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48" r:id="rId1"/>
  </p:sldMasterIdLst>
  <p:notesMasterIdLst>
    <p:notesMasterId r:id="rId141"/>
  </p:notesMasterIdLst>
  <p:handoutMasterIdLst>
    <p:handoutMasterId r:id="rId142"/>
  </p:handoutMasterIdLst>
  <p:sldIdLst>
    <p:sldId id="411" r:id="rId2"/>
    <p:sldId id="352" r:id="rId3"/>
    <p:sldId id="274" r:id="rId4"/>
    <p:sldId id="257" r:id="rId5"/>
    <p:sldId id="258" r:id="rId6"/>
    <p:sldId id="259" r:id="rId7"/>
    <p:sldId id="275" r:id="rId8"/>
    <p:sldId id="260" r:id="rId9"/>
    <p:sldId id="261" r:id="rId10"/>
    <p:sldId id="262" r:id="rId11"/>
    <p:sldId id="263" r:id="rId12"/>
    <p:sldId id="264" r:id="rId13"/>
    <p:sldId id="265" r:id="rId14"/>
    <p:sldId id="266" r:id="rId15"/>
    <p:sldId id="267" r:id="rId16"/>
    <p:sldId id="268" r:id="rId17"/>
    <p:sldId id="276" r:id="rId18"/>
    <p:sldId id="278" r:id="rId19"/>
    <p:sldId id="279" r:id="rId20"/>
    <p:sldId id="280" r:id="rId21"/>
    <p:sldId id="281" r:id="rId22"/>
    <p:sldId id="282" r:id="rId23"/>
    <p:sldId id="283" r:id="rId24"/>
    <p:sldId id="380" r:id="rId25"/>
    <p:sldId id="381" r:id="rId26"/>
    <p:sldId id="383" r:id="rId27"/>
    <p:sldId id="382" r:id="rId28"/>
    <p:sldId id="408" r:id="rId29"/>
    <p:sldId id="409" r:id="rId30"/>
    <p:sldId id="384" r:id="rId31"/>
    <p:sldId id="287" r:id="rId32"/>
    <p:sldId id="385" r:id="rId33"/>
    <p:sldId id="288" r:id="rId34"/>
    <p:sldId id="290" r:id="rId35"/>
    <p:sldId id="291" r:id="rId36"/>
    <p:sldId id="398" r:id="rId37"/>
    <p:sldId id="292" r:id="rId38"/>
    <p:sldId id="289" r:id="rId39"/>
    <p:sldId id="293" r:id="rId40"/>
    <p:sldId id="294" r:id="rId41"/>
    <p:sldId id="297" r:id="rId42"/>
    <p:sldId id="295" r:id="rId43"/>
    <p:sldId id="296" r:id="rId44"/>
    <p:sldId id="298" r:id="rId45"/>
    <p:sldId id="299" r:id="rId46"/>
    <p:sldId id="300" r:id="rId47"/>
    <p:sldId id="302" r:id="rId48"/>
    <p:sldId id="301" r:id="rId49"/>
    <p:sldId id="386" r:id="rId50"/>
    <p:sldId id="303" r:id="rId51"/>
    <p:sldId id="304" r:id="rId52"/>
    <p:sldId id="391" r:id="rId53"/>
    <p:sldId id="392" r:id="rId54"/>
    <p:sldId id="305" r:id="rId55"/>
    <p:sldId id="307" r:id="rId56"/>
    <p:sldId id="308" r:id="rId57"/>
    <p:sldId id="309" r:id="rId58"/>
    <p:sldId id="306" r:id="rId59"/>
    <p:sldId id="389" r:id="rId60"/>
    <p:sldId id="390" r:id="rId61"/>
    <p:sldId id="311" r:id="rId62"/>
    <p:sldId id="310" r:id="rId63"/>
    <p:sldId id="399" r:id="rId64"/>
    <p:sldId id="312" r:id="rId65"/>
    <p:sldId id="313" r:id="rId66"/>
    <p:sldId id="314" r:id="rId67"/>
    <p:sldId id="315" r:id="rId68"/>
    <p:sldId id="316" r:id="rId69"/>
    <p:sldId id="317" r:id="rId70"/>
    <p:sldId id="318" r:id="rId71"/>
    <p:sldId id="402" r:id="rId72"/>
    <p:sldId id="319" r:id="rId73"/>
    <p:sldId id="320" r:id="rId74"/>
    <p:sldId id="321" r:id="rId75"/>
    <p:sldId id="324" r:id="rId76"/>
    <p:sldId id="322" r:id="rId77"/>
    <p:sldId id="401" r:id="rId78"/>
    <p:sldId id="325" r:id="rId79"/>
    <p:sldId id="328" r:id="rId80"/>
    <p:sldId id="327" r:id="rId81"/>
    <p:sldId id="323" r:id="rId82"/>
    <p:sldId id="403" r:id="rId83"/>
    <p:sldId id="329" r:id="rId84"/>
    <p:sldId id="330" r:id="rId85"/>
    <p:sldId id="331" r:id="rId86"/>
    <p:sldId id="332" r:id="rId87"/>
    <p:sldId id="333" r:id="rId88"/>
    <p:sldId id="334" r:id="rId89"/>
    <p:sldId id="335" r:id="rId90"/>
    <p:sldId id="336" r:id="rId91"/>
    <p:sldId id="404" r:id="rId92"/>
    <p:sldId id="337" r:id="rId93"/>
    <p:sldId id="338" r:id="rId94"/>
    <p:sldId id="339" r:id="rId95"/>
    <p:sldId id="340" r:id="rId96"/>
    <p:sldId id="341" r:id="rId97"/>
    <p:sldId id="400" r:id="rId98"/>
    <p:sldId id="342" r:id="rId99"/>
    <p:sldId id="344" r:id="rId100"/>
    <p:sldId id="343" r:id="rId101"/>
    <p:sldId id="346" r:id="rId102"/>
    <p:sldId id="345" r:id="rId103"/>
    <p:sldId id="397" r:id="rId104"/>
    <p:sldId id="348" r:id="rId105"/>
    <p:sldId id="350" r:id="rId106"/>
    <p:sldId id="349" r:id="rId107"/>
    <p:sldId id="393" r:id="rId108"/>
    <p:sldId id="347" r:id="rId109"/>
    <p:sldId id="353" r:id="rId110"/>
    <p:sldId id="354" r:id="rId111"/>
    <p:sldId id="355" r:id="rId112"/>
    <p:sldId id="356" r:id="rId113"/>
    <p:sldId id="357" r:id="rId114"/>
    <p:sldId id="358" r:id="rId115"/>
    <p:sldId id="360" r:id="rId116"/>
    <p:sldId id="359" r:id="rId117"/>
    <p:sldId id="405" r:id="rId118"/>
    <p:sldId id="361" r:id="rId119"/>
    <p:sldId id="363" r:id="rId120"/>
    <p:sldId id="364" r:id="rId121"/>
    <p:sldId id="362" r:id="rId122"/>
    <p:sldId id="365" r:id="rId123"/>
    <p:sldId id="366" r:id="rId124"/>
    <p:sldId id="367" r:id="rId125"/>
    <p:sldId id="406" r:id="rId126"/>
    <p:sldId id="368" r:id="rId127"/>
    <p:sldId id="369" r:id="rId128"/>
    <p:sldId id="370" r:id="rId129"/>
    <p:sldId id="371" r:id="rId130"/>
    <p:sldId id="407" r:id="rId131"/>
    <p:sldId id="372" r:id="rId132"/>
    <p:sldId id="377" r:id="rId133"/>
    <p:sldId id="373" r:id="rId134"/>
    <p:sldId id="374" r:id="rId135"/>
    <p:sldId id="375" r:id="rId136"/>
    <p:sldId id="394" r:id="rId137"/>
    <p:sldId id="395" r:id="rId138"/>
    <p:sldId id="376" r:id="rId139"/>
    <p:sldId id="396" r:id="rId1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2D4E77"/>
    <a:srgbClr val="39471D"/>
    <a:srgbClr val="BEE395"/>
    <a:srgbClr val="396497"/>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7" d="100"/>
          <a:sy n="87" d="100"/>
        </p:scale>
        <p:origin x="1092"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812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notesMaster" Target="notesMasters/notesMaster1.xml"/><Relationship Id="rId14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EF4D500B-0F24-4AD1-9E53-9A21B80CAC1F}" type="datetimeFigureOut">
              <a:rPr lang="fa-IR" smtClean="0"/>
              <a:t>27/12/1438</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r>
              <a:rPr lang="en-US" smtClean="0"/>
              <a:t>Urmia University of Medical Sciences</a:t>
            </a:r>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B3487E9B-8DB3-441D-9B0C-233892A7774D}" type="slidenum">
              <a:rPr lang="fa-IR" smtClean="0"/>
              <a:t>‹#›</a:t>
            </a:fld>
            <a:endParaRPr lang="fa-IR"/>
          </a:p>
        </p:txBody>
      </p:sp>
    </p:spTree>
    <p:extLst>
      <p:ext uri="{BB962C8B-B14F-4D97-AF65-F5344CB8AC3E}">
        <p14:creationId xmlns:p14="http://schemas.microsoft.com/office/powerpoint/2010/main" val="39899865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57A3E11-E9F9-46FE-A526-CE1D629C3C42}" type="datetimeFigureOut">
              <a:rPr lang="fa-IR" smtClean="0"/>
              <a:t>27/12/1438</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r>
              <a:rPr lang="en-US" smtClean="0"/>
              <a:t>Urmia University of Medical Sciences</a:t>
            </a:r>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D84BE10-59CB-4D5D-888C-0089D5FE5D12}" type="slidenum">
              <a:rPr lang="fa-IR" smtClean="0"/>
              <a:t>‹#›</a:t>
            </a:fld>
            <a:endParaRPr lang="fa-IR"/>
          </a:p>
        </p:txBody>
      </p:sp>
    </p:spTree>
    <p:extLst>
      <p:ext uri="{BB962C8B-B14F-4D97-AF65-F5344CB8AC3E}">
        <p14:creationId xmlns:p14="http://schemas.microsoft.com/office/powerpoint/2010/main" val="777234592"/>
      </p:ext>
    </p:extLst>
  </p:cSld>
  <p:clrMap bg1="lt1" tx1="dk1" bg2="lt2" tx2="dk2" accent1="accent1" accent2="accent2" accent3="accent3" accent4="accent4" accent5="accent5" accent6="accent6" hlink="hlink" folHlink="folHlink"/>
  <p:hf hd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0D84BE10-59CB-4D5D-888C-0089D5FE5D12}" type="slidenum">
              <a:rPr lang="fa-IR" smtClean="0"/>
              <a:t>2</a:t>
            </a:fld>
            <a:endParaRPr lang="fa-IR"/>
          </a:p>
        </p:txBody>
      </p:sp>
      <p:sp>
        <p:nvSpPr>
          <p:cNvPr id="5" name="Footer Placeholder 4"/>
          <p:cNvSpPr>
            <a:spLocks noGrp="1"/>
          </p:cNvSpPr>
          <p:nvPr>
            <p:ph type="ftr" sz="quarter" idx="11"/>
          </p:nvPr>
        </p:nvSpPr>
        <p:spPr/>
        <p:txBody>
          <a:bodyPr/>
          <a:lstStyle/>
          <a:p>
            <a:r>
              <a:rPr lang="en-US" smtClean="0"/>
              <a:t>Urmia University of Medical Sciences</a:t>
            </a:r>
            <a:endParaRPr lang="fa-IR"/>
          </a:p>
        </p:txBody>
      </p:sp>
    </p:spTree>
    <p:extLst>
      <p:ext uri="{BB962C8B-B14F-4D97-AF65-F5344CB8AC3E}">
        <p14:creationId xmlns:p14="http://schemas.microsoft.com/office/powerpoint/2010/main" val="1744020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0D84BE10-59CB-4D5D-888C-0089D5FE5D12}" type="slidenum">
              <a:rPr lang="fa-IR" smtClean="0"/>
              <a:t>4</a:t>
            </a:fld>
            <a:endParaRPr lang="fa-IR"/>
          </a:p>
        </p:txBody>
      </p:sp>
      <p:sp>
        <p:nvSpPr>
          <p:cNvPr id="5" name="Footer Placeholder 4"/>
          <p:cNvSpPr>
            <a:spLocks noGrp="1"/>
          </p:cNvSpPr>
          <p:nvPr>
            <p:ph type="ftr" sz="quarter" idx="11"/>
          </p:nvPr>
        </p:nvSpPr>
        <p:spPr/>
        <p:txBody>
          <a:bodyPr/>
          <a:lstStyle/>
          <a:p>
            <a:r>
              <a:rPr lang="en-US" smtClean="0"/>
              <a:t>Urmia University of Medical Sciences</a:t>
            </a:r>
            <a:endParaRPr lang="fa-IR"/>
          </a:p>
        </p:txBody>
      </p:sp>
    </p:spTree>
    <p:extLst>
      <p:ext uri="{BB962C8B-B14F-4D97-AF65-F5344CB8AC3E}">
        <p14:creationId xmlns:p14="http://schemas.microsoft.com/office/powerpoint/2010/main" val="1744020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a:ln w="31750" cmpd="sng">
            <a:solidFill>
              <a:srgbClr val="00B0F0"/>
            </a:solidFill>
          </a:ln>
        </p:spPr>
        <p:txBody>
          <a:bodyPr>
            <a:normAutofit/>
          </a:bodyPr>
          <a:lstStyle>
            <a:lvl1pPr rtl="1">
              <a:defRPr sz="3200" u="sng">
                <a:solidFill>
                  <a:srgbClr val="00B0F0"/>
                </a:solidFill>
                <a:effectLst>
                  <a:outerShdw blurRad="38100" dist="38100" dir="2700000" algn="tl">
                    <a:srgbClr val="000000">
                      <a:alpha val="43137"/>
                    </a:srgbClr>
                  </a:outerShdw>
                </a:effectLst>
                <a:cs typeface="B Titr" pitchFamily="2" charset="-78"/>
              </a:defRPr>
            </a:lvl1pPr>
          </a:lstStyle>
          <a:p>
            <a:r>
              <a:rPr lang="en-US" smtClean="0"/>
              <a:t>Click to edit Master title style</a:t>
            </a:r>
            <a:endParaRPr lang="en-US"/>
          </a:p>
        </p:txBody>
      </p:sp>
      <p:sp>
        <p:nvSpPr>
          <p:cNvPr id="3" name="Content Placeholder 2"/>
          <p:cNvSpPr>
            <a:spLocks noGrp="1"/>
          </p:cNvSpPr>
          <p:nvPr>
            <p:ph idx="1"/>
          </p:nvPr>
        </p:nvSpPr>
        <p:spPr>
          <a:xfrm>
            <a:off x="457200" y="1371600"/>
            <a:ext cx="8229600" cy="5029200"/>
          </a:xfrm>
        </p:spPr>
        <p:txBody>
          <a:bodyPr>
            <a:normAutofit/>
          </a:bodyPr>
          <a:lstStyle>
            <a:lvl1pPr algn="r" rtl="1">
              <a:lnSpc>
                <a:spcPct val="150000"/>
              </a:lnSpc>
              <a:spcBef>
                <a:spcPts val="0"/>
              </a:spcBef>
              <a:spcAft>
                <a:spcPts val="600"/>
              </a:spcAft>
              <a:defRPr sz="2800" b="1">
                <a:solidFill>
                  <a:srgbClr val="FFFF00"/>
                </a:solidFill>
                <a:effectLst>
                  <a:outerShdw blurRad="38100" dist="38100" dir="2700000" algn="tl">
                    <a:srgbClr val="000000">
                      <a:alpha val="43137"/>
                    </a:srgbClr>
                  </a:outerShdw>
                </a:effectLst>
                <a:cs typeface="B Lotus" pitchFamily="2" charset="-78"/>
              </a:defRPr>
            </a:lvl1pPr>
            <a:lvl2pPr algn="r" rtl="1">
              <a:lnSpc>
                <a:spcPct val="150000"/>
              </a:lnSpc>
              <a:spcBef>
                <a:spcPts val="0"/>
              </a:spcBef>
              <a:spcAft>
                <a:spcPts val="600"/>
              </a:spcAft>
              <a:defRPr sz="2800" b="1">
                <a:solidFill>
                  <a:srgbClr val="92D050"/>
                </a:solidFill>
                <a:effectLst>
                  <a:outerShdw blurRad="38100" dist="38100" dir="2700000" algn="tl">
                    <a:srgbClr val="000000">
                      <a:alpha val="43137"/>
                    </a:srgbClr>
                  </a:outerShdw>
                </a:effectLst>
                <a:cs typeface="B Lotus" pitchFamily="2" charset="-78"/>
              </a:defRPr>
            </a:lvl2pPr>
            <a:lvl3pPr algn="r" rtl="1">
              <a:lnSpc>
                <a:spcPct val="150000"/>
              </a:lnSpc>
              <a:spcBef>
                <a:spcPts val="0"/>
              </a:spcBef>
              <a:spcAft>
                <a:spcPts val="600"/>
              </a:spcAft>
              <a:defRPr sz="2800" b="1">
                <a:solidFill>
                  <a:srgbClr val="FFC000"/>
                </a:solidFill>
                <a:effectLst>
                  <a:outerShdw blurRad="38100" dist="38100" dir="2700000" algn="tl">
                    <a:srgbClr val="000000">
                      <a:alpha val="43137"/>
                    </a:srgbClr>
                  </a:outerShdw>
                </a:effectLst>
                <a:cs typeface="B Lotus" pitchFamily="2" charset="-78"/>
              </a:defRPr>
            </a:lvl3pPr>
            <a:lvl4pPr algn="r" rtl="1">
              <a:lnSpc>
                <a:spcPct val="150000"/>
              </a:lnSpc>
              <a:spcBef>
                <a:spcPts val="0"/>
              </a:spcBef>
              <a:spcAft>
                <a:spcPts val="600"/>
              </a:spcAft>
              <a:defRPr sz="2800" b="1">
                <a:solidFill>
                  <a:srgbClr val="FFC000"/>
                </a:solidFill>
                <a:effectLst>
                  <a:outerShdw blurRad="38100" dist="38100" dir="2700000" algn="tl">
                    <a:srgbClr val="000000">
                      <a:alpha val="43137"/>
                    </a:srgbClr>
                  </a:outerShdw>
                </a:effectLst>
                <a:cs typeface="B Lotus" pitchFamily="2" charset="-78"/>
              </a:defRPr>
            </a:lvl4pPr>
            <a:lvl5pPr algn="r" rtl="1">
              <a:lnSpc>
                <a:spcPct val="150000"/>
              </a:lnSpc>
              <a:spcBef>
                <a:spcPts val="0"/>
              </a:spcBef>
              <a:spcAft>
                <a:spcPts val="600"/>
              </a:spcAft>
              <a:defRPr sz="2800" b="1">
                <a:solidFill>
                  <a:srgbClr val="FFC000"/>
                </a:solidFill>
                <a:effectLst>
                  <a:outerShdw blurRad="38100" dist="38100" dir="2700000" algn="tl">
                    <a:srgbClr val="000000">
                      <a:alpha val="43137"/>
                    </a:srgbClr>
                  </a:outerShdw>
                </a:effectLst>
                <a:cs typeface="B Lotus"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934200" y="6416675"/>
            <a:ext cx="2133600" cy="365125"/>
          </a:xfrm>
        </p:spPr>
        <p:txBody>
          <a:bodyPr/>
          <a:lstStyle>
            <a:lvl1pPr algn="r" rtl="1">
              <a:defRPr sz="1400" b="1">
                <a:solidFill>
                  <a:srgbClr val="00B0F0"/>
                </a:solidFill>
                <a:effectLst>
                  <a:outerShdw blurRad="38100" dist="38100" dir="2700000" algn="tl">
                    <a:srgbClr val="000000">
                      <a:alpha val="43137"/>
                    </a:srgbClr>
                  </a:outerShdw>
                </a:effectLst>
                <a:cs typeface="B Titr" pitchFamily="2" charset="-78"/>
              </a:defRPr>
            </a:lvl1pPr>
          </a:lstStyle>
          <a:p>
            <a:fld id="{B6F15528-21DE-4FAA-801E-634DDDAF4B2B}" type="slidenum">
              <a:rPr lang="en-US" smtClean="0"/>
              <a:pPr/>
              <a:t>‹#›</a:t>
            </a:fld>
            <a:endParaRPr lang="en-US"/>
          </a:p>
        </p:txBody>
      </p:sp>
      <p:pic>
        <p:nvPicPr>
          <p:cNvPr id="1027" name="Picture 3" descr="D:\ebmicon.png"/>
          <p:cNvPicPr>
            <a:picLocks noChangeAspect="1" noChangeArrowheads="1"/>
          </p:cNvPicPr>
          <p:nvPr userDrawn="1"/>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39700" y="6400800"/>
            <a:ext cx="317500" cy="3540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randomBar dir="vert"/>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08.xml"/><Relationship Id="rId3" Type="http://schemas.openxmlformats.org/officeDocument/2006/relationships/slide" Target="slide3.xml"/><Relationship Id="rId7" Type="http://schemas.openxmlformats.org/officeDocument/2006/relationships/slide" Target="slide54.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33.xml"/><Relationship Id="rId5" Type="http://schemas.openxmlformats.org/officeDocument/2006/relationships/slide" Target="slide17.xml"/><Relationship Id="rId4" Type="http://schemas.openxmlformats.org/officeDocument/2006/relationships/slide" Target="slide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www.thecochranelibrary.com/" TargetMode="External"/><Relationship Id="rId2" Type="http://schemas.openxmlformats.org/officeDocument/2006/relationships/hyperlink" Target="http://www.ncbi.nlm.nih.gov/pubmed/"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514600"/>
            <a:ext cx="7467600" cy="2286000"/>
          </a:xfrm>
          <a:noFill/>
          <a:ln w="76200" cmpd="thinThick">
            <a:solidFill>
              <a:srgbClr val="FFFF00"/>
            </a:solidFill>
            <a:bevel/>
          </a:ln>
        </p:spPr>
        <p:txBody>
          <a:bodyPr>
            <a:normAutofit fontScale="90000"/>
          </a:bodyPr>
          <a:lstStyle/>
          <a:p>
            <a:pPr>
              <a:lnSpc>
                <a:spcPct val="150000"/>
              </a:lnSpc>
            </a:pPr>
            <a:r>
              <a:rPr lang="fa-IR" sz="4000" dirty="0" smtClean="0">
                <a:solidFill>
                  <a:srgbClr val="FFC000"/>
                </a:solidFill>
                <a:effectLst>
                  <a:outerShdw blurRad="38100" dist="38100" dir="2700000" algn="tl">
                    <a:srgbClr val="000000">
                      <a:alpha val="43137"/>
                    </a:srgbClr>
                  </a:outerShdw>
                </a:effectLst>
                <a:cs typeface="B Titr" pitchFamily="2" charset="-78"/>
              </a:rPr>
              <a:t>دکتر فیروز امانی</a:t>
            </a:r>
            <a:br>
              <a:rPr lang="fa-IR" sz="4000" dirty="0" smtClean="0">
                <a:solidFill>
                  <a:srgbClr val="FFC000"/>
                </a:solidFill>
                <a:effectLst>
                  <a:outerShdw blurRad="38100" dist="38100" dir="2700000" algn="tl">
                    <a:srgbClr val="000000">
                      <a:alpha val="43137"/>
                    </a:srgbClr>
                  </a:outerShdw>
                </a:effectLst>
                <a:cs typeface="B Titr" pitchFamily="2" charset="-78"/>
              </a:rPr>
            </a:br>
            <a:r>
              <a:rPr lang="fa-IR" sz="4000" dirty="0" smtClean="0">
                <a:solidFill>
                  <a:srgbClr val="FFC000"/>
                </a:solidFill>
                <a:effectLst>
                  <a:outerShdw blurRad="38100" dist="38100" dir="2700000" algn="tl">
                    <a:srgbClr val="000000">
                      <a:alpha val="43137"/>
                    </a:srgbClr>
                  </a:outerShdw>
                </a:effectLst>
                <a:cs typeface="B Titr" pitchFamily="2" charset="-78"/>
              </a:rPr>
              <a:t>دانشیار آمار زیستی</a:t>
            </a:r>
            <a:br>
              <a:rPr lang="fa-IR" sz="4000" dirty="0" smtClean="0">
                <a:solidFill>
                  <a:srgbClr val="FFC000"/>
                </a:solidFill>
                <a:effectLst>
                  <a:outerShdw blurRad="38100" dist="38100" dir="2700000" algn="tl">
                    <a:srgbClr val="000000">
                      <a:alpha val="43137"/>
                    </a:srgbClr>
                  </a:outerShdw>
                </a:effectLst>
                <a:cs typeface="B Titr" pitchFamily="2" charset="-78"/>
              </a:rPr>
            </a:br>
            <a:r>
              <a:rPr lang="en-US" sz="4000" dirty="0" smtClean="0">
                <a:solidFill>
                  <a:srgbClr val="FFC000"/>
                </a:solidFill>
                <a:effectLst>
                  <a:outerShdw blurRad="38100" dist="38100" dir="2700000" algn="tl">
                    <a:srgbClr val="000000">
                      <a:alpha val="43137"/>
                    </a:srgbClr>
                  </a:outerShdw>
                </a:effectLst>
                <a:cs typeface="B Titr" pitchFamily="2" charset="-78"/>
              </a:rPr>
              <a:t>f.amani@arums.ac.ir</a:t>
            </a:r>
            <a:endParaRPr lang="fa-IR" sz="4000" dirty="0">
              <a:solidFill>
                <a:srgbClr val="FFC000"/>
              </a:solidFill>
              <a:effectLst>
                <a:outerShdw blurRad="38100" dist="38100" dir="2700000" algn="tl">
                  <a:srgbClr val="000000">
                    <a:alpha val="43137"/>
                  </a:srgbClr>
                </a:outerShdw>
              </a:effectLst>
              <a:cs typeface="B Titr" pitchFamily="2" charset="-78"/>
            </a:endParaRPr>
          </a:p>
        </p:txBody>
      </p:sp>
      <p:sp>
        <p:nvSpPr>
          <p:cNvPr id="3" name="Subtitle 2"/>
          <p:cNvSpPr>
            <a:spLocks noGrp="1"/>
          </p:cNvSpPr>
          <p:nvPr>
            <p:ph type="subTitle" idx="1"/>
          </p:nvPr>
        </p:nvSpPr>
        <p:spPr>
          <a:xfrm>
            <a:off x="1371600" y="304800"/>
            <a:ext cx="6400800" cy="1752600"/>
          </a:xfrm>
          <a:solidFill>
            <a:schemeClr val="tx2">
              <a:lumMod val="40000"/>
              <a:lumOff val="60000"/>
            </a:schemeClr>
          </a:solidFill>
          <a:ln>
            <a:solidFill>
              <a:schemeClr val="bg1">
                <a:lumMod val="85000"/>
              </a:schemeClr>
            </a:solidFill>
          </a:ln>
        </p:spPr>
        <p:txBody>
          <a:bodyPr>
            <a:normAutofit fontScale="77500" lnSpcReduction="20000"/>
          </a:bodyPr>
          <a:lstStyle/>
          <a:p>
            <a:pPr rtl="1">
              <a:lnSpc>
                <a:spcPct val="150000"/>
              </a:lnSpc>
            </a:pPr>
            <a:r>
              <a:rPr lang="fa-IR" sz="2400" cap="all" dirty="0" smtClean="0">
                <a:solidFill>
                  <a:srgbClr val="FF0000"/>
                </a:solidFill>
                <a:effectLst>
                  <a:outerShdw blurRad="38100" dist="38100" dir="2700000" algn="tl">
                    <a:srgbClr val="000000">
                      <a:alpha val="43137"/>
                    </a:srgbClr>
                  </a:outerShdw>
                </a:effectLst>
                <a:cs typeface="B Titr" pitchFamily="2" charset="-78"/>
              </a:rPr>
              <a:t>به نام خدا</a:t>
            </a:r>
          </a:p>
          <a:p>
            <a:pPr rtl="1">
              <a:lnSpc>
                <a:spcPct val="150000"/>
              </a:lnSpc>
            </a:pPr>
            <a:r>
              <a:rPr lang="fa-IR" sz="4000" dirty="0">
                <a:solidFill>
                  <a:srgbClr val="FF0000"/>
                </a:solidFill>
                <a:effectLst>
                  <a:outerShdw blurRad="38100" dist="38100" dir="2700000" algn="tl">
                    <a:srgbClr val="000000">
                      <a:alpha val="43137"/>
                    </a:srgbClr>
                  </a:outerShdw>
                </a:effectLst>
                <a:ea typeface="+mj-ea"/>
                <a:cs typeface="B Titr" pitchFamily="2" charset="-78"/>
              </a:rPr>
              <a:t>کارگاه مقدماتی </a:t>
            </a:r>
            <a:r>
              <a:rPr lang="fa-IR" sz="4000" dirty="0" smtClean="0">
                <a:solidFill>
                  <a:srgbClr val="FF0000"/>
                </a:solidFill>
                <a:effectLst>
                  <a:outerShdw blurRad="38100" dist="38100" dir="2700000" algn="tl">
                    <a:srgbClr val="000000">
                      <a:alpha val="43137"/>
                    </a:srgbClr>
                  </a:outerShdw>
                </a:effectLst>
                <a:ea typeface="+mj-ea"/>
                <a:cs typeface="B Titr" pitchFamily="2" charset="-78"/>
              </a:rPr>
              <a:t>آموزش </a:t>
            </a:r>
            <a:r>
              <a:rPr lang="fa-IR" sz="4000" dirty="0">
                <a:solidFill>
                  <a:srgbClr val="FF0000"/>
                </a:solidFill>
                <a:effectLst>
                  <a:outerShdw blurRad="38100" dist="38100" dir="2700000" algn="tl">
                    <a:srgbClr val="000000">
                      <a:alpha val="43137"/>
                    </a:srgbClr>
                  </a:outerShdw>
                </a:effectLst>
                <a:ea typeface="+mj-ea"/>
                <a:cs typeface="B Titr" pitchFamily="2" charset="-78"/>
              </a:rPr>
              <a:t>طب مبتنی بر شواهد</a:t>
            </a:r>
            <a:br>
              <a:rPr lang="fa-IR" sz="4000" dirty="0">
                <a:solidFill>
                  <a:srgbClr val="FF0000"/>
                </a:solidFill>
                <a:effectLst>
                  <a:outerShdw blurRad="38100" dist="38100" dir="2700000" algn="tl">
                    <a:srgbClr val="000000">
                      <a:alpha val="43137"/>
                    </a:srgbClr>
                  </a:outerShdw>
                </a:effectLst>
                <a:ea typeface="+mj-ea"/>
                <a:cs typeface="B Titr" pitchFamily="2" charset="-78"/>
              </a:rPr>
            </a:br>
            <a:endParaRPr lang="fa-IR" sz="2400" cap="all" dirty="0" smtClean="0">
              <a:solidFill>
                <a:srgbClr val="FF0000"/>
              </a:solidFill>
              <a:effectLst>
                <a:outerShdw blurRad="38100" dist="38100" dir="2700000" algn="tl">
                  <a:srgbClr val="000000">
                    <a:alpha val="43137"/>
                  </a:srgbClr>
                </a:outerShdw>
              </a:effectLst>
              <a:cs typeface="B Titr" pitchFamily="2" charset="-78"/>
            </a:endParaRPr>
          </a:p>
        </p:txBody>
      </p:sp>
    </p:spTree>
    <p:extLst>
      <p:ext uri="{BB962C8B-B14F-4D97-AF65-F5344CB8AC3E}">
        <p14:creationId xmlns:p14="http://schemas.microsoft.com/office/powerpoint/2010/main" val="2055956120"/>
      </p:ext>
    </p:extLst>
  </p:cSld>
  <p:clrMapOvr>
    <a:masterClrMapping/>
  </p:clrMapOvr>
  <p:transition>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مقدمه‌ای بر طب مبتنی بر </a:t>
            </a:r>
            <a:r>
              <a:rPr lang="fa-IR" dirty="0" smtClean="0"/>
              <a:t>شواهد</a:t>
            </a:r>
            <a:r>
              <a:rPr lang="fa-IR" sz="2000" i="1" u="none" dirty="0" smtClean="0"/>
              <a:t>  (ادامه)</a:t>
            </a:r>
            <a:endParaRPr lang="fa-IR" sz="2000" i="1" u="none" dirty="0"/>
          </a:p>
        </p:txBody>
      </p:sp>
      <p:sp>
        <p:nvSpPr>
          <p:cNvPr id="3" name="Content Placeholder 2"/>
          <p:cNvSpPr>
            <a:spLocks noGrp="1"/>
          </p:cNvSpPr>
          <p:nvPr>
            <p:ph idx="1"/>
          </p:nvPr>
        </p:nvSpPr>
        <p:spPr>
          <a:xfrm>
            <a:off x="533400" y="1295400"/>
            <a:ext cx="8077200" cy="5410200"/>
          </a:xfrm>
        </p:spPr>
        <p:txBody>
          <a:bodyPr>
            <a:normAutofit/>
          </a:bodyPr>
          <a:lstStyle/>
          <a:p>
            <a:pPr algn="just">
              <a:buFont typeface="Wingdings" pitchFamily="2" charset="2"/>
              <a:buChar char="§"/>
            </a:pPr>
            <a:r>
              <a:rPr lang="fa-IR" sz="2400" u="sng" dirty="0" smtClean="0">
                <a:solidFill>
                  <a:srgbClr val="92D050"/>
                </a:solidFill>
                <a:cs typeface="B Titr" pitchFamily="2" charset="-78"/>
              </a:rPr>
              <a:t>تعاریف طب مبتنی بر شواهد</a:t>
            </a:r>
            <a:r>
              <a:rPr lang="fa-IR" sz="1800" b="0" i="1" dirty="0" smtClean="0">
                <a:solidFill>
                  <a:srgbClr val="92D050"/>
                </a:solidFill>
                <a:cs typeface="B Titr" pitchFamily="2" charset="-78"/>
              </a:rPr>
              <a:t>  (ادامه)</a:t>
            </a:r>
            <a:endParaRPr lang="en-US" sz="1800" b="0" i="1" dirty="0" smtClean="0">
              <a:solidFill>
                <a:srgbClr val="92D050"/>
              </a:solidFill>
              <a:cs typeface="B Titr" pitchFamily="2" charset="-78"/>
            </a:endParaRPr>
          </a:p>
          <a:p>
            <a:pPr lvl="0" algn="just"/>
            <a:r>
              <a:rPr lang="fa-IR" dirty="0" smtClean="0"/>
              <a:t>تلاش </a:t>
            </a:r>
            <a:r>
              <a:rPr lang="fa-IR" dirty="0"/>
              <a:t>برای ارتقای اطلاعاتی که براساس آن تصمیمات بالینی گرفته </a:t>
            </a:r>
            <a:r>
              <a:rPr lang="fa-IR" dirty="0" smtClean="0"/>
              <a:t>می‌شود</a:t>
            </a:r>
            <a:endParaRPr lang="en-US" dirty="0"/>
          </a:p>
          <a:p>
            <a:pPr lvl="0" algn="just"/>
            <a:r>
              <a:rPr lang="fa-IR" dirty="0" smtClean="0"/>
              <a:t>جستجو</a:t>
            </a:r>
            <a:r>
              <a:rPr lang="fa-IR" dirty="0"/>
              <a:t>، ارزیابی نقادانه و کاربرد یافته‌های پژوهش‌های معاصر به عنوان اساس تصمیم‌گیری </a:t>
            </a:r>
            <a:r>
              <a:rPr lang="fa-IR" dirty="0" smtClean="0"/>
              <a:t>بالینی </a:t>
            </a:r>
            <a:endParaRPr lang="en-US" dirty="0"/>
          </a:p>
          <a:p>
            <a:pPr lvl="0" algn="just"/>
            <a:r>
              <a:rPr lang="fa-IR" dirty="0" smtClean="0"/>
              <a:t>ادغام </a:t>
            </a:r>
            <a:r>
              <a:rPr lang="fa-IR" dirty="0"/>
              <a:t>بهترین شواهد پژوهشی با دانش تخصصی و ارزش‌های </a:t>
            </a:r>
            <a:r>
              <a:rPr lang="fa-IR" dirty="0" smtClean="0"/>
              <a:t>بیمار</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709866422"/>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100</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640582836"/>
              </p:ext>
            </p:extLst>
          </p:nvPr>
        </p:nvGraphicFramePr>
        <p:xfrm>
          <a:off x="152400" y="2514600"/>
          <a:ext cx="8763000" cy="4267200"/>
        </p:xfrm>
        <a:graphic>
          <a:graphicData uri="http://schemas.openxmlformats.org/drawingml/2006/table">
            <a:tbl>
              <a:tblPr firstRow="1" firstCol="1" bandRow="1">
                <a:tableStyleId>{5C22544A-7EE6-4342-B048-85BDC9FD1C3A}</a:tableStyleId>
              </a:tblPr>
              <a:tblGrid>
                <a:gridCol w="2590800"/>
                <a:gridCol w="3886200"/>
                <a:gridCol w="2286000"/>
              </a:tblGrid>
              <a:tr h="381000">
                <a:tc>
                  <a:txBody>
                    <a:bodyPr/>
                    <a:lstStyle/>
                    <a:p>
                      <a:pPr algn="just" rtl="0">
                        <a:lnSpc>
                          <a:spcPct val="100000"/>
                        </a:lnSpc>
                        <a:spcAft>
                          <a:spcPts val="600"/>
                        </a:spcAft>
                      </a:pPr>
                      <a:r>
                        <a:rPr lang="en-US" sz="2000" b="1" dirty="0" smtClean="0">
                          <a:effectLst>
                            <a:outerShdw blurRad="38100" dist="38100" dir="2700000" algn="tl">
                              <a:srgbClr val="000000">
                                <a:alpha val="43137"/>
                              </a:srgbClr>
                            </a:outerShdw>
                          </a:effectLst>
                        </a:rPr>
                        <a:t>Measure</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nchor="ctr">
                    <a:solidFill>
                      <a:srgbClr val="2D4E77"/>
                    </a:solidFill>
                  </a:tcPr>
                </a:tc>
                <a:tc>
                  <a:txBody>
                    <a:bodyPr/>
                    <a:lstStyle/>
                    <a:p>
                      <a:pPr algn="just" rtl="0">
                        <a:lnSpc>
                          <a:spcPct val="100000"/>
                        </a:lnSpc>
                        <a:spcAft>
                          <a:spcPts val="600"/>
                        </a:spcAft>
                      </a:pPr>
                      <a:r>
                        <a:rPr lang="en-US" sz="2000" b="1" dirty="0">
                          <a:effectLst>
                            <a:outerShdw blurRad="38100" dist="38100" dir="2700000" algn="tl">
                              <a:srgbClr val="000000">
                                <a:alpha val="43137"/>
                              </a:srgbClr>
                            </a:outerShdw>
                          </a:effectLst>
                        </a:rPr>
                        <a:t>Meaning</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nchor="ctr">
                    <a:solidFill>
                      <a:srgbClr val="2D4E77"/>
                    </a:solidFill>
                  </a:tcPr>
                </a:tc>
                <a:tc>
                  <a:txBody>
                    <a:bodyPr/>
                    <a:lstStyle/>
                    <a:p>
                      <a:pPr algn="just" rtl="0">
                        <a:lnSpc>
                          <a:spcPct val="100000"/>
                        </a:lnSpc>
                        <a:spcAft>
                          <a:spcPts val="600"/>
                        </a:spcAft>
                      </a:pPr>
                      <a:r>
                        <a:rPr lang="en-US" sz="2000" b="1" dirty="0">
                          <a:effectLst>
                            <a:outerShdw blurRad="38100" dist="38100" dir="2700000" algn="tl">
                              <a:srgbClr val="000000">
                                <a:alpha val="43137"/>
                              </a:srgbClr>
                            </a:outerShdw>
                          </a:effectLst>
                        </a:rPr>
                        <a:t>Example</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nchor="ctr">
                    <a:solidFill>
                      <a:srgbClr val="2D4E77"/>
                    </a:solidFill>
                  </a:tcPr>
                </a:tc>
              </a:tr>
              <a:tr h="1605987">
                <a:tc>
                  <a:txBody>
                    <a:bodyPr/>
                    <a:lstStyle/>
                    <a:p>
                      <a:pPr algn="l" rtl="0">
                        <a:lnSpc>
                          <a:spcPct val="100000"/>
                        </a:lnSpc>
                        <a:spcAft>
                          <a:spcPts val="600"/>
                        </a:spcAft>
                      </a:pPr>
                      <a:r>
                        <a:rPr lang="en-US" sz="2000" b="1" dirty="0">
                          <a:solidFill>
                            <a:srgbClr val="FFFF00"/>
                          </a:solidFill>
                          <a:effectLst>
                            <a:outerShdw blurRad="38100" dist="38100" dir="2700000" algn="tl">
                              <a:srgbClr val="000000">
                                <a:alpha val="43137"/>
                              </a:srgbClr>
                            </a:outerShdw>
                          </a:effectLst>
                        </a:rPr>
                        <a:t>Absolute risk reduction (ARR</a:t>
                      </a:r>
                      <a:r>
                        <a:rPr lang="en-US" sz="2000" b="1" dirty="0" smtClean="0">
                          <a:solidFill>
                            <a:srgbClr val="FFFF00"/>
                          </a:solidFill>
                          <a:effectLst>
                            <a:outerShdw blurRad="38100" dist="38100" dir="2700000" algn="tl">
                              <a:srgbClr val="000000">
                                <a:alpha val="43137"/>
                              </a:srgbClr>
                            </a:outerShdw>
                          </a:effectLst>
                        </a:rPr>
                        <a:t>)</a:t>
                      </a:r>
                    </a:p>
                    <a:p>
                      <a:pPr algn="l" rtl="0">
                        <a:lnSpc>
                          <a:spcPct val="100000"/>
                        </a:lnSpc>
                        <a:spcAft>
                          <a:spcPts val="600"/>
                        </a:spcAft>
                      </a:pPr>
                      <a:r>
                        <a:rPr lang="en-US" sz="2000" b="1" dirty="0" smtClean="0">
                          <a:effectLst>
                            <a:outerShdw blurRad="38100" dist="38100" dir="2700000" algn="tl">
                              <a:srgbClr val="000000">
                                <a:alpha val="43137"/>
                              </a:srgbClr>
                            </a:outerShdw>
                          </a:effectLst>
                        </a:rPr>
                        <a:t>= </a:t>
                      </a:r>
                      <a:r>
                        <a:rPr lang="en-US" sz="2000" b="1" dirty="0">
                          <a:effectLst>
                            <a:outerShdw blurRad="38100" dist="38100" dir="2700000" algn="tl">
                              <a:srgbClr val="000000">
                                <a:alpha val="43137"/>
                              </a:srgbClr>
                            </a:outerShdw>
                          </a:effectLst>
                        </a:rPr>
                        <a:t>risk of event in the control group – risk of event in the treatment group (also known as</a:t>
                      </a:r>
                    </a:p>
                    <a:p>
                      <a:pPr algn="l" rtl="0">
                        <a:lnSpc>
                          <a:spcPct val="100000"/>
                        </a:lnSpc>
                        <a:spcAft>
                          <a:spcPts val="600"/>
                        </a:spcAft>
                      </a:pPr>
                      <a:r>
                        <a:rPr lang="en-US" sz="2000" b="1" dirty="0">
                          <a:effectLst>
                            <a:outerShdw blurRad="38100" dist="38100" dir="2700000" algn="tl">
                              <a:srgbClr val="000000">
                                <a:alpha val="43137"/>
                              </a:srgbClr>
                            </a:outerShdw>
                          </a:effectLst>
                        </a:rPr>
                        <a:t>the absolute risk             difference)</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solidFill>
                      <a:srgbClr val="2D4E77"/>
                    </a:solidFill>
                  </a:tcPr>
                </a:tc>
                <a:tc>
                  <a:txBody>
                    <a:bodyPr/>
                    <a:lstStyle/>
                    <a:p>
                      <a:pPr algn="l" rtl="0">
                        <a:lnSpc>
                          <a:spcPct val="100000"/>
                        </a:lnSpc>
                        <a:spcAft>
                          <a:spcPts val="600"/>
                        </a:spcAft>
                      </a:pPr>
                      <a:r>
                        <a:rPr lang="en-US" sz="2000" b="1" dirty="0">
                          <a:solidFill>
                            <a:srgbClr val="002060"/>
                          </a:solidFill>
                          <a:effectLst/>
                        </a:rPr>
                        <a:t>ARR tells us the absolute difference in the rates of events between the two groups and gives an indication of the baseline risk and treatment effect</a:t>
                      </a:r>
                    </a:p>
                    <a:p>
                      <a:pPr algn="l" rtl="0">
                        <a:lnSpc>
                          <a:spcPct val="100000"/>
                        </a:lnSpc>
                        <a:spcAft>
                          <a:spcPts val="600"/>
                        </a:spcAft>
                      </a:pPr>
                      <a:r>
                        <a:rPr lang="en-US" sz="2000" b="1" dirty="0">
                          <a:solidFill>
                            <a:srgbClr val="FF0000"/>
                          </a:solidFill>
                          <a:effectLst/>
                        </a:rPr>
                        <a:t>ARR = 0 </a:t>
                      </a:r>
                      <a:r>
                        <a:rPr lang="en-US" sz="2000" b="1" dirty="0">
                          <a:solidFill>
                            <a:srgbClr val="002060"/>
                          </a:solidFill>
                          <a:effectLst/>
                        </a:rPr>
                        <a:t>means that there is no difference between the 2 groups (thus, the treatment had no effect)</a:t>
                      </a:r>
                    </a:p>
                    <a:p>
                      <a:pPr algn="l" rtl="0">
                        <a:lnSpc>
                          <a:spcPct val="100000"/>
                        </a:lnSpc>
                        <a:spcAft>
                          <a:spcPts val="600"/>
                        </a:spcAft>
                      </a:pPr>
                      <a:r>
                        <a:rPr lang="en-US" sz="2000" b="1" dirty="0">
                          <a:solidFill>
                            <a:srgbClr val="FF0000"/>
                          </a:solidFill>
                          <a:effectLst/>
                        </a:rPr>
                        <a:t>ARR positive </a:t>
                      </a:r>
                      <a:r>
                        <a:rPr lang="en-US" sz="2000" b="1" dirty="0">
                          <a:solidFill>
                            <a:srgbClr val="002060"/>
                          </a:solidFill>
                          <a:effectLst/>
                        </a:rPr>
                        <a:t>means that the treatment is beneficial</a:t>
                      </a:r>
                    </a:p>
                    <a:p>
                      <a:pPr algn="l" rtl="0">
                        <a:lnSpc>
                          <a:spcPct val="100000"/>
                        </a:lnSpc>
                        <a:spcAft>
                          <a:spcPts val="600"/>
                        </a:spcAft>
                      </a:pPr>
                      <a:r>
                        <a:rPr lang="en-US" sz="2000" b="1" dirty="0">
                          <a:solidFill>
                            <a:srgbClr val="FF0000"/>
                          </a:solidFill>
                          <a:effectLst/>
                        </a:rPr>
                        <a:t>ARR negative </a:t>
                      </a:r>
                      <a:r>
                        <a:rPr lang="en-US" sz="2000" b="1" dirty="0">
                          <a:solidFill>
                            <a:srgbClr val="002060"/>
                          </a:solidFill>
                          <a:effectLst/>
                        </a:rPr>
                        <a:t>means that the treatment is harmful</a:t>
                      </a:r>
                      <a:endParaRPr lang="en-US" sz="2000" b="1" dirty="0">
                        <a:solidFill>
                          <a:srgbClr val="002060"/>
                        </a:solidFill>
                        <a:effectLst/>
                        <a:latin typeface="Calibri"/>
                        <a:ea typeface="Calibri"/>
                        <a:cs typeface="Arial"/>
                      </a:endParaRPr>
                    </a:p>
                  </a:txBody>
                  <a:tcPr marL="51936" marR="51936" marT="0" marB="0"/>
                </a:tc>
                <a:tc>
                  <a:txBody>
                    <a:bodyPr/>
                    <a:lstStyle/>
                    <a:p>
                      <a:pPr algn="l" rtl="0">
                        <a:lnSpc>
                          <a:spcPct val="100000"/>
                        </a:lnSpc>
                        <a:spcAft>
                          <a:spcPts val="600"/>
                        </a:spcAft>
                      </a:pPr>
                      <a:r>
                        <a:rPr lang="en-US" sz="2000" b="1" dirty="0">
                          <a:solidFill>
                            <a:schemeClr val="accent3">
                              <a:lumMod val="50000"/>
                            </a:schemeClr>
                          </a:solidFill>
                          <a:effectLst/>
                        </a:rPr>
                        <a:t>ARR = 0.15 – 0.10 = 0.05 (5%)</a:t>
                      </a:r>
                    </a:p>
                    <a:p>
                      <a:pPr algn="l" rtl="0">
                        <a:lnSpc>
                          <a:spcPct val="100000"/>
                        </a:lnSpc>
                        <a:spcAft>
                          <a:spcPts val="600"/>
                        </a:spcAft>
                      </a:pPr>
                      <a:r>
                        <a:rPr lang="en-US" sz="2000" b="1" dirty="0">
                          <a:solidFill>
                            <a:srgbClr val="002060"/>
                          </a:solidFill>
                          <a:effectLst/>
                        </a:rPr>
                        <a:t>The absolute benefit </a:t>
                      </a:r>
                      <a:r>
                        <a:rPr lang="en-US" sz="2000" b="1" dirty="0" smtClean="0">
                          <a:solidFill>
                            <a:srgbClr val="002060"/>
                          </a:solidFill>
                          <a:effectLst/>
                        </a:rPr>
                        <a:t>of treatment </a:t>
                      </a:r>
                      <a:r>
                        <a:rPr lang="en-US" sz="2000" b="1" dirty="0">
                          <a:solidFill>
                            <a:srgbClr val="002060"/>
                          </a:solidFill>
                          <a:effectLst/>
                        </a:rPr>
                        <a:t>is a 5% reduction in the death </a:t>
                      </a:r>
                      <a:r>
                        <a:rPr lang="en-US" sz="2000" b="1" dirty="0" smtClean="0">
                          <a:solidFill>
                            <a:srgbClr val="002060"/>
                          </a:solidFill>
                          <a:effectLst/>
                        </a:rPr>
                        <a:t>rate</a:t>
                      </a:r>
                      <a:endParaRPr lang="fa-IR" sz="2000" b="1" dirty="0" smtClean="0">
                        <a:solidFill>
                          <a:srgbClr val="002060"/>
                        </a:solidFill>
                        <a:effectLst/>
                      </a:endParaRPr>
                    </a:p>
                    <a:p>
                      <a:pPr algn="l" rtl="0">
                        <a:lnSpc>
                          <a:spcPct val="100000"/>
                        </a:lnSpc>
                        <a:spcAft>
                          <a:spcPts val="600"/>
                        </a:spcAft>
                      </a:pPr>
                      <a:r>
                        <a:rPr lang="en-US" sz="2000" b="1" dirty="0" smtClean="0">
                          <a:solidFill>
                            <a:srgbClr val="002060"/>
                          </a:solidFill>
                          <a:effectLst/>
                        </a:rPr>
                        <a:t>(i.e</a:t>
                      </a:r>
                      <a:r>
                        <a:rPr lang="en-US" sz="2000" b="1" dirty="0">
                          <a:solidFill>
                            <a:srgbClr val="002060"/>
                          </a:solidFill>
                          <a:effectLst/>
                        </a:rPr>
                        <a:t>. there were 5 fewer deaths in </a:t>
                      </a:r>
                      <a:r>
                        <a:rPr lang="en-US" sz="2000" b="1" dirty="0" smtClean="0">
                          <a:solidFill>
                            <a:srgbClr val="002060"/>
                          </a:solidFill>
                          <a:effectLst/>
                        </a:rPr>
                        <a:t>the</a:t>
                      </a:r>
                      <a:r>
                        <a:rPr lang="fa-IR" sz="2000" b="1" dirty="0" smtClean="0">
                          <a:solidFill>
                            <a:srgbClr val="002060"/>
                          </a:solidFill>
                          <a:effectLst/>
                        </a:rPr>
                        <a:t> </a:t>
                      </a:r>
                      <a:r>
                        <a:rPr lang="en-US" sz="2000" b="1" dirty="0" smtClean="0">
                          <a:solidFill>
                            <a:srgbClr val="002060"/>
                          </a:solidFill>
                          <a:effectLst/>
                        </a:rPr>
                        <a:t>treatment </a:t>
                      </a:r>
                      <a:r>
                        <a:rPr lang="en-US" sz="2000" b="1" dirty="0">
                          <a:solidFill>
                            <a:srgbClr val="002060"/>
                          </a:solidFill>
                          <a:effectLst/>
                        </a:rPr>
                        <a:t>group compared to the control group)</a:t>
                      </a:r>
                      <a:endParaRPr lang="en-US" sz="2000" b="1" dirty="0">
                        <a:solidFill>
                          <a:srgbClr val="002060"/>
                        </a:solidFill>
                        <a:effectLst/>
                        <a:latin typeface="Calibri"/>
                        <a:ea typeface="Calibri"/>
                        <a:cs typeface="Arial"/>
                      </a:endParaRPr>
                    </a:p>
                  </a:txBody>
                  <a:tcPr marL="51936" marR="51936" marT="0" marB="0"/>
                </a:tc>
              </a:tr>
            </a:tbl>
          </a:graphicData>
        </a:graphic>
      </p:graphicFrame>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
        <p:nvSpPr>
          <p:cNvPr id="7" name="Content Placeholder 2"/>
          <p:cNvSpPr>
            <a:spLocks noGrp="1"/>
          </p:cNvSpPr>
          <p:nvPr>
            <p:ph idx="1"/>
          </p:nvPr>
        </p:nvSpPr>
        <p:spPr>
          <a:xfrm>
            <a:off x="304800" y="1143000"/>
            <a:ext cx="8534400" cy="1524000"/>
          </a:xfrm>
        </p:spPr>
        <p:txBody>
          <a:bodyPr>
            <a:normAutofit/>
          </a:bodyPr>
          <a:lstStyle/>
          <a:p>
            <a:pPr>
              <a:buFont typeface="Wingdings" pitchFamily="2" charset="2"/>
              <a:buChar char="§"/>
            </a:pPr>
            <a:r>
              <a:rPr lang="fa-IR" sz="2400" u="sng" dirty="0" smtClean="0">
                <a:solidFill>
                  <a:srgbClr val="92D050"/>
                </a:solidFill>
                <a:cs typeface="B Titr" pitchFamily="2" charset="-78"/>
              </a:rPr>
              <a:t>مثال</a:t>
            </a:r>
            <a:r>
              <a:rPr lang="fa-IR" sz="2400" dirty="0" smtClean="0">
                <a:solidFill>
                  <a:srgbClr val="92D050"/>
                </a:solidFill>
                <a:cs typeface="B Titr" pitchFamily="2" charset="-78"/>
              </a:rPr>
              <a:t>: </a:t>
            </a:r>
            <a:r>
              <a:rPr lang="fa-IR" dirty="0" smtClean="0"/>
              <a:t>در </a:t>
            </a:r>
            <a:r>
              <a:rPr lang="fa-IR" dirty="0"/>
              <a:t>مطالعه</a:t>
            </a:r>
            <a:r>
              <a:rPr lang="en-US" dirty="0"/>
              <a:t>‌</a:t>
            </a:r>
            <a:r>
              <a:rPr lang="fa-IR" dirty="0" smtClean="0"/>
              <a:t>ای، 15 </a:t>
            </a:r>
            <a:r>
              <a:rPr lang="fa-IR" dirty="0"/>
              <a:t>نفر از 100 نفر گروه کنترل و 10 نفر از 100 نفر گروه درمان بعد از 2 سال درمان می</a:t>
            </a:r>
            <a:r>
              <a:rPr lang="en-US" dirty="0"/>
              <a:t>‌</a:t>
            </a:r>
            <a:r>
              <a:rPr lang="fa-IR" dirty="0"/>
              <a:t>میرند. </a:t>
            </a:r>
          </a:p>
        </p:txBody>
      </p:sp>
    </p:spTree>
    <p:extLst>
      <p:ext uri="{BB962C8B-B14F-4D97-AF65-F5344CB8AC3E}">
        <p14:creationId xmlns:p14="http://schemas.microsoft.com/office/powerpoint/2010/main" val="1513574234"/>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101</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15929302"/>
              </p:ext>
            </p:extLst>
          </p:nvPr>
        </p:nvGraphicFramePr>
        <p:xfrm>
          <a:off x="304801" y="2057400"/>
          <a:ext cx="8686799" cy="1798320"/>
        </p:xfrm>
        <a:graphic>
          <a:graphicData uri="http://schemas.openxmlformats.org/drawingml/2006/table">
            <a:tbl>
              <a:tblPr firstRow="1" firstCol="1" bandRow="1">
                <a:tableStyleId>{5C22544A-7EE6-4342-B048-85BDC9FD1C3A}</a:tableStyleId>
              </a:tblPr>
              <a:tblGrid>
                <a:gridCol w="2666999"/>
                <a:gridCol w="3200400"/>
                <a:gridCol w="2819400"/>
              </a:tblGrid>
              <a:tr h="381000">
                <a:tc>
                  <a:txBody>
                    <a:bodyPr/>
                    <a:lstStyle/>
                    <a:p>
                      <a:pPr algn="just" rtl="0">
                        <a:lnSpc>
                          <a:spcPct val="100000"/>
                        </a:lnSpc>
                        <a:spcAft>
                          <a:spcPts val="600"/>
                        </a:spcAft>
                      </a:pPr>
                      <a:r>
                        <a:rPr lang="en-US" sz="2000" b="1" dirty="0">
                          <a:effectLst>
                            <a:outerShdw blurRad="38100" dist="38100" dir="2700000" algn="tl">
                              <a:srgbClr val="000000">
                                <a:alpha val="43137"/>
                              </a:srgbClr>
                            </a:outerShdw>
                          </a:effectLst>
                        </a:rPr>
                        <a:t>Measure</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nchor="ctr">
                    <a:solidFill>
                      <a:srgbClr val="2D4E77"/>
                    </a:solidFill>
                  </a:tcPr>
                </a:tc>
                <a:tc>
                  <a:txBody>
                    <a:bodyPr/>
                    <a:lstStyle/>
                    <a:p>
                      <a:pPr algn="just" rtl="0">
                        <a:lnSpc>
                          <a:spcPct val="100000"/>
                        </a:lnSpc>
                        <a:spcAft>
                          <a:spcPts val="600"/>
                        </a:spcAft>
                      </a:pPr>
                      <a:r>
                        <a:rPr lang="en-US" sz="2000" b="1">
                          <a:effectLst>
                            <a:outerShdw blurRad="38100" dist="38100" dir="2700000" algn="tl">
                              <a:srgbClr val="000000">
                                <a:alpha val="43137"/>
                              </a:srgbClr>
                            </a:outerShdw>
                          </a:effectLst>
                        </a:rPr>
                        <a:t>Meaning</a:t>
                      </a:r>
                      <a:endParaRPr lang="en-US" sz="2000" b="1">
                        <a:effectLst>
                          <a:outerShdw blurRad="38100" dist="38100" dir="2700000" algn="tl">
                            <a:srgbClr val="000000">
                              <a:alpha val="43137"/>
                            </a:srgbClr>
                          </a:outerShdw>
                        </a:effectLst>
                        <a:latin typeface="Calibri"/>
                        <a:ea typeface="Calibri"/>
                        <a:cs typeface="Arial"/>
                      </a:endParaRPr>
                    </a:p>
                  </a:txBody>
                  <a:tcPr marL="51936" marR="51936" marT="0" marB="0" anchor="ctr">
                    <a:solidFill>
                      <a:srgbClr val="2D4E77"/>
                    </a:solidFill>
                  </a:tcPr>
                </a:tc>
                <a:tc>
                  <a:txBody>
                    <a:bodyPr/>
                    <a:lstStyle/>
                    <a:p>
                      <a:pPr algn="just" rtl="0">
                        <a:lnSpc>
                          <a:spcPct val="100000"/>
                        </a:lnSpc>
                        <a:spcAft>
                          <a:spcPts val="600"/>
                        </a:spcAft>
                      </a:pPr>
                      <a:r>
                        <a:rPr lang="en-US" sz="2000" b="1" dirty="0">
                          <a:effectLst>
                            <a:outerShdw blurRad="38100" dist="38100" dir="2700000" algn="tl">
                              <a:srgbClr val="000000">
                                <a:alpha val="43137"/>
                              </a:srgbClr>
                            </a:outerShdw>
                          </a:effectLst>
                        </a:rPr>
                        <a:t>Example</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nchor="ctr">
                    <a:solidFill>
                      <a:srgbClr val="2D4E77"/>
                    </a:solidFill>
                  </a:tcPr>
                </a:tc>
              </a:tr>
              <a:tr h="1417320">
                <a:tc>
                  <a:txBody>
                    <a:bodyPr/>
                    <a:lstStyle/>
                    <a:p>
                      <a:pPr algn="l" rtl="0">
                        <a:lnSpc>
                          <a:spcPct val="100000"/>
                        </a:lnSpc>
                        <a:spcAft>
                          <a:spcPts val="600"/>
                        </a:spcAft>
                      </a:pPr>
                      <a:r>
                        <a:rPr lang="en-US" sz="2000" b="1" dirty="0">
                          <a:solidFill>
                            <a:srgbClr val="FFFF00"/>
                          </a:solidFill>
                          <a:effectLst>
                            <a:outerShdw blurRad="38100" dist="38100" dir="2700000" algn="tl">
                              <a:srgbClr val="000000">
                                <a:alpha val="43137"/>
                              </a:srgbClr>
                            </a:outerShdw>
                          </a:effectLst>
                        </a:rPr>
                        <a:t>Number needed to treat (NNT</a:t>
                      </a:r>
                      <a:r>
                        <a:rPr lang="en-US" sz="2000" b="1" dirty="0" smtClean="0">
                          <a:solidFill>
                            <a:srgbClr val="FFFF00"/>
                          </a:solidFill>
                          <a:effectLst>
                            <a:outerShdw blurRad="38100" dist="38100" dir="2700000" algn="tl">
                              <a:srgbClr val="000000">
                                <a:alpha val="43137"/>
                              </a:srgbClr>
                            </a:outerShdw>
                          </a:effectLst>
                        </a:rPr>
                        <a:t>)</a:t>
                      </a:r>
                    </a:p>
                    <a:p>
                      <a:pPr algn="l" rtl="0">
                        <a:lnSpc>
                          <a:spcPct val="100000"/>
                        </a:lnSpc>
                        <a:spcAft>
                          <a:spcPts val="600"/>
                        </a:spcAft>
                      </a:pPr>
                      <a:r>
                        <a:rPr lang="en-US" sz="2000" b="1" dirty="0" smtClean="0">
                          <a:effectLst>
                            <a:outerShdw blurRad="38100" dist="38100" dir="2700000" algn="tl">
                              <a:srgbClr val="000000">
                                <a:alpha val="43137"/>
                              </a:srgbClr>
                            </a:outerShdw>
                          </a:effectLst>
                        </a:rPr>
                        <a:t>= </a:t>
                      </a:r>
                      <a:r>
                        <a:rPr lang="en-US" sz="2000" b="1" dirty="0">
                          <a:effectLst>
                            <a:outerShdw blurRad="38100" dist="38100" dir="2700000" algn="tl">
                              <a:srgbClr val="000000">
                                <a:alpha val="43137"/>
                              </a:srgbClr>
                            </a:outerShdw>
                          </a:effectLst>
                        </a:rPr>
                        <a:t>1/ARR</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solidFill>
                      <a:srgbClr val="2D4E77"/>
                    </a:solidFill>
                  </a:tcPr>
                </a:tc>
                <a:tc>
                  <a:txBody>
                    <a:bodyPr/>
                    <a:lstStyle/>
                    <a:p>
                      <a:pPr algn="l" rtl="0">
                        <a:lnSpc>
                          <a:spcPct val="100000"/>
                        </a:lnSpc>
                        <a:spcAft>
                          <a:spcPts val="600"/>
                        </a:spcAft>
                      </a:pPr>
                      <a:r>
                        <a:rPr lang="en-US" sz="2000" b="1" dirty="0">
                          <a:solidFill>
                            <a:srgbClr val="002060"/>
                          </a:solidFill>
                          <a:effectLst/>
                        </a:rPr>
                        <a:t>NNT tells us the number of patients we need to treat in order to prevent 1 bad event</a:t>
                      </a:r>
                      <a:endParaRPr lang="en-US" sz="2000" b="1" dirty="0">
                        <a:solidFill>
                          <a:srgbClr val="002060"/>
                        </a:solidFill>
                        <a:effectLst/>
                        <a:latin typeface="Calibri"/>
                        <a:ea typeface="Calibri"/>
                        <a:cs typeface="Arial"/>
                      </a:endParaRPr>
                    </a:p>
                  </a:txBody>
                  <a:tcPr marL="51936" marR="51936" marT="0" marB="0"/>
                </a:tc>
                <a:tc>
                  <a:txBody>
                    <a:bodyPr/>
                    <a:lstStyle/>
                    <a:p>
                      <a:pPr algn="l" rtl="0">
                        <a:lnSpc>
                          <a:spcPct val="100000"/>
                        </a:lnSpc>
                        <a:spcAft>
                          <a:spcPts val="600"/>
                        </a:spcAft>
                      </a:pPr>
                      <a:r>
                        <a:rPr lang="en-US" sz="2000" b="1" dirty="0">
                          <a:solidFill>
                            <a:schemeClr val="accent3">
                              <a:lumMod val="50000"/>
                            </a:schemeClr>
                          </a:solidFill>
                          <a:effectLst/>
                        </a:rPr>
                        <a:t>NNT = 1/0.05 = 20</a:t>
                      </a:r>
                    </a:p>
                    <a:p>
                      <a:pPr algn="l" rtl="0">
                        <a:lnSpc>
                          <a:spcPct val="100000"/>
                        </a:lnSpc>
                        <a:spcAft>
                          <a:spcPts val="600"/>
                        </a:spcAft>
                      </a:pPr>
                      <a:r>
                        <a:rPr lang="en-US" sz="2000" b="1" dirty="0">
                          <a:solidFill>
                            <a:srgbClr val="002060"/>
                          </a:solidFill>
                          <a:effectLst/>
                        </a:rPr>
                        <a:t>We would need to treat 20 people for 2 years in order to prevent 1 death</a:t>
                      </a:r>
                      <a:endParaRPr lang="en-US" sz="2000" b="1" dirty="0">
                        <a:solidFill>
                          <a:srgbClr val="002060"/>
                        </a:solidFill>
                        <a:effectLst/>
                        <a:latin typeface="Calibri"/>
                        <a:ea typeface="Calibri"/>
                        <a:cs typeface="Arial"/>
                      </a:endParaRPr>
                    </a:p>
                  </a:txBody>
                  <a:tcPr marL="51936" marR="51936" marT="0" marB="0"/>
                </a:tc>
              </a:tr>
            </a:tbl>
          </a:graphicData>
        </a:graphic>
      </p:graphicFrame>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2419990684"/>
      </p:ext>
    </p:extLst>
  </p:cSld>
  <p:clrMapOvr>
    <a:masterClrMapping/>
  </p:clrMapOvr>
  <p:transition>
    <p:randomBar dir="vert"/>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102</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786927711"/>
              </p:ext>
            </p:extLst>
          </p:nvPr>
        </p:nvGraphicFramePr>
        <p:xfrm>
          <a:off x="304800" y="1981200"/>
          <a:ext cx="8458200" cy="3657600"/>
        </p:xfrm>
        <a:graphic>
          <a:graphicData uri="http://schemas.openxmlformats.org/drawingml/2006/table">
            <a:tbl>
              <a:tblPr firstRow="1" firstCol="1" bandRow="1">
                <a:tableStyleId>{5C22544A-7EE6-4342-B048-85BDC9FD1C3A}</a:tableStyleId>
              </a:tblPr>
              <a:tblGrid>
                <a:gridCol w="2286000"/>
                <a:gridCol w="3886200"/>
                <a:gridCol w="2286000"/>
              </a:tblGrid>
              <a:tr h="381000">
                <a:tc>
                  <a:txBody>
                    <a:bodyPr/>
                    <a:lstStyle/>
                    <a:p>
                      <a:pPr algn="just" rtl="0">
                        <a:lnSpc>
                          <a:spcPct val="100000"/>
                        </a:lnSpc>
                        <a:spcAft>
                          <a:spcPts val="600"/>
                        </a:spcAft>
                      </a:pPr>
                      <a:r>
                        <a:rPr lang="en-US" sz="2000" b="1" dirty="0">
                          <a:effectLst>
                            <a:outerShdw blurRad="38100" dist="38100" dir="2700000" algn="tl">
                              <a:srgbClr val="000000">
                                <a:alpha val="43137"/>
                              </a:srgbClr>
                            </a:outerShdw>
                          </a:effectLst>
                        </a:rPr>
                        <a:t>Measure</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nchor="ctr">
                    <a:solidFill>
                      <a:srgbClr val="2D4E77"/>
                    </a:solidFill>
                  </a:tcPr>
                </a:tc>
                <a:tc>
                  <a:txBody>
                    <a:bodyPr/>
                    <a:lstStyle/>
                    <a:p>
                      <a:pPr algn="just" rtl="0">
                        <a:lnSpc>
                          <a:spcPct val="100000"/>
                        </a:lnSpc>
                        <a:spcAft>
                          <a:spcPts val="600"/>
                        </a:spcAft>
                      </a:pPr>
                      <a:r>
                        <a:rPr lang="en-US" sz="2000" b="1">
                          <a:effectLst>
                            <a:outerShdw blurRad="38100" dist="38100" dir="2700000" algn="tl">
                              <a:srgbClr val="000000">
                                <a:alpha val="43137"/>
                              </a:srgbClr>
                            </a:outerShdw>
                          </a:effectLst>
                        </a:rPr>
                        <a:t>Meaning</a:t>
                      </a:r>
                      <a:endParaRPr lang="en-US" sz="2000" b="1">
                        <a:effectLst>
                          <a:outerShdw blurRad="38100" dist="38100" dir="2700000" algn="tl">
                            <a:srgbClr val="000000">
                              <a:alpha val="43137"/>
                            </a:srgbClr>
                          </a:outerShdw>
                        </a:effectLst>
                        <a:latin typeface="Calibri"/>
                        <a:ea typeface="Calibri"/>
                        <a:cs typeface="Arial"/>
                      </a:endParaRPr>
                    </a:p>
                  </a:txBody>
                  <a:tcPr marL="51936" marR="51936" marT="0" marB="0" anchor="ctr">
                    <a:solidFill>
                      <a:srgbClr val="2D4E77"/>
                    </a:solidFill>
                  </a:tcPr>
                </a:tc>
                <a:tc>
                  <a:txBody>
                    <a:bodyPr/>
                    <a:lstStyle/>
                    <a:p>
                      <a:pPr algn="just" rtl="0">
                        <a:lnSpc>
                          <a:spcPct val="100000"/>
                        </a:lnSpc>
                        <a:spcAft>
                          <a:spcPts val="600"/>
                        </a:spcAft>
                      </a:pPr>
                      <a:r>
                        <a:rPr lang="en-US" sz="2000" b="1" dirty="0">
                          <a:effectLst>
                            <a:outerShdw blurRad="38100" dist="38100" dir="2700000" algn="tl">
                              <a:srgbClr val="000000">
                                <a:alpha val="43137"/>
                              </a:srgbClr>
                            </a:outerShdw>
                          </a:effectLst>
                        </a:rPr>
                        <a:t>Example</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nchor="ctr">
                    <a:solidFill>
                      <a:srgbClr val="2D4E77"/>
                    </a:solidFill>
                  </a:tcPr>
                </a:tc>
              </a:tr>
              <a:tr h="1313989">
                <a:tc>
                  <a:txBody>
                    <a:bodyPr/>
                    <a:lstStyle/>
                    <a:p>
                      <a:pPr algn="l" rtl="0">
                        <a:lnSpc>
                          <a:spcPct val="100000"/>
                        </a:lnSpc>
                        <a:spcAft>
                          <a:spcPts val="600"/>
                        </a:spcAft>
                      </a:pPr>
                      <a:r>
                        <a:rPr lang="en-US" sz="2000" b="1" dirty="0">
                          <a:solidFill>
                            <a:srgbClr val="FFFF00"/>
                          </a:solidFill>
                          <a:effectLst>
                            <a:outerShdw blurRad="38100" dist="38100" dir="2700000" algn="tl">
                              <a:srgbClr val="000000">
                                <a:alpha val="43137"/>
                              </a:srgbClr>
                            </a:outerShdw>
                          </a:effectLst>
                        </a:rPr>
                        <a:t>Relative risk (RR</a:t>
                      </a:r>
                      <a:r>
                        <a:rPr lang="en-US" sz="2000" b="1" dirty="0" smtClean="0">
                          <a:solidFill>
                            <a:srgbClr val="FFFF00"/>
                          </a:solidFill>
                          <a:effectLst>
                            <a:outerShdw blurRad="38100" dist="38100" dir="2700000" algn="tl">
                              <a:srgbClr val="000000">
                                <a:alpha val="43137"/>
                              </a:srgbClr>
                            </a:outerShdw>
                          </a:effectLst>
                        </a:rPr>
                        <a:t>)</a:t>
                      </a:r>
                    </a:p>
                    <a:p>
                      <a:pPr algn="l" rtl="0">
                        <a:lnSpc>
                          <a:spcPct val="100000"/>
                        </a:lnSpc>
                        <a:spcAft>
                          <a:spcPts val="600"/>
                        </a:spcAft>
                      </a:pPr>
                      <a:r>
                        <a:rPr lang="en-US" sz="2000" b="1" dirty="0" smtClean="0">
                          <a:effectLst>
                            <a:outerShdw blurRad="38100" dist="38100" dir="2700000" algn="tl">
                              <a:srgbClr val="000000">
                                <a:alpha val="43137"/>
                              </a:srgbClr>
                            </a:outerShdw>
                          </a:effectLst>
                        </a:rPr>
                        <a:t>= </a:t>
                      </a:r>
                      <a:r>
                        <a:rPr lang="en-US" sz="2000" b="1" dirty="0">
                          <a:effectLst>
                            <a:outerShdw blurRad="38100" dist="38100" dir="2700000" algn="tl">
                              <a:srgbClr val="000000">
                                <a:alpha val="43137"/>
                              </a:srgbClr>
                            </a:outerShdw>
                          </a:effectLst>
                        </a:rPr>
                        <a:t>risk of outcome in the treatment group/risk of event in the control group</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solidFill>
                      <a:srgbClr val="2D4E77"/>
                    </a:solidFill>
                  </a:tcPr>
                </a:tc>
                <a:tc>
                  <a:txBody>
                    <a:bodyPr/>
                    <a:lstStyle/>
                    <a:p>
                      <a:pPr algn="l" rtl="0">
                        <a:lnSpc>
                          <a:spcPct val="100000"/>
                        </a:lnSpc>
                        <a:spcAft>
                          <a:spcPts val="600"/>
                        </a:spcAft>
                      </a:pPr>
                      <a:r>
                        <a:rPr lang="en-US" sz="2000" b="1" dirty="0">
                          <a:solidFill>
                            <a:srgbClr val="002060"/>
                          </a:solidFill>
                          <a:effectLst/>
                        </a:rPr>
                        <a:t>RR tells us how many times more likely it is that an event will occur in the treatment group relative to the control group</a:t>
                      </a:r>
                    </a:p>
                    <a:p>
                      <a:pPr algn="l" rtl="0">
                        <a:lnSpc>
                          <a:spcPct val="100000"/>
                        </a:lnSpc>
                        <a:spcAft>
                          <a:spcPts val="600"/>
                        </a:spcAft>
                      </a:pPr>
                      <a:r>
                        <a:rPr lang="en-US" sz="2000" b="1" dirty="0">
                          <a:solidFill>
                            <a:srgbClr val="FF0000"/>
                          </a:solidFill>
                          <a:effectLst/>
                        </a:rPr>
                        <a:t>RR = 1</a:t>
                      </a:r>
                      <a:r>
                        <a:rPr lang="en-US" sz="2000" b="1" dirty="0">
                          <a:solidFill>
                            <a:srgbClr val="002060"/>
                          </a:solidFill>
                          <a:effectLst/>
                        </a:rPr>
                        <a:t> means that there is no difference between the 2 groups</a:t>
                      </a:r>
                    </a:p>
                    <a:p>
                      <a:pPr algn="l" rtl="0">
                        <a:lnSpc>
                          <a:spcPct val="100000"/>
                        </a:lnSpc>
                        <a:spcAft>
                          <a:spcPts val="600"/>
                        </a:spcAft>
                      </a:pPr>
                      <a:r>
                        <a:rPr lang="en-US" sz="2000" b="1" dirty="0">
                          <a:solidFill>
                            <a:srgbClr val="FF0000"/>
                          </a:solidFill>
                          <a:effectLst/>
                        </a:rPr>
                        <a:t>RR &lt; 1</a:t>
                      </a:r>
                      <a:r>
                        <a:rPr lang="en-US" sz="2000" b="1" dirty="0">
                          <a:solidFill>
                            <a:srgbClr val="002060"/>
                          </a:solidFill>
                          <a:effectLst/>
                        </a:rPr>
                        <a:t> means that the treatment reduces the risk of the event</a:t>
                      </a:r>
                    </a:p>
                    <a:p>
                      <a:pPr algn="l" rtl="0">
                        <a:lnSpc>
                          <a:spcPct val="100000"/>
                        </a:lnSpc>
                        <a:spcAft>
                          <a:spcPts val="600"/>
                        </a:spcAft>
                      </a:pPr>
                      <a:r>
                        <a:rPr lang="en-US" sz="2000" b="1" dirty="0">
                          <a:solidFill>
                            <a:srgbClr val="FF0000"/>
                          </a:solidFill>
                          <a:effectLst/>
                        </a:rPr>
                        <a:t>RR &gt; 1</a:t>
                      </a:r>
                      <a:r>
                        <a:rPr lang="en-US" sz="2000" b="1" dirty="0">
                          <a:solidFill>
                            <a:srgbClr val="002060"/>
                          </a:solidFill>
                          <a:effectLst/>
                        </a:rPr>
                        <a:t> means that the treatment increases the risk of the event</a:t>
                      </a:r>
                      <a:endParaRPr lang="en-US" sz="2000" b="1" dirty="0">
                        <a:solidFill>
                          <a:srgbClr val="002060"/>
                        </a:solidFill>
                        <a:effectLst/>
                        <a:latin typeface="Calibri"/>
                        <a:ea typeface="Calibri"/>
                        <a:cs typeface="Arial"/>
                      </a:endParaRPr>
                    </a:p>
                  </a:txBody>
                  <a:tcPr marL="51936" marR="51936" marT="0" marB="0"/>
                </a:tc>
                <a:tc>
                  <a:txBody>
                    <a:bodyPr/>
                    <a:lstStyle/>
                    <a:p>
                      <a:pPr algn="l" rtl="0">
                        <a:lnSpc>
                          <a:spcPct val="100000"/>
                        </a:lnSpc>
                        <a:spcAft>
                          <a:spcPts val="600"/>
                        </a:spcAft>
                      </a:pPr>
                      <a:r>
                        <a:rPr lang="en-US" sz="2000" b="1" dirty="0">
                          <a:solidFill>
                            <a:schemeClr val="accent3">
                              <a:lumMod val="50000"/>
                            </a:schemeClr>
                          </a:solidFill>
                          <a:effectLst/>
                        </a:rPr>
                        <a:t>RR = 0.1/0.15 = 0.67</a:t>
                      </a:r>
                    </a:p>
                    <a:p>
                      <a:pPr algn="l" rtl="0">
                        <a:lnSpc>
                          <a:spcPct val="100000"/>
                        </a:lnSpc>
                        <a:spcAft>
                          <a:spcPts val="600"/>
                        </a:spcAft>
                      </a:pPr>
                      <a:r>
                        <a:rPr lang="en-US" sz="2000" b="1" dirty="0">
                          <a:solidFill>
                            <a:srgbClr val="002060"/>
                          </a:solidFill>
                          <a:effectLst/>
                        </a:rPr>
                        <a:t>Since this RR&lt; </a:t>
                      </a:r>
                      <a:r>
                        <a:rPr lang="en-US" sz="2000" b="1" dirty="0" smtClean="0">
                          <a:solidFill>
                            <a:srgbClr val="002060"/>
                          </a:solidFill>
                          <a:effectLst/>
                        </a:rPr>
                        <a:t>1,</a:t>
                      </a:r>
                      <a:r>
                        <a:rPr lang="fa-IR" sz="2000" b="1" dirty="0" smtClean="0">
                          <a:solidFill>
                            <a:srgbClr val="002060"/>
                          </a:solidFill>
                          <a:effectLst/>
                        </a:rPr>
                        <a:t> </a:t>
                      </a:r>
                      <a:r>
                        <a:rPr lang="en-US" sz="2000" b="1" dirty="0" smtClean="0">
                          <a:solidFill>
                            <a:srgbClr val="002060"/>
                          </a:solidFill>
                          <a:effectLst/>
                        </a:rPr>
                        <a:t>the treatment decreases </a:t>
                      </a:r>
                      <a:r>
                        <a:rPr lang="en-US" sz="2000" b="1" dirty="0">
                          <a:solidFill>
                            <a:srgbClr val="002060"/>
                          </a:solidFill>
                          <a:effectLst/>
                        </a:rPr>
                        <a:t>the </a:t>
                      </a:r>
                      <a:r>
                        <a:rPr lang="en-US" sz="2000" b="1" dirty="0" smtClean="0">
                          <a:solidFill>
                            <a:srgbClr val="002060"/>
                          </a:solidFill>
                          <a:effectLst/>
                        </a:rPr>
                        <a:t>risk of </a:t>
                      </a:r>
                      <a:r>
                        <a:rPr lang="en-US" sz="2000" b="1" dirty="0">
                          <a:solidFill>
                            <a:srgbClr val="002060"/>
                          </a:solidFill>
                          <a:effectLst/>
                        </a:rPr>
                        <a:t>death</a:t>
                      </a:r>
                      <a:endParaRPr lang="en-US" sz="2000" b="1" dirty="0">
                        <a:solidFill>
                          <a:srgbClr val="002060"/>
                        </a:solidFill>
                        <a:effectLst/>
                        <a:latin typeface="Calibri"/>
                        <a:ea typeface="Calibri"/>
                        <a:cs typeface="Arial"/>
                      </a:endParaRPr>
                    </a:p>
                  </a:txBody>
                  <a:tcPr marL="51936" marR="51936" marT="0" marB="0"/>
                </a:tc>
              </a:tr>
            </a:tbl>
          </a:graphicData>
        </a:graphic>
      </p:graphicFrame>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3625544365"/>
      </p:ext>
    </p:extLst>
  </p:cSld>
  <p:clrMapOvr>
    <a:masterClrMapping/>
  </p:clrMapOvr>
  <p:transition>
    <p:randomBar dir="vert"/>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103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027728587"/>
              </p:ext>
            </p:extLst>
          </p:nvPr>
        </p:nvGraphicFramePr>
        <p:xfrm>
          <a:off x="304801" y="1905000"/>
          <a:ext cx="8686799" cy="2773680"/>
        </p:xfrm>
        <a:graphic>
          <a:graphicData uri="http://schemas.openxmlformats.org/drawingml/2006/table">
            <a:tbl>
              <a:tblPr firstRow="1" firstCol="1" bandRow="1">
                <a:tableStyleId>{5C22544A-7EE6-4342-B048-85BDC9FD1C3A}</a:tableStyleId>
              </a:tblPr>
              <a:tblGrid>
                <a:gridCol w="2666999"/>
                <a:gridCol w="3200400"/>
                <a:gridCol w="2819400"/>
              </a:tblGrid>
              <a:tr h="381000">
                <a:tc>
                  <a:txBody>
                    <a:bodyPr/>
                    <a:lstStyle/>
                    <a:p>
                      <a:pPr algn="just" rtl="0">
                        <a:lnSpc>
                          <a:spcPct val="100000"/>
                        </a:lnSpc>
                        <a:spcAft>
                          <a:spcPts val="600"/>
                        </a:spcAft>
                      </a:pPr>
                      <a:r>
                        <a:rPr lang="en-US" sz="2000" b="1" dirty="0">
                          <a:effectLst>
                            <a:outerShdw blurRad="38100" dist="38100" dir="2700000" algn="tl">
                              <a:srgbClr val="000000">
                                <a:alpha val="43137"/>
                              </a:srgbClr>
                            </a:outerShdw>
                          </a:effectLst>
                        </a:rPr>
                        <a:t>Measure</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nchor="ctr">
                    <a:solidFill>
                      <a:srgbClr val="2D4E77"/>
                    </a:solidFill>
                  </a:tcPr>
                </a:tc>
                <a:tc>
                  <a:txBody>
                    <a:bodyPr/>
                    <a:lstStyle/>
                    <a:p>
                      <a:pPr algn="just" rtl="0">
                        <a:lnSpc>
                          <a:spcPct val="100000"/>
                        </a:lnSpc>
                        <a:spcAft>
                          <a:spcPts val="600"/>
                        </a:spcAft>
                      </a:pPr>
                      <a:r>
                        <a:rPr lang="en-US" sz="2000" b="1">
                          <a:effectLst>
                            <a:outerShdw blurRad="38100" dist="38100" dir="2700000" algn="tl">
                              <a:srgbClr val="000000">
                                <a:alpha val="43137"/>
                              </a:srgbClr>
                            </a:outerShdw>
                          </a:effectLst>
                        </a:rPr>
                        <a:t>Meaning</a:t>
                      </a:r>
                      <a:endParaRPr lang="en-US" sz="2000" b="1">
                        <a:effectLst>
                          <a:outerShdw blurRad="38100" dist="38100" dir="2700000" algn="tl">
                            <a:srgbClr val="000000">
                              <a:alpha val="43137"/>
                            </a:srgbClr>
                          </a:outerShdw>
                        </a:effectLst>
                        <a:latin typeface="Calibri"/>
                        <a:ea typeface="Calibri"/>
                        <a:cs typeface="Arial"/>
                      </a:endParaRPr>
                    </a:p>
                  </a:txBody>
                  <a:tcPr marL="51936" marR="51936" marT="0" marB="0" anchor="ctr">
                    <a:solidFill>
                      <a:srgbClr val="2D4E77"/>
                    </a:solidFill>
                  </a:tcPr>
                </a:tc>
                <a:tc>
                  <a:txBody>
                    <a:bodyPr/>
                    <a:lstStyle/>
                    <a:p>
                      <a:pPr algn="just" rtl="0">
                        <a:lnSpc>
                          <a:spcPct val="100000"/>
                        </a:lnSpc>
                        <a:spcAft>
                          <a:spcPts val="600"/>
                        </a:spcAft>
                      </a:pPr>
                      <a:r>
                        <a:rPr lang="en-US" sz="2000" b="1" dirty="0">
                          <a:effectLst>
                            <a:outerShdw blurRad="38100" dist="38100" dir="2700000" algn="tl">
                              <a:srgbClr val="000000">
                                <a:alpha val="43137"/>
                              </a:srgbClr>
                            </a:outerShdw>
                          </a:effectLst>
                        </a:rPr>
                        <a:t>Example</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nchor="ctr">
                    <a:solidFill>
                      <a:srgbClr val="2D4E77"/>
                    </a:solidFill>
                  </a:tcPr>
                </a:tc>
              </a:tr>
              <a:tr h="2392680">
                <a:tc>
                  <a:txBody>
                    <a:bodyPr/>
                    <a:lstStyle/>
                    <a:p>
                      <a:pPr algn="l" rtl="0">
                        <a:lnSpc>
                          <a:spcPct val="100000"/>
                        </a:lnSpc>
                        <a:spcAft>
                          <a:spcPts val="600"/>
                        </a:spcAft>
                      </a:pPr>
                      <a:r>
                        <a:rPr lang="en-US" sz="2000" b="1" dirty="0">
                          <a:solidFill>
                            <a:srgbClr val="FFFF00"/>
                          </a:solidFill>
                          <a:effectLst>
                            <a:outerShdw blurRad="38100" dist="38100" dir="2700000" algn="tl">
                              <a:srgbClr val="000000">
                                <a:alpha val="43137"/>
                              </a:srgbClr>
                            </a:outerShdw>
                          </a:effectLst>
                        </a:rPr>
                        <a:t>Relative risk reduction (RRR</a:t>
                      </a:r>
                      <a:r>
                        <a:rPr lang="en-US" sz="2000" b="1" dirty="0" smtClean="0">
                          <a:solidFill>
                            <a:srgbClr val="FFFF00"/>
                          </a:solidFill>
                          <a:effectLst>
                            <a:outerShdw blurRad="38100" dist="38100" dir="2700000" algn="tl">
                              <a:srgbClr val="000000">
                                <a:alpha val="43137"/>
                              </a:srgbClr>
                            </a:outerShdw>
                          </a:effectLst>
                        </a:rPr>
                        <a:t>)</a:t>
                      </a:r>
                    </a:p>
                    <a:p>
                      <a:pPr algn="l" rtl="0">
                        <a:lnSpc>
                          <a:spcPct val="100000"/>
                        </a:lnSpc>
                        <a:spcAft>
                          <a:spcPts val="600"/>
                        </a:spcAft>
                      </a:pPr>
                      <a:r>
                        <a:rPr lang="en-US" sz="2000" b="1" dirty="0" smtClean="0">
                          <a:effectLst>
                            <a:outerShdw blurRad="38100" dist="38100" dir="2700000" algn="tl">
                              <a:srgbClr val="000000">
                                <a:alpha val="43137"/>
                              </a:srgbClr>
                            </a:outerShdw>
                          </a:effectLst>
                        </a:rPr>
                        <a:t>= </a:t>
                      </a:r>
                      <a:r>
                        <a:rPr lang="en-US" sz="2000" b="1" dirty="0">
                          <a:effectLst>
                            <a:outerShdw blurRad="38100" dist="38100" dir="2700000" algn="tl">
                              <a:srgbClr val="000000">
                                <a:alpha val="43137"/>
                              </a:srgbClr>
                            </a:outerShdw>
                          </a:effectLst>
                        </a:rPr>
                        <a:t>ARR/risk of event in control </a:t>
                      </a:r>
                      <a:r>
                        <a:rPr lang="en-US" sz="2000" b="1" dirty="0" smtClean="0">
                          <a:effectLst>
                            <a:outerShdw blurRad="38100" dist="38100" dir="2700000" algn="tl">
                              <a:srgbClr val="000000">
                                <a:alpha val="43137"/>
                              </a:srgbClr>
                            </a:outerShdw>
                          </a:effectLst>
                        </a:rPr>
                        <a:t>group</a:t>
                      </a:r>
                    </a:p>
                    <a:p>
                      <a:pPr algn="l" rtl="0">
                        <a:lnSpc>
                          <a:spcPct val="100000"/>
                        </a:lnSpc>
                        <a:spcAft>
                          <a:spcPts val="600"/>
                        </a:spcAft>
                      </a:pPr>
                      <a:r>
                        <a:rPr lang="en-US" sz="2000" b="1" dirty="0" smtClean="0">
                          <a:effectLst>
                            <a:outerShdw blurRad="38100" dist="38100" dir="2700000" algn="tl">
                              <a:srgbClr val="000000">
                                <a:alpha val="43137"/>
                              </a:srgbClr>
                            </a:outerShdw>
                          </a:effectLst>
                        </a:rPr>
                        <a:t>=</a:t>
                      </a:r>
                      <a:r>
                        <a:rPr lang="en-US" sz="2000" b="1" baseline="0" dirty="0" smtClean="0">
                          <a:effectLst>
                            <a:outerShdw blurRad="38100" dist="38100" dir="2700000" algn="tl">
                              <a:srgbClr val="000000">
                                <a:alpha val="43137"/>
                              </a:srgbClr>
                            </a:outerShdw>
                          </a:effectLst>
                        </a:rPr>
                        <a:t> </a:t>
                      </a:r>
                      <a:r>
                        <a:rPr lang="en-US" sz="2000" b="1" dirty="0" smtClean="0">
                          <a:effectLst>
                            <a:outerShdw blurRad="38100" dist="38100" dir="2700000" algn="tl">
                              <a:srgbClr val="000000">
                                <a:alpha val="43137"/>
                              </a:srgbClr>
                            </a:outerShdw>
                          </a:effectLst>
                        </a:rPr>
                        <a:t>1 </a:t>
                      </a:r>
                      <a:r>
                        <a:rPr lang="en-US" sz="2000" b="1" dirty="0">
                          <a:effectLst>
                            <a:outerShdw blurRad="38100" dist="38100" dir="2700000" algn="tl">
                              <a:srgbClr val="000000">
                                <a:alpha val="43137"/>
                              </a:srgbClr>
                            </a:outerShdw>
                          </a:effectLst>
                        </a:rPr>
                        <a:t>– </a:t>
                      </a:r>
                      <a:r>
                        <a:rPr lang="en-US" sz="2000" b="1" dirty="0" smtClean="0">
                          <a:effectLst>
                            <a:outerShdw blurRad="38100" dist="38100" dir="2700000" algn="tl">
                              <a:srgbClr val="000000">
                                <a:alpha val="43137"/>
                              </a:srgbClr>
                            </a:outerShdw>
                          </a:effectLst>
                        </a:rPr>
                        <a:t>RR</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solidFill>
                      <a:srgbClr val="2D4E77"/>
                    </a:solidFill>
                  </a:tcPr>
                </a:tc>
                <a:tc>
                  <a:txBody>
                    <a:bodyPr/>
                    <a:lstStyle/>
                    <a:p>
                      <a:pPr algn="l" rtl="0">
                        <a:lnSpc>
                          <a:spcPct val="100000"/>
                        </a:lnSpc>
                        <a:spcAft>
                          <a:spcPts val="600"/>
                        </a:spcAft>
                      </a:pPr>
                      <a:r>
                        <a:rPr lang="en-US" sz="2000" b="1" dirty="0">
                          <a:solidFill>
                            <a:srgbClr val="002060"/>
                          </a:solidFill>
                          <a:effectLst/>
                        </a:rPr>
                        <a:t>RRR tells us the reduction in rate of the event in the treatment group relative to the rate in the control </a:t>
                      </a:r>
                      <a:r>
                        <a:rPr lang="en-US" sz="2000" b="1" dirty="0" smtClean="0">
                          <a:solidFill>
                            <a:srgbClr val="002060"/>
                          </a:solidFill>
                          <a:effectLst/>
                        </a:rPr>
                        <a:t>group</a:t>
                      </a:r>
                    </a:p>
                    <a:p>
                      <a:pPr algn="l" rtl="0">
                        <a:lnSpc>
                          <a:spcPct val="100000"/>
                        </a:lnSpc>
                        <a:spcAft>
                          <a:spcPts val="600"/>
                        </a:spcAft>
                      </a:pPr>
                      <a:r>
                        <a:rPr lang="en-US" sz="2000" b="1" dirty="0" smtClean="0">
                          <a:solidFill>
                            <a:srgbClr val="002060"/>
                          </a:solidFill>
                          <a:effectLst/>
                        </a:rPr>
                        <a:t>RRR </a:t>
                      </a:r>
                      <a:r>
                        <a:rPr lang="en-US" sz="2000" b="1" dirty="0">
                          <a:solidFill>
                            <a:srgbClr val="002060"/>
                          </a:solidFill>
                          <a:effectLst/>
                        </a:rPr>
                        <a:t>is probably the most commonly reported measure of treatment effects</a:t>
                      </a:r>
                      <a:endParaRPr lang="en-US" sz="2000" b="1" dirty="0">
                        <a:solidFill>
                          <a:srgbClr val="002060"/>
                        </a:solidFill>
                        <a:effectLst/>
                        <a:latin typeface="Calibri"/>
                        <a:ea typeface="Calibri"/>
                        <a:cs typeface="Arial"/>
                      </a:endParaRPr>
                    </a:p>
                  </a:txBody>
                  <a:tcPr marL="51936" marR="51936" marT="0" marB="0"/>
                </a:tc>
                <a:tc>
                  <a:txBody>
                    <a:bodyPr/>
                    <a:lstStyle/>
                    <a:p>
                      <a:pPr algn="l" rtl="0">
                        <a:lnSpc>
                          <a:spcPct val="100000"/>
                        </a:lnSpc>
                        <a:spcAft>
                          <a:spcPts val="600"/>
                        </a:spcAft>
                      </a:pPr>
                      <a:r>
                        <a:rPr lang="en-US" sz="2000" b="1" dirty="0">
                          <a:solidFill>
                            <a:schemeClr val="accent3">
                              <a:lumMod val="50000"/>
                            </a:schemeClr>
                          </a:solidFill>
                          <a:effectLst/>
                        </a:rPr>
                        <a:t>RRR = 0.05/0.15= 0.33 (33%) </a:t>
                      </a:r>
                      <a:r>
                        <a:rPr lang="en-US" sz="2000" b="1" dirty="0" smtClean="0">
                          <a:solidFill>
                            <a:schemeClr val="accent3">
                              <a:lumMod val="50000"/>
                            </a:schemeClr>
                          </a:solidFill>
                          <a:effectLst/>
                        </a:rPr>
                        <a:t>OR</a:t>
                      </a:r>
                    </a:p>
                    <a:p>
                      <a:pPr algn="l" rtl="0">
                        <a:lnSpc>
                          <a:spcPct val="100000"/>
                        </a:lnSpc>
                        <a:spcAft>
                          <a:spcPts val="600"/>
                        </a:spcAft>
                      </a:pPr>
                      <a:r>
                        <a:rPr lang="en-US" sz="2000" b="1" dirty="0" smtClean="0">
                          <a:solidFill>
                            <a:schemeClr val="accent3">
                              <a:lumMod val="50000"/>
                            </a:schemeClr>
                          </a:solidFill>
                          <a:effectLst/>
                        </a:rPr>
                        <a:t>1–0.67 </a:t>
                      </a:r>
                      <a:r>
                        <a:rPr lang="en-US" sz="2000" b="1" dirty="0">
                          <a:solidFill>
                            <a:schemeClr val="accent3">
                              <a:lumMod val="50000"/>
                            </a:schemeClr>
                          </a:solidFill>
                          <a:effectLst/>
                        </a:rPr>
                        <a:t>= 0.33 (33%)</a:t>
                      </a:r>
                      <a:endParaRPr lang="en-US" sz="2000" b="1" dirty="0">
                        <a:solidFill>
                          <a:schemeClr val="accent3">
                            <a:lumMod val="50000"/>
                          </a:schemeClr>
                        </a:solidFill>
                        <a:effectLst/>
                        <a:latin typeface="Calibri"/>
                        <a:ea typeface="Calibri"/>
                        <a:cs typeface="Arial"/>
                      </a:endParaRPr>
                    </a:p>
                  </a:txBody>
                  <a:tcPr marL="51936" marR="51936" marT="0" marB="0"/>
                </a:tc>
              </a:tr>
            </a:tbl>
          </a:graphicData>
        </a:graphic>
      </p:graphicFrame>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736372533"/>
      </p:ext>
    </p:extLst>
  </p:cSld>
  <p:clrMapOvr>
    <a:masterClrMapping/>
  </p:clrMapOvr>
  <p:transition>
    <p:randomBar dir="vert"/>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
        <p:nvSpPr>
          <p:cNvPr id="3" name="Content Placeholder 2"/>
          <p:cNvSpPr>
            <a:spLocks noGrp="1"/>
          </p:cNvSpPr>
          <p:nvPr>
            <p:ph idx="1"/>
          </p:nvPr>
        </p:nvSpPr>
        <p:spPr>
          <a:xfrm>
            <a:off x="609600" y="1295400"/>
            <a:ext cx="8001000" cy="5105400"/>
          </a:xfrm>
        </p:spPr>
        <p:txBody>
          <a:bodyPr>
            <a:normAutofit/>
          </a:bodyPr>
          <a:lstStyle/>
          <a:p>
            <a:pPr marL="0" indent="0" algn="just">
              <a:buNone/>
            </a:pPr>
            <a:r>
              <a:rPr lang="fa-IR" sz="2400" dirty="0" smtClean="0">
                <a:solidFill>
                  <a:srgbClr val="BEE395"/>
                </a:solidFill>
                <a:cs typeface="B Titr" pitchFamily="2" charset="-78"/>
              </a:rPr>
              <a:t>ج-2) آیا </a:t>
            </a:r>
            <a:r>
              <a:rPr lang="fa-IR" sz="2400" dirty="0">
                <a:solidFill>
                  <a:srgbClr val="BEE395"/>
                </a:solidFill>
                <a:cs typeface="B Titr" pitchFamily="2" charset="-78"/>
              </a:rPr>
              <a:t>نتایج مطالعه واقعی و مرتبط هستند</a:t>
            </a:r>
            <a:r>
              <a:rPr lang="fa-IR" sz="2400" dirty="0" smtClean="0">
                <a:solidFill>
                  <a:srgbClr val="BEE395"/>
                </a:solidFill>
                <a:cs typeface="B Titr" pitchFamily="2" charset="-78"/>
              </a:rPr>
              <a:t>؟</a:t>
            </a:r>
          </a:p>
          <a:p>
            <a:pPr algn="just"/>
            <a:r>
              <a:rPr lang="fa-IR" dirty="0"/>
              <a:t>باید بررسی </a:t>
            </a:r>
            <a:r>
              <a:rPr lang="fa-IR" dirty="0" smtClean="0"/>
              <a:t>کرد </a:t>
            </a:r>
            <a:r>
              <a:rPr lang="fa-IR" dirty="0"/>
              <a:t>که آیا </a:t>
            </a:r>
            <a:r>
              <a:rPr lang="fa-IR" dirty="0" smtClean="0"/>
              <a:t>تأثیر مداخله واقعی </a:t>
            </a:r>
            <a:r>
              <a:rPr lang="fa-IR" dirty="0"/>
              <a:t>است یا به‌طور تصادفی به‌وجود آمده </a:t>
            </a:r>
            <a:r>
              <a:rPr lang="fa-IR" dirty="0" smtClean="0"/>
              <a:t>است.</a:t>
            </a:r>
          </a:p>
          <a:p>
            <a:pPr lvl="0" algn="just"/>
            <a:r>
              <a:rPr lang="fa-IR" dirty="0"/>
              <a:t>نمی‌توان احتمال واقعی یک پیامد دوگانه یا سطح واقعی یک پیامد پیوسته را </a:t>
            </a:r>
            <a:r>
              <a:rPr lang="fa-IR" dirty="0" smtClean="0"/>
              <a:t>دانست. مگر اين که احتمال </a:t>
            </a:r>
            <a:r>
              <a:rPr lang="fa-IR" dirty="0"/>
              <a:t>یا سطح واقعی را بر اساس نمونه‌ای از جمعیت هدف تخمین </a:t>
            </a:r>
            <a:r>
              <a:rPr lang="fa-IR" dirty="0" smtClean="0"/>
              <a:t>زد. </a:t>
            </a:r>
            <a:endParaRPr lang="en-US" dirty="0" smtClean="0"/>
          </a:p>
          <a:p>
            <a:pPr algn="just"/>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104</a:t>
            </a:fld>
            <a:endParaRPr lang="en-US"/>
          </a:p>
        </p:txBody>
      </p:sp>
    </p:spTree>
    <p:extLst>
      <p:ext uri="{BB962C8B-B14F-4D97-AF65-F5344CB8AC3E}">
        <p14:creationId xmlns:p14="http://schemas.microsoft.com/office/powerpoint/2010/main" val="3378933621"/>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95400"/>
            <a:ext cx="7772400" cy="5029200"/>
          </a:xfrm>
        </p:spPr>
        <p:txBody>
          <a:bodyPr>
            <a:noAutofit/>
          </a:bodyPr>
          <a:lstStyle/>
          <a:p>
            <a:pPr algn="just">
              <a:buFont typeface="Wingdings" pitchFamily="2" charset="2"/>
              <a:buChar char="§"/>
            </a:pPr>
            <a:r>
              <a:rPr lang="fa-IR" sz="2400" dirty="0" smtClean="0">
                <a:solidFill>
                  <a:srgbClr val="92D050"/>
                </a:solidFill>
                <a:cs typeface="B Titr" pitchFamily="2" charset="-78"/>
              </a:rPr>
              <a:t>مثال: </a:t>
            </a:r>
            <a:r>
              <a:rPr lang="fa-IR" sz="2400" u="sng" dirty="0" smtClean="0">
                <a:solidFill>
                  <a:srgbClr val="92D050"/>
                </a:solidFill>
                <a:cs typeface="B Titr" pitchFamily="2" charset="-78"/>
              </a:rPr>
              <a:t>مطالعة </a:t>
            </a:r>
            <a:r>
              <a:rPr lang="en-US" sz="2400" u="sng" dirty="0" smtClean="0">
                <a:solidFill>
                  <a:srgbClr val="92D050"/>
                </a:solidFill>
                <a:cs typeface="B Titr" pitchFamily="2" charset="-78"/>
              </a:rPr>
              <a:t>DVT</a:t>
            </a:r>
            <a:endParaRPr lang="fa-IR" sz="2400" u="sng" dirty="0" smtClean="0">
              <a:solidFill>
                <a:srgbClr val="92D050"/>
              </a:solidFill>
              <a:cs typeface="B Titr" pitchFamily="2" charset="-78"/>
            </a:endParaRPr>
          </a:p>
          <a:p>
            <a:pPr marL="0" lvl="0" indent="0" algn="just">
              <a:lnSpc>
                <a:spcPct val="170000"/>
              </a:lnSpc>
              <a:spcAft>
                <a:spcPts val="0"/>
              </a:spcAft>
              <a:buClr>
                <a:srgbClr val="92D050"/>
              </a:buClr>
              <a:buNone/>
            </a:pPr>
            <a:r>
              <a:rPr lang="fa-IR" sz="2400" dirty="0" smtClean="0">
                <a:solidFill>
                  <a:srgbClr val="00B0F0"/>
                </a:solidFill>
                <a:cs typeface="B Titr" pitchFamily="2" charset="-78"/>
              </a:rPr>
              <a:t>ن</a:t>
            </a:r>
            <a:r>
              <a:rPr lang="ar-SA" sz="2400" dirty="0" smtClean="0">
                <a:solidFill>
                  <a:srgbClr val="00B0F0"/>
                </a:solidFill>
                <a:cs typeface="B Titr" pitchFamily="2" charset="-78"/>
              </a:rPr>
              <a:t>تایج </a:t>
            </a:r>
            <a:r>
              <a:rPr lang="ar-SA" sz="2400" dirty="0">
                <a:solidFill>
                  <a:srgbClr val="00B0F0"/>
                </a:solidFill>
                <a:cs typeface="B Titr" pitchFamily="2" charset="-78"/>
              </a:rPr>
              <a:t>مطالعه </a:t>
            </a:r>
            <a:r>
              <a:rPr lang="en-US" sz="2400" dirty="0">
                <a:solidFill>
                  <a:srgbClr val="00B0F0"/>
                </a:solidFill>
                <a:cs typeface="B Titr" pitchFamily="2" charset="-78"/>
              </a:rPr>
              <a:t>DVT</a:t>
            </a:r>
            <a:r>
              <a:rPr lang="ar-SA" sz="2400" dirty="0">
                <a:solidFill>
                  <a:srgbClr val="00B0F0"/>
                </a:solidFill>
                <a:cs typeface="B Titr" pitchFamily="2" charset="-78"/>
              </a:rPr>
              <a:t> چه معنی </a:t>
            </a:r>
            <a:r>
              <a:rPr lang="ar-SA" sz="2400" dirty="0" smtClean="0">
                <a:solidFill>
                  <a:srgbClr val="00B0F0"/>
                </a:solidFill>
                <a:cs typeface="B Titr" pitchFamily="2" charset="-78"/>
              </a:rPr>
              <a:t>می</a:t>
            </a:r>
            <a:r>
              <a:rPr lang="ar-SA" sz="2400" dirty="0">
                <a:solidFill>
                  <a:srgbClr val="00B0F0"/>
                </a:solidFill>
                <a:cs typeface="B Titr" pitchFamily="2" charset="-78"/>
              </a:rPr>
              <a:t>‌</a:t>
            </a:r>
            <a:r>
              <a:rPr lang="ar-SA" sz="2400" dirty="0" smtClean="0">
                <a:solidFill>
                  <a:srgbClr val="00B0F0"/>
                </a:solidFill>
                <a:cs typeface="B Titr" pitchFamily="2" charset="-78"/>
              </a:rPr>
              <a:t>دهند؟</a:t>
            </a:r>
            <a:endParaRPr lang="fa-IR" sz="2400" dirty="0" smtClean="0">
              <a:solidFill>
                <a:srgbClr val="00B0F0"/>
              </a:solidFill>
              <a:cs typeface="B Titr" pitchFamily="2" charset="-78"/>
            </a:endParaRPr>
          </a:p>
          <a:p>
            <a:r>
              <a:rPr lang="en-US" sz="2400" dirty="0" smtClean="0"/>
              <a:t>DVT</a:t>
            </a:r>
            <a:r>
              <a:rPr lang="fa-IR" sz="2400" dirty="0" smtClean="0"/>
              <a:t> </a:t>
            </a:r>
            <a:r>
              <a:rPr lang="ar-SA" dirty="0" smtClean="0"/>
              <a:t>در </a:t>
            </a:r>
            <a:r>
              <a:rPr lang="ar-SA" dirty="0"/>
              <a:t>گروه </a:t>
            </a:r>
            <a:r>
              <a:rPr lang="ar-SA" dirty="0" smtClean="0"/>
              <a:t>جوراب</a:t>
            </a:r>
            <a:r>
              <a:rPr lang="fa-IR" dirty="0" smtClean="0"/>
              <a:t>= 0</a:t>
            </a:r>
            <a:r>
              <a:rPr lang="ar-SA" dirty="0" smtClean="0"/>
              <a:t> </a:t>
            </a:r>
            <a:r>
              <a:rPr lang="en-US" sz="2400" dirty="0" smtClean="0">
                <a:solidFill>
                  <a:srgbClr val="FFCCCC"/>
                </a:solidFill>
              </a:rPr>
              <a:t>[AR=0%]</a:t>
            </a:r>
            <a:endParaRPr lang="en-US" dirty="0">
              <a:solidFill>
                <a:srgbClr val="FFCCCC"/>
              </a:solidFill>
            </a:endParaRPr>
          </a:p>
          <a:p>
            <a:r>
              <a:rPr lang="en-US" sz="2400" dirty="0" smtClean="0"/>
              <a:t>DVT</a:t>
            </a:r>
            <a:r>
              <a:rPr lang="fa-IR" sz="2400" dirty="0" smtClean="0"/>
              <a:t> </a:t>
            </a:r>
            <a:r>
              <a:rPr lang="ar-SA" dirty="0" smtClean="0"/>
              <a:t>در </a:t>
            </a:r>
            <a:r>
              <a:rPr lang="ar-SA" dirty="0"/>
              <a:t>گروه </a:t>
            </a:r>
            <a:r>
              <a:rPr lang="ar-SA" dirty="0" smtClean="0"/>
              <a:t>کنترل=</a:t>
            </a:r>
            <a:r>
              <a:rPr lang="fa-IR" dirty="0" smtClean="0"/>
              <a:t> </a:t>
            </a:r>
            <a:r>
              <a:rPr lang="ar-SA" dirty="0" smtClean="0"/>
              <a:t>12</a:t>
            </a:r>
            <a:r>
              <a:rPr lang="fa-IR" dirty="0" smtClean="0"/>
              <a:t> </a:t>
            </a:r>
            <a:r>
              <a:rPr lang="en-US" sz="2400" dirty="0" smtClean="0">
                <a:solidFill>
                  <a:srgbClr val="FFCCCC"/>
                </a:solidFill>
              </a:rPr>
              <a:t>[AR=12%]</a:t>
            </a:r>
            <a:endParaRPr lang="fa-IR" sz="2400" dirty="0" smtClean="0">
              <a:solidFill>
                <a:srgbClr val="FFCCCC"/>
              </a:solidFill>
            </a:endParaRPr>
          </a:p>
          <a:p>
            <a:pPr>
              <a:buSzPct val="90000"/>
            </a:pPr>
            <a:r>
              <a:rPr lang="fa-IR" dirty="0" smtClean="0"/>
              <a:t>کاهش </a:t>
            </a:r>
            <a:r>
              <a:rPr lang="fa-IR" dirty="0"/>
              <a:t>خطر مطلق= 12</a:t>
            </a:r>
            <a:r>
              <a:rPr lang="fa-IR" dirty="0" smtClean="0"/>
              <a:t>% </a:t>
            </a:r>
            <a:r>
              <a:rPr lang="en-US" sz="2400" dirty="0" smtClean="0">
                <a:solidFill>
                  <a:srgbClr val="FFCCCC"/>
                </a:solidFill>
              </a:rPr>
              <a:t>[ARR= </a:t>
            </a:r>
            <a:r>
              <a:rPr lang="en-US" sz="2400" dirty="0">
                <a:solidFill>
                  <a:srgbClr val="FFCCCC"/>
                </a:solidFill>
              </a:rPr>
              <a:t>12% - 0%= 12</a:t>
            </a:r>
            <a:r>
              <a:rPr lang="en-US" sz="2400" dirty="0" smtClean="0">
                <a:solidFill>
                  <a:srgbClr val="FFCCCC"/>
                </a:solidFill>
              </a:rPr>
              <a:t>%]</a:t>
            </a:r>
            <a:endParaRPr lang="en-US" sz="2400" dirty="0">
              <a:solidFill>
                <a:srgbClr val="FFCCCC"/>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105</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2281444631"/>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strips(down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
        <p:nvSpPr>
          <p:cNvPr id="3" name="Content Placeholder 2"/>
          <p:cNvSpPr>
            <a:spLocks noGrp="1"/>
          </p:cNvSpPr>
          <p:nvPr>
            <p:ph idx="1"/>
          </p:nvPr>
        </p:nvSpPr>
        <p:spPr>
          <a:xfrm>
            <a:off x="457200" y="1295400"/>
            <a:ext cx="8305800" cy="4648200"/>
          </a:xfrm>
        </p:spPr>
        <p:txBody>
          <a:bodyPr>
            <a:normAutofit/>
          </a:bodyPr>
          <a:lstStyle/>
          <a:p>
            <a:pPr algn="just">
              <a:spcAft>
                <a:spcPts val="0"/>
              </a:spcAft>
            </a:pPr>
            <a:r>
              <a:rPr lang="fa-IR" dirty="0"/>
              <a:t>فاصله اطمینان 95% برای </a:t>
            </a:r>
            <a:r>
              <a:rPr lang="en-US" sz="2400" dirty="0"/>
              <a:t>ARR</a:t>
            </a:r>
            <a:r>
              <a:rPr lang="fa-IR" dirty="0"/>
              <a:t> در مقاله بیان نشده </a:t>
            </a:r>
            <a:r>
              <a:rPr lang="fa-IR" dirty="0" smtClean="0"/>
              <a:t>است.</a:t>
            </a:r>
          </a:p>
          <a:p>
            <a:pPr algn="just">
              <a:spcAft>
                <a:spcPts val="0"/>
              </a:spcAft>
            </a:pPr>
            <a:r>
              <a:rPr lang="fa-IR" dirty="0" smtClean="0"/>
              <a:t>اين فاصله 7-18</a:t>
            </a:r>
            <a:r>
              <a:rPr lang="fa-IR" dirty="0"/>
              <a:t>%. </a:t>
            </a:r>
            <a:r>
              <a:rPr lang="fa-IR" dirty="0" smtClean="0"/>
              <a:t>می</a:t>
            </a:r>
            <a:r>
              <a:rPr lang="fa-IR" dirty="0"/>
              <a:t>‌</a:t>
            </a:r>
            <a:r>
              <a:rPr lang="fa-IR" dirty="0" smtClean="0"/>
              <a:t>باشد که به</a:t>
            </a:r>
            <a:r>
              <a:rPr lang="fa-IR" dirty="0"/>
              <a:t>‌</a:t>
            </a:r>
            <a:r>
              <a:rPr lang="fa-IR" dirty="0" smtClean="0"/>
              <a:t>لحاظ </a:t>
            </a:r>
            <a:r>
              <a:rPr lang="fa-IR" dirty="0"/>
              <a:t>آماری </a:t>
            </a:r>
            <a:r>
              <a:rPr lang="fa-IR" dirty="0" smtClean="0"/>
              <a:t>حايز </a:t>
            </a:r>
            <a:r>
              <a:rPr lang="fa-IR" dirty="0"/>
              <a:t>اهمیت است زیرا </a:t>
            </a:r>
            <a:r>
              <a:rPr lang="fa-IR" dirty="0" smtClean="0"/>
              <a:t>عدد </a:t>
            </a:r>
            <a:r>
              <a:rPr lang="fa-IR" dirty="0"/>
              <a:t>صفر را پوشش </a:t>
            </a:r>
            <a:r>
              <a:rPr lang="fa-IR" dirty="0" smtClean="0"/>
              <a:t>نمی</a:t>
            </a:r>
            <a:r>
              <a:rPr lang="fa-IR" dirty="0"/>
              <a:t>‌</a:t>
            </a:r>
            <a:r>
              <a:rPr lang="fa-IR" dirty="0" smtClean="0"/>
              <a:t>دهد (صفر بيانگر عدم تاثير مداخله است). </a:t>
            </a:r>
          </a:p>
          <a:p>
            <a:pPr algn="just">
              <a:spcAft>
                <a:spcPts val="0"/>
              </a:spcAft>
            </a:pPr>
            <a:r>
              <a:rPr lang="fa-IR" dirty="0" smtClean="0"/>
              <a:t>این </a:t>
            </a:r>
            <a:r>
              <a:rPr lang="fa-IR" dirty="0"/>
              <a:t>مطالعه نشان </a:t>
            </a:r>
            <a:r>
              <a:rPr lang="fa-IR" dirty="0" smtClean="0"/>
              <a:t>می</a:t>
            </a:r>
            <a:r>
              <a:rPr lang="fa-IR" dirty="0"/>
              <a:t>‌</a:t>
            </a:r>
            <a:r>
              <a:rPr lang="fa-IR" dirty="0" smtClean="0"/>
              <a:t>دهد </a:t>
            </a:r>
            <a:r>
              <a:rPr lang="fa-IR" dirty="0"/>
              <a:t>که پوشیدن جوراب کشی فشاری، </a:t>
            </a:r>
            <a:r>
              <a:rPr lang="en-US" sz="2400" dirty="0"/>
              <a:t>DVT</a:t>
            </a:r>
            <a:r>
              <a:rPr lang="fa-IR" dirty="0"/>
              <a:t> بدون علامت را 12% کاهش </a:t>
            </a:r>
            <a:r>
              <a:rPr lang="fa-IR" dirty="0" smtClean="0"/>
              <a:t>می</a:t>
            </a:r>
            <a:r>
              <a:rPr lang="fa-IR" dirty="0"/>
              <a:t>‌</a:t>
            </a:r>
            <a:r>
              <a:rPr lang="fa-IR" dirty="0" smtClean="0"/>
              <a:t>دهد.</a:t>
            </a:r>
          </a:p>
          <a:p>
            <a:pPr algn="just">
              <a:spcAft>
                <a:spcPts val="0"/>
              </a:spcAft>
            </a:pPr>
            <a:r>
              <a:rPr lang="fa-IR" dirty="0"/>
              <a:t>تعداد لازم برای درمان </a:t>
            </a:r>
            <a:r>
              <a:rPr lang="fa-IR" dirty="0" smtClean="0"/>
              <a:t>به</a:t>
            </a:r>
            <a:r>
              <a:rPr lang="fa-IR" dirty="0"/>
              <a:t>‌</a:t>
            </a:r>
            <a:r>
              <a:rPr lang="fa-IR" dirty="0" smtClean="0"/>
              <a:t>منظور </a:t>
            </a:r>
            <a:r>
              <a:rPr lang="fa-IR" dirty="0"/>
              <a:t>پیشگیری از یک </a:t>
            </a:r>
            <a:r>
              <a:rPr lang="fa-IR" dirty="0" smtClean="0"/>
              <a:t>مورد </a:t>
            </a:r>
            <a:r>
              <a:rPr lang="en-US" sz="2400" dirty="0" smtClean="0"/>
              <a:t>DVT</a:t>
            </a:r>
            <a:r>
              <a:rPr lang="fa-IR" sz="2400" dirty="0" smtClean="0"/>
              <a:t>:</a:t>
            </a:r>
          </a:p>
          <a:p>
            <a:pPr marL="0" indent="0" algn="l" rtl="0">
              <a:spcAft>
                <a:spcPts val="0"/>
              </a:spcAft>
              <a:buNone/>
            </a:pPr>
            <a:r>
              <a:rPr lang="en-US" sz="2400" dirty="0" smtClean="0">
                <a:solidFill>
                  <a:srgbClr val="FFCCCC"/>
                </a:solidFill>
              </a:rPr>
              <a:t>[NNT= 1/0.12=8]</a:t>
            </a:r>
            <a:endParaRPr lang="en-US" dirty="0"/>
          </a:p>
          <a:p>
            <a:pPr algn="just">
              <a:spcAft>
                <a:spcPts val="0"/>
              </a:spcAft>
            </a:pPr>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106</a:t>
            </a:fld>
            <a:endParaRPr lang="en-US"/>
          </a:p>
        </p:txBody>
      </p:sp>
    </p:spTree>
    <p:extLst>
      <p:ext uri="{BB962C8B-B14F-4D97-AF65-F5344CB8AC3E}">
        <p14:creationId xmlns:p14="http://schemas.microsoft.com/office/powerpoint/2010/main" val="3523444856"/>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trips(downLeft)">
                                      <p:cBhvr>
                                        <p:cTn id="17" dur="500"/>
                                        <p:tgtEl>
                                          <p:spTgt spid="3">
                                            <p:txEl>
                                              <p:pRg st="3" end="3"/>
                                            </p:txEl>
                                          </p:spTgt>
                                        </p:tgtEl>
                                      </p:cBhvr>
                                    </p:animEffect>
                                  </p:childTnLst>
                                </p:cTn>
                              </p:par>
                              <p:par>
                                <p:cTn id="18" presetID="18" presetClass="entr" presetSubtype="12"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strips(downLeft)">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
        <p:nvSpPr>
          <p:cNvPr id="3" name="Content Placeholder 2"/>
          <p:cNvSpPr>
            <a:spLocks noGrp="1"/>
          </p:cNvSpPr>
          <p:nvPr>
            <p:ph idx="1"/>
          </p:nvPr>
        </p:nvSpPr>
        <p:spPr>
          <a:xfrm>
            <a:off x="457200" y="1295400"/>
            <a:ext cx="8229600" cy="5029200"/>
          </a:xfrm>
        </p:spPr>
        <p:txBody>
          <a:bodyPr>
            <a:normAutofit/>
          </a:bodyPr>
          <a:lstStyle/>
          <a:p>
            <a:pPr lvl="0">
              <a:buFont typeface="Wingdings" pitchFamily="2" charset="2"/>
              <a:buChar char="§"/>
            </a:pPr>
            <a:r>
              <a:rPr lang="fa-IR" sz="2400" u="sng" dirty="0" smtClean="0">
                <a:solidFill>
                  <a:srgbClr val="92D050"/>
                </a:solidFill>
                <a:cs typeface="B Titr" pitchFamily="2" charset="-78"/>
              </a:rPr>
              <a:t>کار گروهی 3</a:t>
            </a:r>
          </a:p>
          <a:p>
            <a:r>
              <a:rPr lang="fa-IR" sz="2400" dirty="0" smtClean="0">
                <a:solidFill>
                  <a:srgbClr val="00B0F0"/>
                </a:solidFill>
                <a:cs typeface="B Titr" pitchFamily="2" charset="-78"/>
              </a:rPr>
              <a:t>تمرين 6- </a:t>
            </a:r>
            <a:r>
              <a:rPr lang="fa-IR" sz="2400" dirty="0">
                <a:solidFill>
                  <a:srgbClr val="00B0F0"/>
                </a:solidFill>
                <a:cs typeface="B Titr" pitchFamily="2" charset="-78"/>
              </a:rPr>
              <a:t>ارزیابی نقادانه یک مطالعه کارآزمایی بالینی</a:t>
            </a:r>
            <a:r>
              <a:rPr lang="fa-IR" sz="2400" dirty="0" smtClean="0">
                <a:solidFill>
                  <a:srgbClr val="00B0F0"/>
                </a:solidFill>
                <a:cs typeface="B Titr" pitchFamily="2" charset="-78"/>
              </a:rPr>
              <a:t>: </a:t>
            </a:r>
            <a:r>
              <a:rPr lang="fa-IR" dirty="0" smtClean="0"/>
              <a:t>1 مقاله</a:t>
            </a:r>
          </a:p>
          <a:p>
            <a:pPr lvl="1"/>
            <a:r>
              <a:rPr lang="fa-IR" dirty="0" smtClean="0">
                <a:solidFill>
                  <a:srgbClr val="FFFF00"/>
                </a:solidFill>
              </a:rPr>
              <a:t>ارزيابی مقاله بر اساس الگوی </a:t>
            </a:r>
            <a:r>
              <a:rPr lang="en-US" sz="2400" dirty="0" err="1" smtClean="0">
                <a:solidFill>
                  <a:srgbClr val="FFFF00"/>
                </a:solidFill>
              </a:rPr>
              <a:t>RAMMbo</a:t>
            </a:r>
            <a:endParaRPr lang="en-US" sz="2400" dirty="0" smtClean="0">
              <a:solidFill>
                <a:srgbClr val="FFFF00"/>
              </a:solidFill>
            </a:endParaRPr>
          </a:p>
          <a:p>
            <a:pPr lvl="1"/>
            <a:r>
              <a:rPr lang="fa-IR" dirty="0" smtClean="0">
                <a:solidFill>
                  <a:srgbClr val="FFFF00"/>
                </a:solidFill>
              </a:rPr>
              <a:t>پاسخ به سؤالات طرح شده</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107</a:t>
            </a:fld>
            <a:endParaRPr lang="en-US"/>
          </a:p>
        </p:txBody>
      </p:sp>
      <p:sp>
        <p:nvSpPr>
          <p:cNvPr id="5" name="TextBox 4">
            <a:hlinkClick r:id="rId2" action="ppaction://hlinksldjump"/>
          </p:cNvPr>
          <p:cNvSpPr txBox="1"/>
          <p:nvPr/>
        </p:nvSpPr>
        <p:spPr>
          <a:xfrm>
            <a:off x="0" y="6400800"/>
            <a:ext cx="9144000" cy="400110"/>
          </a:xfrm>
          <a:prstGeom prst="rect">
            <a:avLst/>
          </a:prstGeom>
          <a:noFill/>
        </p:spPr>
        <p:txBody>
          <a:bodyPr wrap="square" rtlCol="1">
            <a:spAutoFit/>
          </a:bodyPr>
          <a:lstStyle/>
          <a:p>
            <a:pPr algn="ctr"/>
            <a:r>
              <a:rPr lang="fa-IR" sz="2000" u="sng" dirty="0" smtClean="0">
                <a:solidFill>
                  <a:schemeClr val="bg1">
                    <a:lumMod val="95000"/>
                  </a:schemeClr>
                </a:solidFill>
                <a:effectLst>
                  <a:outerShdw blurRad="38100" dist="38100" dir="2700000" algn="tl">
                    <a:srgbClr val="000000">
                      <a:alpha val="43137"/>
                    </a:srgbClr>
                  </a:outerShdw>
                </a:effectLst>
                <a:cs typeface="B Titr" pitchFamily="2" charset="-78"/>
              </a:rPr>
              <a:t>بازگشت به فهرست</a:t>
            </a:r>
            <a:endParaRPr lang="fa-IR" sz="2000" u="sng" dirty="0">
              <a:solidFill>
                <a:schemeClr val="bg1">
                  <a:lumMod val="95000"/>
                </a:schemeClr>
              </a:solidFill>
              <a:effectLst>
                <a:outerShdw blurRad="38100" dist="38100" dir="2700000" algn="tl">
                  <a:srgbClr val="000000">
                    <a:alpha val="43137"/>
                  </a:srgbClr>
                </a:outerShdw>
              </a:effectLst>
              <a:cs typeface="B Titr" pitchFamily="2" charset="-78"/>
            </a:endParaRPr>
          </a:p>
        </p:txBody>
      </p:sp>
    </p:spTree>
    <p:extLst>
      <p:ext uri="{BB962C8B-B14F-4D97-AF65-F5344CB8AC3E}">
        <p14:creationId xmlns:p14="http://schemas.microsoft.com/office/powerpoint/2010/main" val="2427972561"/>
      </p:ext>
    </p:extLst>
  </p:cSld>
  <p:clrMapOvr>
    <a:masterClrMapping/>
  </p:clrMapOvr>
  <p:transition>
    <p:randomBar dir="vert"/>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146175"/>
          </a:xfrm>
          <a:ln w="38100" cmpd="sng">
            <a:solidFill>
              <a:srgbClr val="00B0F0"/>
            </a:solidFill>
          </a:ln>
        </p:spPr>
        <p:txBody>
          <a:bodyPr>
            <a:normAutofit/>
          </a:bodyPr>
          <a:lstStyle/>
          <a:p>
            <a:pPr rtl="1"/>
            <a:r>
              <a:rPr lang="fa-IR" sz="3200" u="sng" dirty="0" smtClean="0">
                <a:solidFill>
                  <a:srgbClr val="00B0F0"/>
                </a:solidFill>
                <a:effectLst>
                  <a:outerShdw blurRad="38100" dist="38100" dir="2700000" algn="tl">
                    <a:srgbClr val="000000">
                      <a:alpha val="43137"/>
                    </a:srgbClr>
                  </a:outerShdw>
                </a:effectLst>
                <a:cs typeface="B Titr" pitchFamily="2" charset="-78"/>
              </a:rPr>
              <a:t>فصل </a:t>
            </a:r>
            <a:r>
              <a:rPr lang="fa-IR" sz="3200" u="sng" dirty="0" smtClean="0">
                <a:solidFill>
                  <a:srgbClr val="00B0F0"/>
                </a:solidFill>
                <a:effectLst>
                  <a:outerShdw blurRad="38100" dist="38100" dir="2700000" algn="tl">
                    <a:srgbClr val="000000">
                      <a:alpha val="43137"/>
                    </a:srgbClr>
                  </a:outerShdw>
                </a:effectLst>
                <a:cs typeface="B Titr" pitchFamily="2" charset="-78"/>
              </a:rPr>
              <a:t>5</a:t>
            </a:r>
            <a:endParaRPr lang="fa-IR" sz="3200" u="sng" dirty="0">
              <a:solidFill>
                <a:srgbClr val="00B0F0"/>
              </a:solidFill>
              <a:effectLst>
                <a:outerShdw blurRad="38100" dist="38100" dir="2700000" algn="tl">
                  <a:srgbClr val="000000">
                    <a:alpha val="43137"/>
                  </a:srgbClr>
                </a:outerShdw>
              </a:effectLst>
              <a:cs typeface="B Titr" pitchFamily="2" charset="-78"/>
            </a:endParaRPr>
          </a:p>
        </p:txBody>
      </p:sp>
      <p:sp>
        <p:nvSpPr>
          <p:cNvPr id="3" name="Content Placeholder 2"/>
          <p:cNvSpPr>
            <a:spLocks noGrp="1"/>
          </p:cNvSpPr>
          <p:nvPr>
            <p:ph type="subTitle" idx="1"/>
          </p:nvPr>
        </p:nvSpPr>
        <p:spPr>
          <a:xfrm>
            <a:off x="1371600" y="2362200"/>
            <a:ext cx="6400800" cy="2286000"/>
          </a:xfrm>
          <a:ln w="76200" cmpd="tri">
            <a:solidFill>
              <a:srgbClr val="FFC000"/>
            </a:solidFill>
          </a:ln>
        </p:spPr>
        <p:txBody>
          <a:bodyPr anchor="ctr" anchorCtr="1">
            <a:normAutofit/>
          </a:bodyPr>
          <a:lstStyle/>
          <a:p>
            <a:pPr rtl="1"/>
            <a:r>
              <a:rPr lang="fa-IR" sz="4000" u="sng" dirty="0" smtClean="0">
                <a:solidFill>
                  <a:srgbClr val="FFC000"/>
                </a:solidFill>
                <a:effectLst>
                  <a:outerShdw blurRad="38100" dist="38100" dir="2700000" algn="tl">
                    <a:srgbClr val="000000">
                      <a:alpha val="43137"/>
                    </a:srgbClr>
                  </a:outerShdw>
                </a:effectLst>
                <a:cs typeface="B Titr" pitchFamily="2" charset="-78"/>
              </a:rPr>
              <a:t>کاربرد شواهد</a:t>
            </a:r>
            <a:endParaRPr lang="en-US" sz="4000" u="sng" dirty="0">
              <a:solidFill>
                <a:srgbClr val="FFC000"/>
              </a:solidFill>
              <a:effectLst>
                <a:outerShdw blurRad="38100" dist="38100" dir="2700000" algn="tl">
                  <a:srgbClr val="000000">
                    <a:alpha val="43137"/>
                  </a:srgbClr>
                </a:outerShdw>
              </a:effectLst>
              <a:cs typeface="B Titr" pitchFamily="2" charset="-78"/>
            </a:endParaRPr>
          </a:p>
        </p:txBody>
      </p:sp>
    </p:spTree>
    <p:extLst>
      <p:ext uri="{BB962C8B-B14F-4D97-AF65-F5344CB8AC3E}">
        <p14:creationId xmlns:p14="http://schemas.microsoft.com/office/powerpoint/2010/main" val="2257915522"/>
      </p:ext>
    </p:extLst>
  </p:cSld>
  <p:clrMapOvr>
    <a:masterClrMapping/>
  </p:clrMapOvr>
  <p:transition>
    <p:randomBar dir="vert"/>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کاربرد شواهد</a:t>
            </a:r>
            <a:endParaRPr lang="fa-IR" dirty="0"/>
          </a:p>
        </p:txBody>
      </p:sp>
      <p:sp>
        <p:nvSpPr>
          <p:cNvPr id="3" name="Content Placeholder 2"/>
          <p:cNvSpPr>
            <a:spLocks noGrp="1"/>
          </p:cNvSpPr>
          <p:nvPr>
            <p:ph idx="1"/>
          </p:nvPr>
        </p:nvSpPr>
        <p:spPr>
          <a:xfrm>
            <a:off x="1219200" y="1371600"/>
            <a:ext cx="7086600" cy="4953000"/>
          </a:xfrm>
        </p:spPr>
        <p:txBody>
          <a:bodyPr>
            <a:normAutofit/>
          </a:bodyPr>
          <a:lstStyle/>
          <a:p>
            <a:pPr algn="just">
              <a:spcAft>
                <a:spcPts val="1200"/>
              </a:spcAft>
              <a:buFont typeface="Wingdings" pitchFamily="2" charset="2"/>
              <a:buChar char="§"/>
            </a:pPr>
            <a:r>
              <a:rPr lang="fa-IR" sz="2400" b="0" u="sng" dirty="0" smtClean="0">
                <a:solidFill>
                  <a:srgbClr val="92D050"/>
                </a:solidFill>
                <a:cs typeface="B Titr" pitchFamily="2" charset="-78"/>
              </a:rPr>
              <a:t>اهداف</a:t>
            </a:r>
          </a:p>
          <a:p>
            <a:pPr algn="just">
              <a:spcAft>
                <a:spcPts val="1200"/>
              </a:spcAft>
              <a:buClr>
                <a:srgbClr val="FFFF00"/>
              </a:buClr>
            </a:pPr>
            <a:r>
              <a:rPr lang="fa-IR" dirty="0"/>
              <a:t>در پایان آموزش، شرکت‌کنندگان باید بتوانند:</a:t>
            </a:r>
            <a:endParaRPr lang="en-US" dirty="0"/>
          </a:p>
          <a:p>
            <a:pPr lvl="1">
              <a:spcAft>
                <a:spcPts val="1200"/>
              </a:spcAft>
              <a:buClr>
                <a:srgbClr val="FFFF00"/>
              </a:buClr>
            </a:pPr>
            <a:r>
              <a:rPr lang="fa-IR" dirty="0">
                <a:solidFill>
                  <a:srgbClr val="FFFF00"/>
                </a:solidFill>
              </a:rPr>
              <a:t>اندازه اثر درمان و اهمیت بالینی آن را تعیین کنند.</a:t>
            </a:r>
            <a:endParaRPr lang="en-US" sz="4000" dirty="0">
              <a:solidFill>
                <a:srgbClr val="FFFF00"/>
              </a:solidFill>
            </a:endParaRPr>
          </a:p>
          <a:p>
            <a:pPr lvl="1">
              <a:spcAft>
                <a:spcPts val="1200"/>
              </a:spcAft>
              <a:buClr>
                <a:srgbClr val="FFFF00"/>
              </a:buClr>
            </a:pPr>
            <a:r>
              <a:rPr lang="fa-IR" dirty="0">
                <a:solidFill>
                  <a:srgbClr val="FFFF00"/>
                </a:solidFill>
              </a:rPr>
              <a:t>تعیین کنند برآورد اثر درمان چقدر دقیق است</a:t>
            </a:r>
            <a:r>
              <a:rPr lang="fa-IR" dirty="0" smtClean="0">
                <a:solidFill>
                  <a:srgbClr val="FFFF00"/>
                </a:solidFill>
              </a:rPr>
              <a:t>.</a:t>
            </a:r>
            <a:endParaRPr lang="en-US" sz="4000" dirty="0">
              <a:solidFill>
                <a:srgbClr val="FFFF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109</a:t>
            </a:fld>
            <a:endParaRPr lang="en-US"/>
          </a:p>
        </p:txBody>
      </p:sp>
    </p:spTree>
    <p:extLst>
      <p:ext uri="{BB962C8B-B14F-4D97-AF65-F5344CB8AC3E}">
        <p14:creationId xmlns:p14="http://schemas.microsoft.com/office/powerpoint/2010/main" val="2593382605"/>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مقدمه‌ای بر طب مبتنی بر </a:t>
            </a:r>
            <a:r>
              <a:rPr lang="fa-IR" dirty="0" smtClean="0"/>
              <a:t>شواهد</a:t>
            </a:r>
            <a:r>
              <a:rPr lang="fa-IR" sz="2000" i="1" u="none" dirty="0" smtClean="0"/>
              <a:t>  (ادامه)</a:t>
            </a:r>
            <a:endParaRPr lang="fa-IR" sz="2000" i="1" u="none" dirty="0"/>
          </a:p>
        </p:txBody>
      </p:sp>
      <p:sp>
        <p:nvSpPr>
          <p:cNvPr id="3" name="Content Placeholder 2"/>
          <p:cNvSpPr>
            <a:spLocks noGrp="1"/>
          </p:cNvSpPr>
          <p:nvPr>
            <p:ph idx="1"/>
          </p:nvPr>
        </p:nvSpPr>
        <p:spPr>
          <a:xfrm>
            <a:off x="914400" y="1295400"/>
            <a:ext cx="7467600" cy="5410200"/>
          </a:xfrm>
        </p:spPr>
        <p:txBody>
          <a:bodyPr>
            <a:normAutofit/>
          </a:bodyPr>
          <a:lstStyle/>
          <a:p>
            <a:pPr algn="just">
              <a:buFont typeface="Wingdings" pitchFamily="2" charset="2"/>
              <a:buChar char="§"/>
            </a:pPr>
            <a:r>
              <a:rPr lang="fa-IR" sz="2400" u="sng" dirty="0" smtClean="0">
                <a:solidFill>
                  <a:srgbClr val="92D050"/>
                </a:solidFill>
                <a:cs typeface="B Titr" pitchFamily="2" charset="-78"/>
              </a:rPr>
              <a:t>تعاریف طب مبتنی بر شواهد</a:t>
            </a:r>
            <a:r>
              <a:rPr lang="fa-IR" sz="1800" b="0" i="1" dirty="0" smtClean="0">
                <a:solidFill>
                  <a:srgbClr val="92D050"/>
                </a:solidFill>
                <a:cs typeface="B Titr" pitchFamily="2" charset="-78"/>
              </a:rPr>
              <a:t>  (ادامه)</a:t>
            </a:r>
            <a:endParaRPr lang="en-US" sz="1800" b="0" i="1" dirty="0" smtClean="0">
              <a:solidFill>
                <a:srgbClr val="92D050"/>
              </a:solidFill>
              <a:cs typeface="B Titr" pitchFamily="2" charset="-78"/>
            </a:endParaRPr>
          </a:p>
          <a:p>
            <a:pPr lvl="0" algn="just"/>
            <a:r>
              <a:rPr lang="fa-IR" dirty="0" smtClean="0"/>
              <a:t>استفاده </a:t>
            </a:r>
            <a:r>
              <a:rPr lang="fa-IR" dirty="0"/>
              <a:t>آگاهانه و هدفمند از اطلاعات حاصل از پژوهش‌ها در تصمیمات مربوط به ارايه مراقبت‌ها به بیماران</a:t>
            </a:r>
            <a:endParaRPr lang="en-US" dirty="0"/>
          </a:p>
          <a:p>
            <a:pPr lvl="0" algn="just"/>
            <a:r>
              <a:rPr lang="fa-IR" dirty="0" smtClean="0"/>
              <a:t>یک </a:t>
            </a:r>
            <a:r>
              <a:rPr lang="fa-IR" dirty="0"/>
              <a:t>رویکرد حل مشکل است که از بهترین شواهد توام با تخصص بالینی برای هدایت تصمیمات بالینی استفاده </a:t>
            </a:r>
            <a:r>
              <a:rPr lang="fa-IR" dirty="0" smtClean="0"/>
              <a:t>می‌کند.</a:t>
            </a:r>
            <a:endParaRPr lang="en-US" dirty="0"/>
          </a:p>
          <a:p>
            <a:pPr lvl="0" algn="just"/>
            <a:r>
              <a:rPr lang="fa-IR" dirty="0" smtClean="0"/>
              <a:t>پیوند </a:t>
            </a:r>
            <a:r>
              <a:rPr lang="fa-IR" dirty="0"/>
              <a:t>و ادغام پژوهش‌های بالینی با طبابت </a:t>
            </a:r>
            <a:r>
              <a:rPr lang="fa-IR" dirty="0" smtClean="0"/>
              <a:t>بالینی</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145055311"/>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کاربرد شواهد</a:t>
            </a:r>
            <a:r>
              <a:rPr lang="fa-IR" sz="2400" i="1" u="none" dirty="0" smtClean="0"/>
              <a:t>  (ادامه)</a:t>
            </a:r>
            <a:endParaRPr lang="fa-IR" sz="2400" i="1" u="none" dirty="0"/>
          </a:p>
        </p:txBody>
      </p:sp>
      <p:sp>
        <p:nvSpPr>
          <p:cNvPr id="3" name="Content Placeholder 2"/>
          <p:cNvSpPr>
            <a:spLocks noGrp="1"/>
          </p:cNvSpPr>
          <p:nvPr>
            <p:ph idx="1"/>
          </p:nvPr>
        </p:nvSpPr>
        <p:spPr>
          <a:xfrm>
            <a:off x="1219200" y="1371600"/>
            <a:ext cx="7086600" cy="4953000"/>
          </a:xfrm>
        </p:spPr>
        <p:txBody>
          <a:bodyPr>
            <a:normAutofit/>
          </a:bodyPr>
          <a:lstStyle/>
          <a:p>
            <a:pPr algn="just">
              <a:buFont typeface="Wingdings" pitchFamily="2" charset="2"/>
              <a:buChar char="§"/>
            </a:pPr>
            <a:r>
              <a:rPr lang="fa-IR" sz="2400" b="0" u="sng" dirty="0" smtClean="0">
                <a:solidFill>
                  <a:srgbClr val="92D050"/>
                </a:solidFill>
                <a:cs typeface="B Titr" pitchFamily="2" charset="-78"/>
              </a:rPr>
              <a:t>اهداف</a:t>
            </a:r>
            <a:r>
              <a:rPr lang="fa-IR" sz="2400" b="0" dirty="0" smtClean="0">
                <a:solidFill>
                  <a:srgbClr val="92D050"/>
                </a:solidFill>
                <a:cs typeface="B Titr" pitchFamily="2" charset="-78"/>
              </a:rPr>
              <a:t> </a:t>
            </a:r>
            <a:r>
              <a:rPr lang="fa-IR" sz="1900" b="0" i="1" dirty="0" smtClean="0">
                <a:solidFill>
                  <a:srgbClr val="92D050"/>
                </a:solidFill>
                <a:cs typeface="B Titr" pitchFamily="2" charset="-78"/>
              </a:rPr>
              <a:t> </a:t>
            </a:r>
            <a:r>
              <a:rPr lang="fa-IR" sz="1800" b="0" i="1" dirty="0" smtClean="0">
                <a:solidFill>
                  <a:srgbClr val="92D050"/>
                </a:solidFill>
                <a:cs typeface="B Titr" pitchFamily="2" charset="-78"/>
              </a:rPr>
              <a:t>(ادامه)</a:t>
            </a:r>
          </a:p>
          <a:p>
            <a:pPr lvl="1" algn="just">
              <a:buClr>
                <a:srgbClr val="FFFF00"/>
              </a:buClr>
            </a:pPr>
            <a:r>
              <a:rPr lang="fa-IR" dirty="0" smtClean="0">
                <a:solidFill>
                  <a:srgbClr val="FFFF00"/>
                </a:solidFill>
              </a:rPr>
              <a:t>برای </a:t>
            </a:r>
            <a:r>
              <a:rPr lang="fa-IR" dirty="0">
                <a:solidFill>
                  <a:srgbClr val="FFFF00"/>
                </a:solidFill>
              </a:rPr>
              <a:t>موارد حذف شده از مطالعه کارآزمایی </a:t>
            </a:r>
            <a:r>
              <a:rPr lang="fa-IR" dirty="0" smtClean="0">
                <a:solidFill>
                  <a:srgbClr val="FFFF00"/>
                </a:solidFill>
              </a:rPr>
              <a:t>بالینی، </a:t>
            </a:r>
            <a:r>
              <a:rPr lang="fa-IR" dirty="0">
                <a:solidFill>
                  <a:srgbClr val="FFFF00"/>
                </a:solidFill>
              </a:rPr>
              <a:t>یک </a:t>
            </a:r>
            <a:r>
              <a:rPr lang="en-US" sz="2400" dirty="0">
                <a:solidFill>
                  <a:srgbClr val="FFFF00"/>
                </a:solidFill>
              </a:rPr>
              <a:t>sensitivity analysis</a:t>
            </a:r>
            <a:r>
              <a:rPr lang="fa-IR" dirty="0">
                <a:solidFill>
                  <a:srgbClr val="FFFF00"/>
                </a:solidFill>
              </a:rPr>
              <a:t> انجام دهند.</a:t>
            </a:r>
            <a:endParaRPr lang="en-US" sz="4000" dirty="0">
              <a:solidFill>
                <a:srgbClr val="FFFF00"/>
              </a:solidFill>
            </a:endParaRPr>
          </a:p>
          <a:p>
            <a:pPr lvl="1" algn="just">
              <a:buClr>
                <a:srgbClr val="FFFF00"/>
              </a:buClr>
            </a:pPr>
            <a:r>
              <a:rPr lang="fa-IR" dirty="0">
                <a:solidFill>
                  <a:srgbClr val="FFFF00"/>
                </a:solidFill>
              </a:rPr>
              <a:t>نحوه استفاده از اثر درمان یک مطالعه کارآزمایی بالینی برای یک بیمار منفرد را تعیین کنند</a:t>
            </a:r>
            <a:r>
              <a:rPr lang="fa-IR" dirty="0" smtClean="0">
                <a:solidFill>
                  <a:srgbClr val="FFFF00"/>
                </a:solidFill>
              </a:rPr>
              <a:t>.</a:t>
            </a:r>
            <a:endParaRPr lang="en-US" sz="4000" dirty="0">
              <a:solidFill>
                <a:srgbClr val="FFFF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110</a:t>
            </a:fld>
            <a:endParaRPr lang="en-US"/>
          </a:p>
        </p:txBody>
      </p:sp>
    </p:spTree>
    <p:extLst>
      <p:ext uri="{BB962C8B-B14F-4D97-AF65-F5344CB8AC3E}">
        <p14:creationId xmlns:p14="http://schemas.microsoft.com/office/powerpoint/2010/main" val="4157470373"/>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کاربرد شواهد</a:t>
            </a:r>
            <a:r>
              <a:rPr lang="fa-IR" sz="2400" i="1" u="none" dirty="0" smtClean="0"/>
              <a:t>  (ادامه)</a:t>
            </a:r>
            <a:endParaRPr lang="fa-IR" sz="2400" i="1" u="none" dirty="0"/>
          </a:p>
        </p:txBody>
      </p:sp>
      <p:sp>
        <p:nvSpPr>
          <p:cNvPr id="3" name="Content Placeholder 2"/>
          <p:cNvSpPr>
            <a:spLocks noGrp="1"/>
          </p:cNvSpPr>
          <p:nvPr>
            <p:ph idx="1"/>
          </p:nvPr>
        </p:nvSpPr>
        <p:spPr>
          <a:xfrm>
            <a:off x="533400" y="1295400"/>
            <a:ext cx="8153400" cy="4267200"/>
          </a:xfrm>
        </p:spPr>
        <p:txBody>
          <a:bodyPr>
            <a:normAutofit/>
          </a:bodyPr>
          <a:lstStyle/>
          <a:p>
            <a:pPr lvl="0">
              <a:buFont typeface="Wingdings" pitchFamily="2" charset="2"/>
              <a:buChar char="§"/>
            </a:pPr>
            <a:r>
              <a:rPr lang="fa-IR" sz="2400" dirty="0">
                <a:solidFill>
                  <a:srgbClr val="92D050"/>
                </a:solidFill>
                <a:cs typeface="B Titr" pitchFamily="2" charset="-78"/>
              </a:rPr>
              <a:t>"</a:t>
            </a:r>
            <a:r>
              <a:rPr lang="fa-IR" sz="2400" u="sng" dirty="0">
                <a:solidFill>
                  <a:srgbClr val="92D050"/>
                </a:solidFill>
                <a:cs typeface="B Titr" pitchFamily="2" charset="-78"/>
              </a:rPr>
              <a:t>آیا نتایج مطالعه کارآزمایی بالینی برای بیمار من کاربرد دارد</a:t>
            </a:r>
            <a:r>
              <a:rPr lang="fa-IR" sz="2400" dirty="0" smtClean="0">
                <a:solidFill>
                  <a:srgbClr val="92D050"/>
                </a:solidFill>
                <a:cs typeface="B Titr" pitchFamily="2" charset="-78"/>
              </a:rPr>
              <a:t>؟"</a:t>
            </a:r>
          </a:p>
          <a:p>
            <a:pPr marL="457200" lvl="1" indent="0">
              <a:buNone/>
            </a:pPr>
            <a:r>
              <a:rPr lang="fa-IR" dirty="0" smtClean="0">
                <a:solidFill>
                  <a:srgbClr val="FFFF00"/>
                </a:solidFill>
              </a:rPr>
              <a:t>1- اثر درمان چقدر است و آیا به لحاظ بالینی حايز اهمیت است؟ </a:t>
            </a:r>
            <a:endParaRPr lang="en-US" dirty="0" smtClean="0">
              <a:solidFill>
                <a:srgbClr val="FFFF00"/>
              </a:solidFill>
            </a:endParaRPr>
          </a:p>
          <a:p>
            <a:pPr marL="457200" lvl="1" indent="0">
              <a:buNone/>
            </a:pPr>
            <a:r>
              <a:rPr lang="fa-IR" dirty="0" smtClean="0">
                <a:solidFill>
                  <a:srgbClr val="FFFF00"/>
                </a:solidFill>
              </a:rPr>
              <a:t>2- برآورد </a:t>
            </a:r>
            <a:r>
              <a:rPr lang="fa-IR" dirty="0">
                <a:solidFill>
                  <a:srgbClr val="FFFF00"/>
                </a:solidFill>
              </a:rPr>
              <a:t>اثر درمان چقدر دقیق است؟</a:t>
            </a:r>
            <a:endParaRPr lang="en-US" dirty="0">
              <a:solidFill>
                <a:srgbClr val="FFFF00"/>
              </a:solidFill>
            </a:endParaRPr>
          </a:p>
          <a:p>
            <a:pPr marL="457200" lvl="1" indent="0">
              <a:buNone/>
            </a:pPr>
            <a:r>
              <a:rPr lang="fa-IR" dirty="0" smtClean="0">
                <a:solidFill>
                  <a:srgbClr val="FFFF00"/>
                </a:solidFill>
              </a:rPr>
              <a:t>3- آیا </a:t>
            </a:r>
            <a:r>
              <a:rPr lang="fa-IR" dirty="0">
                <a:solidFill>
                  <a:srgbClr val="FFFF00"/>
                </a:solidFill>
              </a:rPr>
              <a:t>تعداد حذف‌شدگان از مطالعه بیش از حد زیاد است؟ </a:t>
            </a:r>
            <a:endParaRPr lang="en-US" dirty="0">
              <a:solidFill>
                <a:srgbClr val="FFFF00"/>
              </a:solidFill>
            </a:endParaRPr>
          </a:p>
          <a:p>
            <a:pPr marL="457200" lvl="1" indent="0">
              <a:buNone/>
            </a:pPr>
            <a:r>
              <a:rPr lang="fa-IR" dirty="0" smtClean="0">
                <a:solidFill>
                  <a:srgbClr val="FFFF00"/>
                </a:solidFill>
              </a:rPr>
              <a:t>4- اثر </a:t>
            </a:r>
            <a:r>
              <a:rPr lang="fa-IR" dirty="0">
                <a:solidFill>
                  <a:srgbClr val="FFFF00"/>
                </a:solidFill>
              </a:rPr>
              <a:t>درمان مطالعه، چه نتایجی برای بیمار من دارد؟ </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111</a:t>
            </a:fld>
            <a:endParaRPr lang="en-US"/>
          </a:p>
        </p:txBody>
      </p:sp>
    </p:spTree>
    <p:extLst>
      <p:ext uri="{BB962C8B-B14F-4D97-AF65-F5344CB8AC3E}">
        <p14:creationId xmlns:p14="http://schemas.microsoft.com/office/powerpoint/2010/main" val="2686046723"/>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trips(down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trips(down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3" name="Content Placeholder 2"/>
          <p:cNvSpPr>
            <a:spLocks noGrp="1"/>
          </p:cNvSpPr>
          <p:nvPr>
            <p:ph idx="1"/>
          </p:nvPr>
        </p:nvSpPr>
        <p:spPr>
          <a:xfrm>
            <a:off x="457200" y="1295400"/>
            <a:ext cx="8229600" cy="2667000"/>
          </a:xfrm>
        </p:spPr>
        <p:txBody>
          <a:bodyPr/>
          <a:lstStyle/>
          <a:p>
            <a:pPr marL="0" indent="0">
              <a:buNone/>
            </a:pPr>
            <a:r>
              <a:rPr lang="fa-IR" sz="2400" dirty="0" smtClean="0">
                <a:solidFill>
                  <a:srgbClr val="BEE395"/>
                </a:solidFill>
                <a:cs typeface="B Titr" pitchFamily="2" charset="-78"/>
              </a:rPr>
              <a:t> 1- </a:t>
            </a:r>
            <a:r>
              <a:rPr lang="fa-IR" sz="2400" u="sng" dirty="0" smtClean="0">
                <a:solidFill>
                  <a:srgbClr val="BEE395"/>
                </a:solidFill>
                <a:cs typeface="B Titr" pitchFamily="2" charset="-78"/>
              </a:rPr>
              <a:t>اثر </a:t>
            </a:r>
            <a:r>
              <a:rPr lang="fa-IR" sz="2400" u="sng" dirty="0">
                <a:solidFill>
                  <a:srgbClr val="BEE395"/>
                </a:solidFill>
                <a:cs typeface="B Titr" pitchFamily="2" charset="-78"/>
              </a:rPr>
              <a:t>درمان چقدر است و آیا به لحاظ بالینی </a:t>
            </a:r>
            <a:r>
              <a:rPr lang="fa-IR" sz="2400" u="sng" dirty="0" smtClean="0">
                <a:solidFill>
                  <a:srgbClr val="BEE395"/>
                </a:solidFill>
                <a:cs typeface="B Titr" pitchFamily="2" charset="-78"/>
              </a:rPr>
              <a:t>حايز </a:t>
            </a:r>
            <a:r>
              <a:rPr lang="fa-IR" sz="2400" u="sng" dirty="0">
                <a:solidFill>
                  <a:srgbClr val="BEE395"/>
                </a:solidFill>
                <a:cs typeface="B Titr" pitchFamily="2" charset="-78"/>
              </a:rPr>
              <a:t>اهميت است</a:t>
            </a:r>
            <a:r>
              <a:rPr lang="fa-IR" sz="2400" dirty="0" smtClean="0">
                <a:solidFill>
                  <a:srgbClr val="BEE395"/>
                </a:solidFill>
                <a:cs typeface="B Titr" pitchFamily="2" charset="-78"/>
              </a:rPr>
              <a:t>؟</a:t>
            </a:r>
          </a:p>
          <a:p>
            <a:pPr>
              <a:buFont typeface="Wingdings" pitchFamily="2" charset="2"/>
              <a:buChar char="§"/>
            </a:pPr>
            <a:r>
              <a:rPr lang="fa-IR" sz="2400" u="sng" dirty="0" smtClean="0">
                <a:solidFill>
                  <a:srgbClr val="92D050"/>
                </a:solidFill>
                <a:cs typeface="B Titr" pitchFamily="2" charset="-78"/>
              </a:rPr>
              <a:t>مثال</a:t>
            </a:r>
            <a:r>
              <a:rPr lang="fa-IR" sz="2400" dirty="0" smtClean="0">
                <a:solidFill>
                  <a:srgbClr val="92D050"/>
                </a:solidFill>
                <a:cs typeface="B Titr" pitchFamily="2" charset="-78"/>
              </a:rPr>
              <a:t>: </a:t>
            </a:r>
            <a:r>
              <a:rPr lang="fa-IR" dirty="0" smtClean="0"/>
              <a:t>در يک مطالعه </a:t>
            </a:r>
            <a:r>
              <a:rPr lang="fa-IR" dirty="0"/>
              <a:t>15 نفر از 100 نفر گروه کنترل و 10 نفر از 100 نفر گروه درمان بعد از 2 سال درمان می‌میرند.</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112</a:t>
            </a:fld>
            <a:endParaRPr lang="en-US"/>
          </a:p>
        </p:txBody>
      </p:sp>
    </p:spTree>
    <p:extLst>
      <p:ext uri="{BB962C8B-B14F-4D97-AF65-F5344CB8AC3E}">
        <p14:creationId xmlns:p14="http://schemas.microsoft.com/office/powerpoint/2010/main" val="754864095"/>
      </p:ext>
    </p:extLst>
  </p:cSld>
  <p:clrMapOvr>
    <a:masterClrMapping/>
  </p:clrMapOvr>
  <p:transition>
    <p:randomBar dir="vert"/>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3" name="Content Placeholder 2"/>
          <p:cNvSpPr>
            <a:spLocks noGrp="1"/>
          </p:cNvSpPr>
          <p:nvPr>
            <p:ph idx="1"/>
          </p:nvPr>
        </p:nvSpPr>
        <p:spPr>
          <a:xfrm>
            <a:off x="457200" y="1295400"/>
            <a:ext cx="8229600" cy="838200"/>
          </a:xfrm>
        </p:spPr>
        <p:txBody>
          <a:bodyPr/>
          <a:lstStyle/>
          <a:p>
            <a:pPr marL="0" indent="0">
              <a:buNone/>
            </a:pPr>
            <a:r>
              <a:rPr lang="fa-IR" sz="2400" dirty="0">
                <a:solidFill>
                  <a:srgbClr val="BEE395"/>
                </a:solidFill>
                <a:cs typeface="B Titr" pitchFamily="2" charset="-78"/>
              </a:rPr>
              <a:t> 1- </a:t>
            </a:r>
            <a:r>
              <a:rPr lang="fa-IR" sz="2400" u="sng" dirty="0">
                <a:solidFill>
                  <a:srgbClr val="BEE395"/>
                </a:solidFill>
                <a:cs typeface="B Titr" pitchFamily="2" charset="-78"/>
              </a:rPr>
              <a:t>اثر درمان چقدر است و آیا به لحاظ بالینی حايز اهميت است</a:t>
            </a:r>
            <a:r>
              <a:rPr lang="fa-IR" sz="2400" dirty="0" smtClean="0">
                <a:solidFill>
                  <a:srgbClr val="BEE395"/>
                </a:solidFill>
                <a:cs typeface="B Titr" pitchFamily="2" charset="-78"/>
              </a:rPr>
              <a:t>؟</a:t>
            </a:r>
            <a:r>
              <a:rPr lang="fa-IR" sz="1800" i="1" dirty="0" smtClean="0">
                <a:solidFill>
                  <a:srgbClr val="BEE395"/>
                </a:solidFill>
                <a:cs typeface="B Titr" pitchFamily="2" charset="-78"/>
              </a:rPr>
              <a:t>  (ادامه)</a:t>
            </a:r>
            <a:endParaRPr lang="fa-IR" sz="2400" i="1" dirty="0">
              <a:solidFill>
                <a:srgbClr val="BEE395"/>
              </a:solidFill>
              <a:cs typeface="B Titr"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113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846915096"/>
              </p:ext>
            </p:extLst>
          </p:nvPr>
        </p:nvGraphicFramePr>
        <p:xfrm>
          <a:off x="152400" y="2057400"/>
          <a:ext cx="8763000" cy="4267200"/>
        </p:xfrm>
        <a:graphic>
          <a:graphicData uri="http://schemas.openxmlformats.org/drawingml/2006/table">
            <a:tbl>
              <a:tblPr firstRow="1" firstCol="1" bandRow="1">
                <a:tableStyleId>{5C22544A-7EE6-4342-B048-85BDC9FD1C3A}</a:tableStyleId>
              </a:tblPr>
              <a:tblGrid>
                <a:gridCol w="2590800"/>
                <a:gridCol w="3886200"/>
                <a:gridCol w="2286000"/>
              </a:tblGrid>
              <a:tr h="381000">
                <a:tc>
                  <a:txBody>
                    <a:bodyPr/>
                    <a:lstStyle/>
                    <a:p>
                      <a:pPr algn="just" rtl="0">
                        <a:lnSpc>
                          <a:spcPct val="100000"/>
                        </a:lnSpc>
                        <a:spcAft>
                          <a:spcPts val="600"/>
                        </a:spcAft>
                      </a:pPr>
                      <a:r>
                        <a:rPr lang="en-US" sz="2000" b="1" dirty="0" smtClean="0">
                          <a:effectLst>
                            <a:outerShdw blurRad="38100" dist="38100" dir="2700000" algn="tl">
                              <a:srgbClr val="000000">
                                <a:alpha val="43137"/>
                              </a:srgbClr>
                            </a:outerShdw>
                          </a:effectLst>
                        </a:rPr>
                        <a:t>Measure</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nchor="ctr">
                    <a:solidFill>
                      <a:srgbClr val="2D4E77"/>
                    </a:solidFill>
                  </a:tcPr>
                </a:tc>
                <a:tc>
                  <a:txBody>
                    <a:bodyPr/>
                    <a:lstStyle/>
                    <a:p>
                      <a:pPr algn="just" rtl="0">
                        <a:lnSpc>
                          <a:spcPct val="100000"/>
                        </a:lnSpc>
                        <a:spcAft>
                          <a:spcPts val="600"/>
                        </a:spcAft>
                      </a:pPr>
                      <a:r>
                        <a:rPr lang="en-US" sz="2000" b="1" dirty="0">
                          <a:effectLst>
                            <a:outerShdw blurRad="38100" dist="38100" dir="2700000" algn="tl">
                              <a:srgbClr val="000000">
                                <a:alpha val="43137"/>
                              </a:srgbClr>
                            </a:outerShdw>
                          </a:effectLst>
                        </a:rPr>
                        <a:t>Meaning</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nchor="ctr">
                    <a:solidFill>
                      <a:srgbClr val="2D4E77"/>
                    </a:solidFill>
                  </a:tcPr>
                </a:tc>
                <a:tc>
                  <a:txBody>
                    <a:bodyPr/>
                    <a:lstStyle/>
                    <a:p>
                      <a:pPr algn="just" rtl="0">
                        <a:lnSpc>
                          <a:spcPct val="100000"/>
                        </a:lnSpc>
                        <a:spcAft>
                          <a:spcPts val="600"/>
                        </a:spcAft>
                      </a:pPr>
                      <a:r>
                        <a:rPr lang="en-US" sz="2000" b="1" dirty="0">
                          <a:effectLst>
                            <a:outerShdw blurRad="38100" dist="38100" dir="2700000" algn="tl">
                              <a:srgbClr val="000000">
                                <a:alpha val="43137"/>
                              </a:srgbClr>
                            </a:outerShdw>
                          </a:effectLst>
                        </a:rPr>
                        <a:t>Example</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nchor="ctr">
                    <a:solidFill>
                      <a:srgbClr val="2D4E77"/>
                    </a:solidFill>
                  </a:tcPr>
                </a:tc>
              </a:tr>
              <a:tr h="1605987">
                <a:tc>
                  <a:txBody>
                    <a:bodyPr/>
                    <a:lstStyle/>
                    <a:p>
                      <a:pPr algn="l" rtl="0">
                        <a:lnSpc>
                          <a:spcPct val="100000"/>
                        </a:lnSpc>
                        <a:spcAft>
                          <a:spcPts val="600"/>
                        </a:spcAft>
                      </a:pPr>
                      <a:r>
                        <a:rPr lang="en-US" sz="2000" b="1" dirty="0">
                          <a:solidFill>
                            <a:srgbClr val="FFFF00"/>
                          </a:solidFill>
                          <a:effectLst>
                            <a:outerShdw blurRad="38100" dist="38100" dir="2700000" algn="tl">
                              <a:srgbClr val="000000">
                                <a:alpha val="43137"/>
                              </a:srgbClr>
                            </a:outerShdw>
                          </a:effectLst>
                        </a:rPr>
                        <a:t>Absolute risk reduction (ARR</a:t>
                      </a:r>
                      <a:r>
                        <a:rPr lang="en-US" sz="2000" b="1" dirty="0" smtClean="0">
                          <a:solidFill>
                            <a:srgbClr val="FFFF00"/>
                          </a:solidFill>
                          <a:effectLst>
                            <a:outerShdw blurRad="38100" dist="38100" dir="2700000" algn="tl">
                              <a:srgbClr val="000000">
                                <a:alpha val="43137"/>
                              </a:srgbClr>
                            </a:outerShdw>
                          </a:effectLst>
                        </a:rPr>
                        <a:t>)</a:t>
                      </a:r>
                    </a:p>
                    <a:p>
                      <a:pPr algn="l" rtl="0">
                        <a:lnSpc>
                          <a:spcPct val="100000"/>
                        </a:lnSpc>
                        <a:spcAft>
                          <a:spcPts val="600"/>
                        </a:spcAft>
                      </a:pPr>
                      <a:r>
                        <a:rPr lang="en-US" sz="2000" b="1" dirty="0" smtClean="0">
                          <a:effectLst>
                            <a:outerShdw blurRad="38100" dist="38100" dir="2700000" algn="tl">
                              <a:srgbClr val="000000">
                                <a:alpha val="43137"/>
                              </a:srgbClr>
                            </a:outerShdw>
                          </a:effectLst>
                        </a:rPr>
                        <a:t>= </a:t>
                      </a:r>
                      <a:r>
                        <a:rPr lang="en-US" sz="2000" b="1" dirty="0">
                          <a:effectLst>
                            <a:outerShdw blurRad="38100" dist="38100" dir="2700000" algn="tl">
                              <a:srgbClr val="000000">
                                <a:alpha val="43137"/>
                              </a:srgbClr>
                            </a:outerShdw>
                          </a:effectLst>
                        </a:rPr>
                        <a:t>risk of event in the control group – risk of event in the treatment group (also known as</a:t>
                      </a:r>
                    </a:p>
                    <a:p>
                      <a:pPr algn="l" rtl="0">
                        <a:lnSpc>
                          <a:spcPct val="100000"/>
                        </a:lnSpc>
                        <a:spcAft>
                          <a:spcPts val="600"/>
                        </a:spcAft>
                      </a:pPr>
                      <a:r>
                        <a:rPr lang="en-US" sz="2000" b="1" dirty="0">
                          <a:effectLst>
                            <a:outerShdw blurRad="38100" dist="38100" dir="2700000" algn="tl">
                              <a:srgbClr val="000000">
                                <a:alpha val="43137"/>
                              </a:srgbClr>
                            </a:outerShdw>
                          </a:effectLst>
                        </a:rPr>
                        <a:t>the absolute risk             difference)</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solidFill>
                      <a:srgbClr val="2D4E77"/>
                    </a:solidFill>
                  </a:tcPr>
                </a:tc>
                <a:tc>
                  <a:txBody>
                    <a:bodyPr/>
                    <a:lstStyle/>
                    <a:p>
                      <a:pPr algn="l" rtl="0">
                        <a:lnSpc>
                          <a:spcPct val="100000"/>
                        </a:lnSpc>
                        <a:spcAft>
                          <a:spcPts val="600"/>
                        </a:spcAft>
                      </a:pPr>
                      <a:r>
                        <a:rPr lang="en-US" sz="2000" b="1" dirty="0">
                          <a:solidFill>
                            <a:srgbClr val="002060"/>
                          </a:solidFill>
                          <a:effectLst/>
                        </a:rPr>
                        <a:t>ARR tells us the absolute difference in the rates of events between the two groups and gives an indication of the baseline risk and treatment effect</a:t>
                      </a:r>
                    </a:p>
                    <a:p>
                      <a:pPr algn="l" rtl="0">
                        <a:lnSpc>
                          <a:spcPct val="100000"/>
                        </a:lnSpc>
                        <a:spcAft>
                          <a:spcPts val="600"/>
                        </a:spcAft>
                      </a:pPr>
                      <a:r>
                        <a:rPr lang="en-US" sz="2000" b="1" dirty="0">
                          <a:solidFill>
                            <a:srgbClr val="FF0000"/>
                          </a:solidFill>
                          <a:effectLst/>
                        </a:rPr>
                        <a:t>ARR = 0 </a:t>
                      </a:r>
                      <a:r>
                        <a:rPr lang="en-US" sz="2000" b="1" dirty="0">
                          <a:solidFill>
                            <a:srgbClr val="002060"/>
                          </a:solidFill>
                          <a:effectLst/>
                        </a:rPr>
                        <a:t>means that there is no difference between the 2 groups (thus, the treatment had no effect)</a:t>
                      </a:r>
                    </a:p>
                    <a:p>
                      <a:pPr algn="l" rtl="0">
                        <a:lnSpc>
                          <a:spcPct val="100000"/>
                        </a:lnSpc>
                        <a:spcAft>
                          <a:spcPts val="600"/>
                        </a:spcAft>
                      </a:pPr>
                      <a:r>
                        <a:rPr lang="en-US" sz="2000" b="1" dirty="0">
                          <a:solidFill>
                            <a:srgbClr val="FF0000"/>
                          </a:solidFill>
                          <a:effectLst/>
                        </a:rPr>
                        <a:t>ARR positive </a:t>
                      </a:r>
                      <a:r>
                        <a:rPr lang="en-US" sz="2000" b="1" dirty="0">
                          <a:solidFill>
                            <a:srgbClr val="002060"/>
                          </a:solidFill>
                          <a:effectLst/>
                        </a:rPr>
                        <a:t>means that the treatment is beneficial</a:t>
                      </a:r>
                    </a:p>
                    <a:p>
                      <a:pPr algn="l" rtl="0">
                        <a:lnSpc>
                          <a:spcPct val="100000"/>
                        </a:lnSpc>
                        <a:spcAft>
                          <a:spcPts val="600"/>
                        </a:spcAft>
                      </a:pPr>
                      <a:r>
                        <a:rPr lang="en-US" sz="2000" b="1" dirty="0">
                          <a:solidFill>
                            <a:srgbClr val="FF0000"/>
                          </a:solidFill>
                          <a:effectLst/>
                        </a:rPr>
                        <a:t>ARR negative </a:t>
                      </a:r>
                      <a:r>
                        <a:rPr lang="en-US" sz="2000" b="1" dirty="0">
                          <a:solidFill>
                            <a:srgbClr val="002060"/>
                          </a:solidFill>
                          <a:effectLst/>
                        </a:rPr>
                        <a:t>means that the treatment is harmful</a:t>
                      </a:r>
                      <a:endParaRPr lang="en-US" sz="2000" b="1" dirty="0">
                        <a:solidFill>
                          <a:srgbClr val="002060"/>
                        </a:solidFill>
                        <a:effectLst/>
                        <a:latin typeface="Calibri"/>
                        <a:ea typeface="Calibri"/>
                        <a:cs typeface="Arial"/>
                      </a:endParaRPr>
                    </a:p>
                  </a:txBody>
                  <a:tcPr marL="51936" marR="51936" marT="0" marB="0"/>
                </a:tc>
                <a:tc>
                  <a:txBody>
                    <a:bodyPr/>
                    <a:lstStyle/>
                    <a:p>
                      <a:pPr algn="l" rtl="0">
                        <a:lnSpc>
                          <a:spcPct val="100000"/>
                        </a:lnSpc>
                        <a:spcAft>
                          <a:spcPts val="600"/>
                        </a:spcAft>
                      </a:pPr>
                      <a:r>
                        <a:rPr lang="en-US" sz="2000" b="1" dirty="0">
                          <a:solidFill>
                            <a:srgbClr val="39471D"/>
                          </a:solidFill>
                          <a:effectLst/>
                        </a:rPr>
                        <a:t>ARR = 0.15 – 0.10 = 0.05 (5%)</a:t>
                      </a:r>
                    </a:p>
                    <a:p>
                      <a:pPr algn="l" rtl="0">
                        <a:lnSpc>
                          <a:spcPct val="100000"/>
                        </a:lnSpc>
                        <a:spcAft>
                          <a:spcPts val="600"/>
                        </a:spcAft>
                      </a:pPr>
                      <a:r>
                        <a:rPr lang="en-US" sz="2000" b="1" dirty="0">
                          <a:solidFill>
                            <a:srgbClr val="002060"/>
                          </a:solidFill>
                          <a:effectLst/>
                        </a:rPr>
                        <a:t>The absolute benefit </a:t>
                      </a:r>
                      <a:r>
                        <a:rPr lang="en-US" sz="2000" b="1" dirty="0" smtClean="0">
                          <a:solidFill>
                            <a:srgbClr val="002060"/>
                          </a:solidFill>
                          <a:effectLst/>
                        </a:rPr>
                        <a:t>of treatment </a:t>
                      </a:r>
                      <a:r>
                        <a:rPr lang="en-US" sz="2000" b="1" dirty="0">
                          <a:solidFill>
                            <a:srgbClr val="002060"/>
                          </a:solidFill>
                          <a:effectLst/>
                        </a:rPr>
                        <a:t>is a 5% reduction in the death </a:t>
                      </a:r>
                      <a:r>
                        <a:rPr lang="en-US" sz="2000" b="1" dirty="0" smtClean="0">
                          <a:solidFill>
                            <a:srgbClr val="002060"/>
                          </a:solidFill>
                          <a:effectLst/>
                        </a:rPr>
                        <a:t>rate</a:t>
                      </a:r>
                      <a:endParaRPr lang="fa-IR" sz="2000" b="1" dirty="0" smtClean="0">
                        <a:solidFill>
                          <a:srgbClr val="002060"/>
                        </a:solidFill>
                        <a:effectLst/>
                      </a:endParaRPr>
                    </a:p>
                    <a:p>
                      <a:pPr algn="l" rtl="0">
                        <a:lnSpc>
                          <a:spcPct val="100000"/>
                        </a:lnSpc>
                        <a:spcAft>
                          <a:spcPts val="600"/>
                        </a:spcAft>
                      </a:pPr>
                      <a:r>
                        <a:rPr lang="en-US" sz="2000" b="1" dirty="0" smtClean="0">
                          <a:solidFill>
                            <a:srgbClr val="002060"/>
                          </a:solidFill>
                          <a:effectLst/>
                        </a:rPr>
                        <a:t>(</a:t>
                      </a:r>
                      <a:r>
                        <a:rPr lang="en-US" sz="2000" b="1" dirty="0">
                          <a:solidFill>
                            <a:srgbClr val="002060"/>
                          </a:solidFill>
                          <a:effectLst/>
                        </a:rPr>
                        <a:t>i.e. there were 5 fewer deaths in </a:t>
                      </a:r>
                      <a:r>
                        <a:rPr lang="en-US" sz="2000" b="1" dirty="0" smtClean="0">
                          <a:solidFill>
                            <a:srgbClr val="002060"/>
                          </a:solidFill>
                          <a:effectLst/>
                        </a:rPr>
                        <a:t>the</a:t>
                      </a:r>
                      <a:r>
                        <a:rPr lang="fa-IR" sz="2000" b="1" dirty="0" smtClean="0">
                          <a:solidFill>
                            <a:srgbClr val="002060"/>
                          </a:solidFill>
                          <a:effectLst/>
                        </a:rPr>
                        <a:t> </a:t>
                      </a:r>
                      <a:r>
                        <a:rPr lang="en-US" sz="2000" b="1" dirty="0" smtClean="0">
                          <a:solidFill>
                            <a:srgbClr val="002060"/>
                          </a:solidFill>
                          <a:effectLst/>
                        </a:rPr>
                        <a:t>treatment </a:t>
                      </a:r>
                      <a:r>
                        <a:rPr lang="en-US" sz="2000" b="1" dirty="0">
                          <a:solidFill>
                            <a:srgbClr val="002060"/>
                          </a:solidFill>
                          <a:effectLst/>
                        </a:rPr>
                        <a:t>group compared to the control group)</a:t>
                      </a:r>
                      <a:endParaRPr lang="en-US" sz="2000" b="1" dirty="0">
                        <a:solidFill>
                          <a:srgbClr val="002060"/>
                        </a:solidFill>
                        <a:effectLst/>
                        <a:latin typeface="Calibri"/>
                        <a:ea typeface="Calibri"/>
                        <a:cs typeface="Arial"/>
                      </a:endParaRPr>
                    </a:p>
                  </a:txBody>
                  <a:tcPr marL="51936" marR="51936" marT="0" marB="0"/>
                </a:tc>
              </a:tr>
            </a:tbl>
          </a:graphicData>
        </a:graphic>
      </p:graphicFrame>
    </p:spTree>
    <p:extLst>
      <p:ext uri="{BB962C8B-B14F-4D97-AF65-F5344CB8AC3E}">
        <p14:creationId xmlns:p14="http://schemas.microsoft.com/office/powerpoint/2010/main" val="51780129"/>
      </p:ext>
    </p:extLst>
  </p:cSld>
  <p:clrMapOvr>
    <a:masterClrMapping/>
  </p:clrMapOvr>
  <p:transition>
    <p:randomBar dir="vert"/>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714260367"/>
              </p:ext>
            </p:extLst>
          </p:nvPr>
        </p:nvGraphicFramePr>
        <p:xfrm>
          <a:off x="228600" y="2468880"/>
          <a:ext cx="8686799" cy="1798320"/>
        </p:xfrm>
        <a:graphic>
          <a:graphicData uri="http://schemas.openxmlformats.org/drawingml/2006/table">
            <a:tbl>
              <a:tblPr firstRow="1" firstCol="1" bandRow="1">
                <a:tableStyleId>{5C22544A-7EE6-4342-B048-85BDC9FD1C3A}</a:tableStyleId>
              </a:tblPr>
              <a:tblGrid>
                <a:gridCol w="2666999"/>
                <a:gridCol w="3200400"/>
                <a:gridCol w="2819400"/>
              </a:tblGrid>
              <a:tr h="381000">
                <a:tc>
                  <a:txBody>
                    <a:bodyPr/>
                    <a:lstStyle/>
                    <a:p>
                      <a:pPr algn="just" rtl="0">
                        <a:lnSpc>
                          <a:spcPct val="100000"/>
                        </a:lnSpc>
                        <a:spcAft>
                          <a:spcPts val="600"/>
                        </a:spcAft>
                      </a:pPr>
                      <a:r>
                        <a:rPr lang="en-US" sz="2000" b="1" dirty="0">
                          <a:effectLst>
                            <a:outerShdw blurRad="38100" dist="38100" dir="2700000" algn="tl">
                              <a:srgbClr val="000000">
                                <a:alpha val="43137"/>
                              </a:srgbClr>
                            </a:outerShdw>
                          </a:effectLst>
                        </a:rPr>
                        <a:t>Measure</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nchor="ctr">
                    <a:solidFill>
                      <a:srgbClr val="2D4E77"/>
                    </a:solidFill>
                  </a:tcPr>
                </a:tc>
                <a:tc>
                  <a:txBody>
                    <a:bodyPr/>
                    <a:lstStyle/>
                    <a:p>
                      <a:pPr algn="just" rtl="0">
                        <a:lnSpc>
                          <a:spcPct val="100000"/>
                        </a:lnSpc>
                        <a:spcAft>
                          <a:spcPts val="600"/>
                        </a:spcAft>
                      </a:pPr>
                      <a:r>
                        <a:rPr lang="en-US" sz="2000" b="1">
                          <a:effectLst>
                            <a:outerShdw blurRad="38100" dist="38100" dir="2700000" algn="tl">
                              <a:srgbClr val="000000">
                                <a:alpha val="43137"/>
                              </a:srgbClr>
                            </a:outerShdw>
                          </a:effectLst>
                        </a:rPr>
                        <a:t>Meaning</a:t>
                      </a:r>
                      <a:endParaRPr lang="en-US" sz="2000" b="1">
                        <a:effectLst>
                          <a:outerShdw blurRad="38100" dist="38100" dir="2700000" algn="tl">
                            <a:srgbClr val="000000">
                              <a:alpha val="43137"/>
                            </a:srgbClr>
                          </a:outerShdw>
                        </a:effectLst>
                        <a:latin typeface="Calibri"/>
                        <a:ea typeface="Calibri"/>
                        <a:cs typeface="Arial"/>
                      </a:endParaRPr>
                    </a:p>
                  </a:txBody>
                  <a:tcPr marL="51936" marR="51936" marT="0" marB="0" anchor="ctr">
                    <a:solidFill>
                      <a:srgbClr val="2D4E77"/>
                    </a:solidFill>
                  </a:tcPr>
                </a:tc>
                <a:tc>
                  <a:txBody>
                    <a:bodyPr/>
                    <a:lstStyle/>
                    <a:p>
                      <a:pPr algn="just" rtl="0">
                        <a:lnSpc>
                          <a:spcPct val="100000"/>
                        </a:lnSpc>
                        <a:spcAft>
                          <a:spcPts val="600"/>
                        </a:spcAft>
                      </a:pPr>
                      <a:r>
                        <a:rPr lang="en-US" sz="2000" b="1" dirty="0">
                          <a:effectLst>
                            <a:outerShdw blurRad="38100" dist="38100" dir="2700000" algn="tl">
                              <a:srgbClr val="000000">
                                <a:alpha val="43137"/>
                              </a:srgbClr>
                            </a:outerShdw>
                          </a:effectLst>
                        </a:rPr>
                        <a:t>Example</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nchor="ctr">
                    <a:solidFill>
                      <a:srgbClr val="2D4E77"/>
                    </a:solidFill>
                  </a:tcPr>
                </a:tc>
              </a:tr>
              <a:tr h="1417320">
                <a:tc>
                  <a:txBody>
                    <a:bodyPr/>
                    <a:lstStyle/>
                    <a:p>
                      <a:pPr algn="l" rtl="0">
                        <a:lnSpc>
                          <a:spcPct val="100000"/>
                        </a:lnSpc>
                        <a:spcAft>
                          <a:spcPts val="600"/>
                        </a:spcAft>
                      </a:pPr>
                      <a:r>
                        <a:rPr lang="en-US" sz="2000" b="1" dirty="0">
                          <a:solidFill>
                            <a:srgbClr val="FFFF00"/>
                          </a:solidFill>
                          <a:effectLst>
                            <a:outerShdw blurRad="38100" dist="38100" dir="2700000" algn="tl">
                              <a:srgbClr val="000000">
                                <a:alpha val="43137"/>
                              </a:srgbClr>
                            </a:outerShdw>
                          </a:effectLst>
                        </a:rPr>
                        <a:t>Number needed to treat (NNT</a:t>
                      </a:r>
                      <a:r>
                        <a:rPr lang="en-US" sz="2000" b="1" dirty="0" smtClean="0">
                          <a:solidFill>
                            <a:srgbClr val="FFFF00"/>
                          </a:solidFill>
                          <a:effectLst>
                            <a:outerShdw blurRad="38100" dist="38100" dir="2700000" algn="tl">
                              <a:srgbClr val="000000">
                                <a:alpha val="43137"/>
                              </a:srgbClr>
                            </a:outerShdw>
                          </a:effectLst>
                        </a:rPr>
                        <a:t>)</a:t>
                      </a:r>
                    </a:p>
                    <a:p>
                      <a:pPr algn="l" rtl="0">
                        <a:lnSpc>
                          <a:spcPct val="100000"/>
                        </a:lnSpc>
                        <a:spcAft>
                          <a:spcPts val="600"/>
                        </a:spcAft>
                      </a:pPr>
                      <a:r>
                        <a:rPr lang="en-US" sz="2000" b="1" dirty="0" smtClean="0">
                          <a:effectLst>
                            <a:outerShdw blurRad="38100" dist="38100" dir="2700000" algn="tl">
                              <a:srgbClr val="000000">
                                <a:alpha val="43137"/>
                              </a:srgbClr>
                            </a:outerShdw>
                          </a:effectLst>
                        </a:rPr>
                        <a:t>= </a:t>
                      </a:r>
                      <a:r>
                        <a:rPr lang="en-US" sz="2000" b="1" dirty="0">
                          <a:effectLst>
                            <a:outerShdw blurRad="38100" dist="38100" dir="2700000" algn="tl">
                              <a:srgbClr val="000000">
                                <a:alpha val="43137"/>
                              </a:srgbClr>
                            </a:outerShdw>
                          </a:effectLst>
                        </a:rPr>
                        <a:t>1/ARR</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solidFill>
                      <a:srgbClr val="2D4E77"/>
                    </a:solidFill>
                  </a:tcPr>
                </a:tc>
                <a:tc>
                  <a:txBody>
                    <a:bodyPr/>
                    <a:lstStyle/>
                    <a:p>
                      <a:pPr algn="l" rtl="0">
                        <a:lnSpc>
                          <a:spcPct val="100000"/>
                        </a:lnSpc>
                        <a:spcAft>
                          <a:spcPts val="600"/>
                        </a:spcAft>
                      </a:pPr>
                      <a:r>
                        <a:rPr lang="en-US" sz="2000" b="1" dirty="0">
                          <a:solidFill>
                            <a:srgbClr val="002060"/>
                          </a:solidFill>
                          <a:effectLst/>
                        </a:rPr>
                        <a:t>NNT tells us the number of patients we need to treat in order to prevent 1 bad event</a:t>
                      </a:r>
                      <a:endParaRPr lang="en-US" sz="2000" b="1" dirty="0">
                        <a:solidFill>
                          <a:srgbClr val="002060"/>
                        </a:solidFill>
                        <a:effectLst/>
                        <a:latin typeface="Calibri"/>
                        <a:ea typeface="Calibri"/>
                        <a:cs typeface="Arial"/>
                      </a:endParaRPr>
                    </a:p>
                  </a:txBody>
                  <a:tcPr marL="51936" marR="51936" marT="0" marB="0"/>
                </a:tc>
                <a:tc>
                  <a:txBody>
                    <a:bodyPr/>
                    <a:lstStyle/>
                    <a:p>
                      <a:pPr algn="l" rtl="0">
                        <a:lnSpc>
                          <a:spcPct val="100000"/>
                        </a:lnSpc>
                        <a:spcAft>
                          <a:spcPts val="600"/>
                        </a:spcAft>
                      </a:pPr>
                      <a:r>
                        <a:rPr lang="en-US" sz="2000" b="1" dirty="0">
                          <a:solidFill>
                            <a:srgbClr val="39471D"/>
                          </a:solidFill>
                          <a:effectLst/>
                        </a:rPr>
                        <a:t>NNT = 1/0.05 = 20</a:t>
                      </a:r>
                    </a:p>
                    <a:p>
                      <a:pPr algn="l" rtl="0">
                        <a:lnSpc>
                          <a:spcPct val="100000"/>
                        </a:lnSpc>
                        <a:spcAft>
                          <a:spcPts val="600"/>
                        </a:spcAft>
                      </a:pPr>
                      <a:r>
                        <a:rPr lang="en-US" sz="2000" b="1" dirty="0">
                          <a:solidFill>
                            <a:srgbClr val="002060"/>
                          </a:solidFill>
                          <a:effectLst/>
                        </a:rPr>
                        <a:t>We would need to treat 20 people for 2 years in order to prevent 1 death</a:t>
                      </a:r>
                      <a:endParaRPr lang="en-US" sz="2000" b="1" dirty="0">
                        <a:solidFill>
                          <a:srgbClr val="002060"/>
                        </a:solidFill>
                        <a:effectLst/>
                        <a:latin typeface="Calibri"/>
                        <a:ea typeface="Calibri"/>
                        <a:cs typeface="Arial"/>
                      </a:endParaRPr>
                    </a:p>
                  </a:txBody>
                  <a:tcPr marL="51936" marR="51936" marT="0" marB="0"/>
                </a:tc>
              </a:tr>
            </a:tbl>
          </a:graphicData>
        </a:graphic>
      </p:graphicFrame>
      <p:sp>
        <p:nvSpPr>
          <p:cNvPr id="6" name="Content Placeholder 2"/>
          <p:cNvSpPr>
            <a:spLocks noGrp="1"/>
          </p:cNvSpPr>
          <p:nvPr>
            <p:ph idx="1"/>
          </p:nvPr>
        </p:nvSpPr>
        <p:spPr>
          <a:xfrm>
            <a:off x="457200" y="1371600"/>
            <a:ext cx="8229600" cy="838200"/>
          </a:xfrm>
        </p:spPr>
        <p:txBody>
          <a:bodyPr/>
          <a:lstStyle/>
          <a:p>
            <a:pPr marL="0" indent="0">
              <a:buNone/>
            </a:pPr>
            <a:r>
              <a:rPr lang="fa-IR" sz="2400" dirty="0">
                <a:solidFill>
                  <a:srgbClr val="BEE395"/>
                </a:solidFill>
                <a:cs typeface="B Titr" pitchFamily="2" charset="-78"/>
              </a:rPr>
              <a:t> 1- </a:t>
            </a:r>
            <a:r>
              <a:rPr lang="fa-IR" sz="2400" u="sng" dirty="0">
                <a:solidFill>
                  <a:srgbClr val="BEE395"/>
                </a:solidFill>
                <a:cs typeface="B Titr" pitchFamily="2" charset="-78"/>
              </a:rPr>
              <a:t>اثر درمان چقدر است و آیا به لحاظ بالینی حايز اهميت است</a:t>
            </a:r>
            <a:r>
              <a:rPr lang="fa-IR" sz="2400" dirty="0" smtClean="0">
                <a:solidFill>
                  <a:srgbClr val="BEE395"/>
                </a:solidFill>
                <a:cs typeface="B Titr" pitchFamily="2" charset="-78"/>
              </a:rPr>
              <a:t>؟</a:t>
            </a:r>
            <a:r>
              <a:rPr lang="fa-IR" sz="1800" i="1" dirty="0" smtClean="0">
                <a:solidFill>
                  <a:srgbClr val="BEE395"/>
                </a:solidFill>
                <a:cs typeface="B Titr" pitchFamily="2" charset="-78"/>
              </a:rPr>
              <a:t>  (ادامه)</a:t>
            </a:r>
            <a:endParaRPr lang="fa-IR" sz="2400" i="1" dirty="0">
              <a:solidFill>
                <a:srgbClr val="BEE395"/>
              </a:solidFill>
              <a:cs typeface="B Titr" pitchFamily="2" charset="-78"/>
            </a:endParaRPr>
          </a:p>
        </p:txBody>
      </p:sp>
    </p:spTree>
    <p:extLst>
      <p:ext uri="{BB962C8B-B14F-4D97-AF65-F5344CB8AC3E}">
        <p14:creationId xmlns:p14="http://schemas.microsoft.com/office/powerpoint/2010/main" val="1107564126"/>
      </p:ext>
    </p:extLst>
  </p:cSld>
  <p:clrMapOvr>
    <a:masterClrMapping/>
  </p:clrMapOvr>
  <p:transition>
    <p:randomBar dir="vert"/>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115</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636505059"/>
              </p:ext>
            </p:extLst>
          </p:nvPr>
        </p:nvGraphicFramePr>
        <p:xfrm>
          <a:off x="304800" y="2133600"/>
          <a:ext cx="8458200" cy="3657600"/>
        </p:xfrm>
        <a:graphic>
          <a:graphicData uri="http://schemas.openxmlformats.org/drawingml/2006/table">
            <a:tbl>
              <a:tblPr firstRow="1" firstCol="1" bandRow="1">
                <a:tableStyleId>{5C22544A-7EE6-4342-B048-85BDC9FD1C3A}</a:tableStyleId>
              </a:tblPr>
              <a:tblGrid>
                <a:gridCol w="2286000"/>
                <a:gridCol w="3886200"/>
                <a:gridCol w="2286000"/>
              </a:tblGrid>
              <a:tr h="381000">
                <a:tc>
                  <a:txBody>
                    <a:bodyPr/>
                    <a:lstStyle/>
                    <a:p>
                      <a:pPr algn="just" rtl="0">
                        <a:lnSpc>
                          <a:spcPct val="100000"/>
                        </a:lnSpc>
                        <a:spcAft>
                          <a:spcPts val="600"/>
                        </a:spcAft>
                      </a:pPr>
                      <a:r>
                        <a:rPr lang="en-US" sz="2000" b="1" dirty="0">
                          <a:effectLst>
                            <a:outerShdw blurRad="38100" dist="38100" dir="2700000" algn="tl">
                              <a:srgbClr val="000000">
                                <a:alpha val="43137"/>
                              </a:srgbClr>
                            </a:outerShdw>
                          </a:effectLst>
                        </a:rPr>
                        <a:t>Measure</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solidFill>
                      <a:srgbClr val="2D4E77"/>
                    </a:solidFill>
                  </a:tcPr>
                </a:tc>
                <a:tc>
                  <a:txBody>
                    <a:bodyPr/>
                    <a:lstStyle/>
                    <a:p>
                      <a:pPr algn="just" rtl="0">
                        <a:lnSpc>
                          <a:spcPct val="100000"/>
                        </a:lnSpc>
                        <a:spcAft>
                          <a:spcPts val="600"/>
                        </a:spcAft>
                      </a:pPr>
                      <a:r>
                        <a:rPr lang="en-US" sz="2000" b="1" dirty="0">
                          <a:effectLst>
                            <a:outerShdw blurRad="38100" dist="38100" dir="2700000" algn="tl">
                              <a:srgbClr val="000000">
                                <a:alpha val="43137"/>
                              </a:srgbClr>
                            </a:outerShdw>
                          </a:effectLst>
                        </a:rPr>
                        <a:t>Meaning</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solidFill>
                      <a:srgbClr val="2D4E77"/>
                    </a:solidFill>
                  </a:tcPr>
                </a:tc>
                <a:tc>
                  <a:txBody>
                    <a:bodyPr/>
                    <a:lstStyle/>
                    <a:p>
                      <a:pPr algn="just" rtl="0">
                        <a:lnSpc>
                          <a:spcPct val="100000"/>
                        </a:lnSpc>
                        <a:spcAft>
                          <a:spcPts val="600"/>
                        </a:spcAft>
                      </a:pPr>
                      <a:r>
                        <a:rPr lang="en-US" sz="2000" b="1" dirty="0">
                          <a:effectLst>
                            <a:outerShdw blurRad="38100" dist="38100" dir="2700000" algn="tl">
                              <a:srgbClr val="000000">
                                <a:alpha val="43137"/>
                              </a:srgbClr>
                            </a:outerShdw>
                          </a:effectLst>
                        </a:rPr>
                        <a:t>Example</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solidFill>
                      <a:srgbClr val="2D4E77"/>
                    </a:solidFill>
                  </a:tcPr>
                </a:tc>
              </a:tr>
              <a:tr h="1313989">
                <a:tc>
                  <a:txBody>
                    <a:bodyPr/>
                    <a:lstStyle/>
                    <a:p>
                      <a:pPr algn="l" rtl="0">
                        <a:lnSpc>
                          <a:spcPct val="100000"/>
                        </a:lnSpc>
                        <a:spcAft>
                          <a:spcPts val="600"/>
                        </a:spcAft>
                      </a:pPr>
                      <a:r>
                        <a:rPr lang="en-US" sz="2000" b="1" dirty="0">
                          <a:solidFill>
                            <a:srgbClr val="FFFF00"/>
                          </a:solidFill>
                          <a:effectLst>
                            <a:outerShdw blurRad="38100" dist="38100" dir="2700000" algn="tl">
                              <a:srgbClr val="000000">
                                <a:alpha val="43137"/>
                              </a:srgbClr>
                            </a:outerShdw>
                          </a:effectLst>
                        </a:rPr>
                        <a:t>Relative risk (RR</a:t>
                      </a:r>
                      <a:r>
                        <a:rPr lang="en-US" sz="2000" b="1" dirty="0" smtClean="0">
                          <a:solidFill>
                            <a:srgbClr val="FFFF00"/>
                          </a:solidFill>
                          <a:effectLst>
                            <a:outerShdw blurRad="38100" dist="38100" dir="2700000" algn="tl">
                              <a:srgbClr val="000000">
                                <a:alpha val="43137"/>
                              </a:srgbClr>
                            </a:outerShdw>
                          </a:effectLst>
                        </a:rPr>
                        <a:t>)</a:t>
                      </a:r>
                    </a:p>
                    <a:p>
                      <a:pPr algn="l" rtl="0">
                        <a:lnSpc>
                          <a:spcPct val="100000"/>
                        </a:lnSpc>
                        <a:spcAft>
                          <a:spcPts val="600"/>
                        </a:spcAft>
                      </a:pPr>
                      <a:r>
                        <a:rPr lang="en-US" sz="2000" b="1" dirty="0" smtClean="0">
                          <a:effectLst>
                            <a:outerShdw blurRad="38100" dist="38100" dir="2700000" algn="tl">
                              <a:srgbClr val="000000">
                                <a:alpha val="43137"/>
                              </a:srgbClr>
                            </a:outerShdw>
                          </a:effectLst>
                        </a:rPr>
                        <a:t>= </a:t>
                      </a:r>
                      <a:r>
                        <a:rPr lang="en-US" sz="2000" b="1" dirty="0">
                          <a:effectLst>
                            <a:outerShdw blurRad="38100" dist="38100" dir="2700000" algn="tl">
                              <a:srgbClr val="000000">
                                <a:alpha val="43137"/>
                              </a:srgbClr>
                            </a:outerShdw>
                          </a:effectLst>
                        </a:rPr>
                        <a:t>risk of outcome in the treatment group/risk of event in the control group</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solidFill>
                      <a:srgbClr val="2D4E77"/>
                    </a:solidFill>
                  </a:tcPr>
                </a:tc>
                <a:tc>
                  <a:txBody>
                    <a:bodyPr/>
                    <a:lstStyle/>
                    <a:p>
                      <a:pPr algn="l" rtl="0">
                        <a:lnSpc>
                          <a:spcPct val="100000"/>
                        </a:lnSpc>
                        <a:spcAft>
                          <a:spcPts val="600"/>
                        </a:spcAft>
                      </a:pPr>
                      <a:r>
                        <a:rPr lang="en-US" sz="2000" b="1" dirty="0">
                          <a:solidFill>
                            <a:srgbClr val="002060"/>
                          </a:solidFill>
                          <a:effectLst/>
                        </a:rPr>
                        <a:t>RR tells us how many times more likely it is that an event will occur in the treatment group relative to the control group</a:t>
                      </a:r>
                    </a:p>
                    <a:p>
                      <a:pPr algn="l" rtl="0">
                        <a:lnSpc>
                          <a:spcPct val="100000"/>
                        </a:lnSpc>
                        <a:spcAft>
                          <a:spcPts val="600"/>
                        </a:spcAft>
                      </a:pPr>
                      <a:r>
                        <a:rPr lang="en-US" sz="2000" b="1" dirty="0">
                          <a:solidFill>
                            <a:srgbClr val="FF0000"/>
                          </a:solidFill>
                          <a:effectLst/>
                        </a:rPr>
                        <a:t>RR = 1</a:t>
                      </a:r>
                      <a:r>
                        <a:rPr lang="en-US" sz="2000" b="1" dirty="0">
                          <a:solidFill>
                            <a:srgbClr val="002060"/>
                          </a:solidFill>
                          <a:effectLst/>
                        </a:rPr>
                        <a:t> means that there is no difference between the 2 groups</a:t>
                      </a:r>
                    </a:p>
                    <a:p>
                      <a:pPr algn="l" rtl="0">
                        <a:lnSpc>
                          <a:spcPct val="100000"/>
                        </a:lnSpc>
                        <a:spcAft>
                          <a:spcPts val="600"/>
                        </a:spcAft>
                      </a:pPr>
                      <a:r>
                        <a:rPr lang="en-US" sz="2000" b="1" dirty="0">
                          <a:solidFill>
                            <a:srgbClr val="FF0000"/>
                          </a:solidFill>
                          <a:effectLst/>
                        </a:rPr>
                        <a:t>RR &lt; 1</a:t>
                      </a:r>
                      <a:r>
                        <a:rPr lang="en-US" sz="2000" b="1" dirty="0">
                          <a:solidFill>
                            <a:srgbClr val="002060"/>
                          </a:solidFill>
                          <a:effectLst/>
                        </a:rPr>
                        <a:t> means that the treatment reduces the risk of the event</a:t>
                      </a:r>
                    </a:p>
                    <a:p>
                      <a:pPr algn="l" rtl="0">
                        <a:lnSpc>
                          <a:spcPct val="100000"/>
                        </a:lnSpc>
                        <a:spcAft>
                          <a:spcPts val="600"/>
                        </a:spcAft>
                      </a:pPr>
                      <a:r>
                        <a:rPr lang="en-US" sz="2000" b="1" dirty="0">
                          <a:solidFill>
                            <a:srgbClr val="FF0000"/>
                          </a:solidFill>
                          <a:effectLst/>
                        </a:rPr>
                        <a:t>RR &gt; 1</a:t>
                      </a:r>
                      <a:r>
                        <a:rPr lang="en-US" sz="2000" b="1" dirty="0">
                          <a:solidFill>
                            <a:srgbClr val="002060"/>
                          </a:solidFill>
                          <a:effectLst/>
                        </a:rPr>
                        <a:t> means that the treatment increases the risk of the event</a:t>
                      </a:r>
                      <a:endParaRPr lang="en-US" sz="2000" b="1" dirty="0">
                        <a:solidFill>
                          <a:srgbClr val="002060"/>
                        </a:solidFill>
                        <a:effectLst/>
                        <a:latin typeface="Calibri"/>
                        <a:ea typeface="Calibri"/>
                        <a:cs typeface="Arial"/>
                      </a:endParaRPr>
                    </a:p>
                  </a:txBody>
                  <a:tcPr marL="51936" marR="51936" marT="0" marB="0"/>
                </a:tc>
                <a:tc>
                  <a:txBody>
                    <a:bodyPr/>
                    <a:lstStyle/>
                    <a:p>
                      <a:pPr algn="l" rtl="0">
                        <a:lnSpc>
                          <a:spcPct val="100000"/>
                        </a:lnSpc>
                        <a:spcAft>
                          <a:spcPts val="600"/>
                        </a:spcAft>
                      </a:pPr>
                      <a:r>
                        <a:rPr lang="en-US" sz="2000" b="1" dirty="0">
                          <a:solidFill>
                            <a:srgbClr val="39471D"/>
                          </a:solidFill>
                          <a:effectLst/>
                        </a:rPr>
                        <a:t>RR = 0.1/0.15 = 0.67</a:t>
                      </a:r>
                    </a:p>
                    <a:p>
                      <a:pPr algn="l" rtl="0">
                        <a:lnSpc>
                          <a:spcPct val="100000"/>
                        </a:lnSpc>
                        <a:spcAft>
                          <a:spcPts val="600"/>
                        </a:spcAft>
                      </a:pPr>
                      <a:r>
                        <a:rPr lang="en-US" sz="2000" b="1" dirty="0">
                          <a:solidFill>
                            <a:srgbClr val="002060"/>
                          </a:solidFill>
                          <a:effectLst/>
                        </a:rPr>
                        <a:t>Since this RR&lt; </a:t>
                      </a:r>
                      <a:r>
                        <a:rPr lang="en-US" sz="2000" b="1" dirty="0" smtClean="0">
                          <a:solidFill>
                            <a:srgbClr val="002060"/>
                          </a:solidFill>
                          <a:effectLst/>
                        </a:rPr>
                        <a:t>1,</a:t>
                      </a:r>
                      <a:r>
                        <a:rPr lang="fa-IR" sz="2000" b="1" dirty="0" smtClean="0">
                          <a:solidFill>
                            <a:srgbClr val="002060"/>
                          </a:solidFill>
                          <a:effectLst/>
                        </a:rPr>
                        <a:t> </a:t>
                      </a:r>
                      <a:r>
                        <a:rPr lang="en-US" sz="2000" b="1" dirty="0" smtClean="0">
                          <a:solidFill>
                            <a:srgbClr val="002060"/>
                          </a:solidFill>
                          <a:effectLst/>
                        </a:rPr>
                        <a:t>the treatment decreases </a:t>
                      </a:r>
                      <a:r>
                        <a:rPr lang="en-US" sz="2000" b="1" dirty="0">
                          <a:solidFill>
                            <a:srgbClr val="002060"/>
                          </a:solidFill>
                          <a:effectLst/>
                        </a:rPr>
                        <a:t>the </a:t>
                      </a:r>
                      <a:r>
                        <a:rPr lang="en-US" sz="2000" b="1" dirty="0" smtClean="0">
                          <a:solidFill>
                            <a:srgbClr val="002060"/>
                          </a:solidFill>
                          <a:effectLst/>
                        </a:rPr>
                        <a:t>risk of </a:t>
                      </a:r>
                      <a:r>
                        <a:rPr lang="en-US" sz="2000" b="1" dirty="0">
                          <a:solidFill>
                            <a:srgbClr val="002060"/>
                          </a:solidFill>
                          <a:effectLst/>
                        </a:rPr>
                        <a:t>death</a:t>
                      </a:r>
                      <a:endParaRPr lang="en-US" sz="2000" b="1" dirty="0">
                        <a:solidFill>
                          <a:srgbClr val="002060"/>
                        </a:solidFill>
                        <a:effectLst/>
                        <a:latin typeface="Calibri"/>
                        <a:ea typeface="Calibri"/>
                        <a:cs typeface="Arial"/>
                      </a:endParaRPr>
                    </a:p>
                  </a:txBody>
                  <a:tcPr marL="51936" marR="51936" marT="0" marB="0"/>
                </a:tc>
              </a:tr>
            </a:tbl>
          </a:graphicData>
        </a:graphic>
      </p:graphicFrame>
      <p:sp>
        <p:nvSpPr>
          <p:cNvPr id="6" name="Content Placeholder 2"/>
          <p:cNvSpPr>
            <a:spLocks noGrp="1"/>
          </p:cNvSpPr>
          <p:nvPr>
            <p:ph idx="1"/>
          </p:nvPr>
        </p:nvSpPr>
        <p:spPr>
          <a:xfrm>
            <a:off x="457200" y="1295400"/>
            <a:ext cx="8229600" cy="838200"/>
          </a:xfrm>
        </p:spPr>
        <p:txBody>
          <a:bodyPr/>
          <a:lstStyle/>
          <a:p>
            <a:pPr marL="0" indent="0">
              <a:buNone/>
            </a:pPr>
            <a:r>
              <a:rPr lang="fa-IR" sz="2400" dirty="0">
                <a:solidFill>
                  <a:srgbClr val="BEE395"/>
                </a:solidFill>
                <a:cs typeface="B Titr" pitchFamily="2" charset="-78"/>
              </a:rPr>
              <a:t> 1- </a:t>
            </a:r>
            <a:r>
              <a:rPr lang="fa-IR" sz="2400" u="sng" dirty="0">
                <a:solidFill>
                  <a:srgbClr val="BEE395"/>
                </a:solidFill>
                <a:cs typeface="B Titr" pitchFamily="2" charset="-78"/>
              </a:rPr>
              <a:t>اثر درمان چقدر است و آیا به لحاظ بالینی حايز اهميت است</a:t>
            </a:r>
            <a:r>
              <a:rPr lang="fa-IR" sz="2400" dirty="0" smtClean="0">
                <a:solidFill>
                  <a:srgbClr val="BEE395"/>
                </a:solidFill>
                <a:cs typeface="B Titr" pitchFamily="2" charset="-78"/>
              </a:rPr>
              <a:t>؟</a:t>
            </a:r>
            <a:r>
              <a:rPr lang="fa-IR" sz="1800" i="1" dirty="0" smtClean="0">
                <a:solidFill>
                  <a:srgbClr val="BEE395"/>
                </a:solidFill>
                <a:cs typeface="B Titr" pitchFamily="2" charset="-78"/>
              </a:rPr>
              <a:t>  (ادامه)</a:t>
            </a:r>
            <a:endParaRPr lang="fa-IR" sz="2400" i="1" dirty="0">
              <a:solidFill>
                <a:srgbClr val="BEE395"/>
              </a:solidFill>
              <a:cs typeface="B Titr" pitchFamily="2" charset="-78"/>
            </a:endParaRPr>
          </a:p>
        </p:txBody>
      </p:sp>
    </p:spTree>
    <p:extLst>
      <p:ext uri="{BB962C8B-B14F-4D97-AF65-F5344CB8AC3E}">
        <p14:creationId xmlns:p14="http://schemas.microsoft.com/office/powerpoint/2010/main" val="3778853607"/>
      </p:ext>
    </p:extLst>
  </p:cSld>
  <p:clrMapOvr>
    <a:masterClrMapping/>
  </p:clrMapOvr>
  <p:transition>
    <p:randomBar dir="vert"/>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116</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670568871"/>
              </p:ext>
            </p:extLst>
          </p:nvPr>
        </p:nvGraphicFramePr>
        <p:xfrm>
          <a:off x="228600" y="2362200"/>
          <a:ext cx="8686799" cy="2773680"/>
        </p:xfrm>
        <a:graphic>
          <a:graphicData uri="http://schemas.openxmlformats.org/drawingml/2006/table">
            <a:tbl>
              <a:tblPr firstRow="1" firstCol="1" bandRow="1">
                <a:tableStyleId>{5C22544A-7EE6-4342-B048-85BDC9FD1C3A}</a:tableStyleId>
              </a:tblPr>
              <a:tblGrid>
                <a:gridCol w="2666999"/>
                <a:gridCol w="3200400"/>
                <a:gridCol w="2819400"/>
              </a:tblGrid>
              <a:tr h="381000">
                <a:tc>
                  <a:txBody>
                    <a:bodyPr/>
                    <a:lstStyle/>
                    <a:p>
                      <a:pPr algn="just" rtl="0">
                        <a:lnSpc>
                          <a:spcPct val="100000"/>
                        </a:lnSpc>
                        <a:spcAft>
                          <a:spcPts val="600"/>
                        </a:spcAft>
                      </a:pPr>
                      <a:r>
                        <a:rPr lang="en-US" sz="2000" b="1" dirty="0">
                          <a:effectLst>
                            <a:outerShdw blurRad="38100" dist="38100" dir="2700000" algn="tl">
                              <a:srgbClr val="000000">
                                <a:alpha val="43137"/>
                              </a:srgbClr>
                            </a:outerShdw>
                          </a:effectLst>
                        </a:rPr>
                        <a:t>Measure</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solidFill>
                      <a:srgbClr val="2D4E77"/>
                    </a:solidFill>
                  </a:tcPr>
                </a:tc>
                <a:tc>
                  <a:txBody>
                    <a:bodyPr/>
                    <a:lstStyle/>
                    <a:p>
                      <a:pPr algn="just" rtl="0">
                        <a:lnSpc>
                          <a:spcPct val="100000"/>
                        </a:lnSpc>
                        <a:spcAft>
                          <a:spcPts val="600"/>
                        </a:spcAft>
                      </a:pPr>
                      <a:r>
                        <a:rPr lang="en-US" sz="2000" b="1">
                          <a:effectLst>
                            <a:outerShdw blurRad="38100" dist="38100" dir="2700000" algn="tl">
                              <a:srgbClr val="000000">
                                <a:alpha val="43137"/>
                              </a:srgbClr>
                            </a:outerShdw>
                          </a:effectLst>
                        </a:rPr>
                        <a:t>Meaning</a:t>
                      </a:r>
                      <a:endParaRPr lang="en-US" sz="2000" b="1">
                        <a:effectLst>
                          <a:outerShdw blurRad="38100" dist="38100" dir="2700000" algn="tl">
                            <a:srgbClr val="000000">
                              <a:alpha val="43137"/>
                            </a:srgbClr>
                          </a:outerShdw>
                        </a:effectLst>
                        <a:latin typeface="Calibri"/>
                        <a:ea typeface="Calibri"/>
                        <a:cs typeface="Arial"/>
                      </a:endParaRPr>
                    </a:p>
                  </a:txBody>
                  <a:tcPr marL="51936" marR="51936" marT="0" marB="0">
                    <a:solidFill>
                      <a:srgbClr val="2D4E77"/>
                    </a:solidFill>
                  </a:tcPr>
                </a:tc>
                <a:tc>
                  <a:txBody>
                    <a:bodyPr/>
                    <a:lstStyle/>
                    <a:p>
                      <a:pPr algn="just" rtl="0">
                        <a:lnSpc>
                          <a:spcPct val="100000"/>
                        </a:lnSpc>
                        <a:spcAft>
                          <a:spcPts val="600"/>
                        </a:spcAft>
                      </a:pPr>
                      <a:r>
                        <a:rPr lang="en-US" sz="2000" b="1" dirty="0">
                          <a:effectLst>
                            <a:outerShdw blurRad="38100" dist="38100" dir="2700000" algn="tl">
                              <a:srgbClr val="000000">
                                <a:alpha val="43137"/>
                              </a:srgbClr>
                            </a:outerShdw>
                          </a:effectLst>
                        </a:rPr>
                        <a:t>Example</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solidFill>
                      <a:srgbClr val="2D4E77"/>
                    </a:solidFill>
                  </a:tcPr>
                </a:tc>
              </a:tr>
              <a:tr h="2392680">
                <a:tc>
                  <a:txBody>
                    <a:bodyPr/>
                    <a:lstStyle/>
                    <a:p>
                      <a:pPr algn="l" rtl="0">
                        <a:lnSpc>
                          <a:spcPct val="100000"/>
                        </a:lnSpc>
                        <a:spcAft>
                          <a:spcPts val="600"/>
                        </a:spcAft>
                      </a:pPr>
                      <a:r>
                        <a:rPr lang="en-US" sz="2000" b="1" dirty="0">
                          <a:solidFill>
                            <a:srgbClr val="FFFF00"/>
                          </a:solidFill>
                          <a:effectLst>
                            <a:outerShdw blurRad="38100" dist="38100" dir="2700000" algn="tl">
                              <a:srgbClr val="000000">
                                <a:alpha val="43137"/>
                              </a:srgbClr>
                            </a:outerShdw>
                          </a:effectLst>
                        </a:rPr>
                        <a:t>Relative risk reduction (RRR</a:t>
                      </a:r>
                      <a:r>
                        <a:rPr lang="en-US" sz="2000" b="1" dirty="0" smtClean="0">
                          <a:solidFill>
                            <a:srgbClr val="FFFF00"/>
                          </a:solidFill>
                          <a:effectLst>
                            <a:outerShdw blurRad="38100" dist="38100" dir="2700000" algn="tl">
                              <a:srgbClr val="000000">
                                <a:alpha val="43137"/>
                              </a:srgbClr>
                            </a:outerShdw>
                          </a:effectLst>
                        </a:rPr>
                        <a:t>)</a:t>
                      </a:r>
                    </a:p>
                    <a:p>
                      <a:pPr algn="l" rtl="0">
                        <a:lnSpc>
                          <a:spcPct val="100000"/>
                        </a:lnSpc>
                        <a:spcAft>
                          <a:spcPts val="600"/>
                        </a:spcAft>
                      </a:pPr>
                      <a:r>
                        <a:rPr lang="en-US" sz="2000" b="1" dirty="0" smtClean="0">
                          <a:effectLst>
                            <a:outerShdw blurRad="38100" dist="38100" dir="2700000" algn="tl">
                              <a:srgbClr val="000000">
                                <a:alpha val="43137"/>
                              </a:srgbClr>
                            </a:outerShdw>
                          </a:effectLst>
                        </a:rPr>
                        <a:t>= </a:t>
                      </a:r>
                      <a:r>
                        <a:rPr lang="en-US" sz="2000" b="1" dirty="0">
                          <a:effectLst>
                            <a:outerShdw blurRad="38100" dist="38100" dir="2700000" algn="tl">
                              <a:srgbClr val="000000">
                                <a:alpha val="43137"/>
                              </a:srgbClr>
                            </a:outerShdw>
                          </a:effectLst>
                        </a:rPr>
                        <a:t>ARR/risk of event in control </a:t>
                      </a:r>
                      <a:r>
                        <a:rPr lang="en-US" sz="2000" b="1" dirty="0" smtClean="0">
                          <a:effectLst>
                            <a:outerShdw blurRad="38100" dist="38100" dir="2700000" algn="tl">
                              <a:srgbClr val="000000">
                                <a:alpha val="43137"/>
                              </a:srgbClr>
                            </a:outerShdw>
                          </a:effectLst>
                        </a:rPr>
                        <a:t>group</a:t>
                      </a:r>
                    </a:p>
                    <a:p>
                      <a:pPr algn="l" rtl="0">
                        <a:lnSpc>
                          <a:spcPct val="100000"/>
                        </a:lnSpc>
                        <a:spcAft>
                          <a:spcPts val="600"/>
                        </a:spcAft>
                      </a:pPr>
                      <a:r>
                        <a:rPr lang="en-US" sz="2000" b="1" dirty="0" smtClean="0">
                          <a:effectLst>
                            <a:outerShdw blurRad="38100" dist="38100" dir="2700000" algn="tl">
                              <a:srgbClr val="000000">
                                <a:alpha val="43137"/>
                              </a:srgbClr>
                            </a:outerShdw>
                          </a:effectLst>
                        </a:rPr>
                        <a:t>= 1 </a:t>
                      </a:r>
                      <a:r>
                        <a:rPr lang="en-US" sz="2000" b="1" dirty="0">
                          <a:effectLst>
                            <a:outerShdw blurRad="38100" dist="38100" dir="2700000" algn="tl">
                              <a:srgbClr val="000000">
                                <a:alpha val="43137"/>
                              </a:srgbClr>
                            </a:outerShdw>
                          </a:effectLst>
                        </a:rPr>
                        <a:t>– </a:t>
                      </a:r>
                      <a:r>
                        <a:rPr lang="en-US" sz="2000" b="1" dirty="0" smtClean="0">
                          <a:effectLst>
                            <a:outerShdw blurRad="38100" dist="38100" dir="2700000" algn="tl">
                              <a:srgbClr val="000000">
                                <a:alpha val="43137"/>
                              </a:srgbClr>
                            </a:outerShdw>
                          </a:effectLst>
                        </a:rPr>
                        <a:t>RR</a:t>
                      </a:r>
                      <a:endParaRPr lang="en-US" sz="2000" b="1" dirty="0">
                        <a:effectLst>
                          <a:outerShdw blurRad="38100" dist="38100" dir="2700000" algn="tl">
                            <a:srgbClr val="000000">
                              <a:alpha val="43137"/>
                            </a:srgbClr>
                          </a:outerShdw>
                        </a:effectLst>
                        <a:latin typeface="Calibri"/>
                        <a:ea typeface="Calibri"/>
                        <a:cs typeface="Arial"/>
                      </a:endParaRPr>
                    </a:p>
                  </a:txBody>
                  <a:tcPr marL="51936" marR="51936" marT="0" marB="0">
                    <a:solidFill>
                      <a:srgbClr val="2D4E77"/>
                    </a:solidFill>
                  </a:tcPr>
                </a:tc>
                <a:tc>
                  <a:txBody>
                    <a:bodyPr/>
                    <a:lstStyle/>
                    <a:p>
                      <a:pPr algn="l" rtl="0">
                        <a:lnSpc>
                          <a:spcPct val="100000"/>
                        </a:lnSpc>
                        <a:spcAft>
                          <a:spcPts val="600"/>
                        </a:spcAft>
                      </a:pPr>
                      <a:r>
                        <a:rPr lang="en-US" sz="2000" b="1" dirty="0">
                          <a:solidFill>
                            <a:srgbClr val="002060"/>
                          </a:solidFill>
                          <a:effectLst/>
                        </a:rPr>
                        <a:t>RRR tells us the reduction in rate of the event in the treatment group relative to the rate in the control </a:t>
                      </a:r>
                      <a:r>
                        <a:rPr lang="en-US" sz="2000" b="1" dirty="0" smtClean="0">
                          <a:solidFill>
                            <a:srgbClr val="002060"/>
                          </a:solidFill>
                          <a:effectLst/>
                        </a:rPr>
                        <a:t>group</a:t>
                      </a:r>
                    </a:p>
                    <a:p>
                      <a:pPr algn="l" rtl="0">
                        <a:lnSpc>
                          <a:spcPct val="100000"/>
                        </a:lnSpc>
                        <a:spcAft>
                          <a:spcPts val="600"/>
                        </a:spcAft>
                      </a:pPr>
                      <a:r>
                        <a:rPr lang="en-US" sz="2000" b="1" dirty="0" smtClean="0">
                          <a:solidFill>
                            <a:srgbClr val="002060"/>
                          </a:solidFill>
                          <a:effectLst/>
                        </a:rPr>
                        <a:t>RRR </a:t>
                      </a:r>
                      <a:r>
                        <a:rPr lang="en-US" sz="2000" b="1" dirty="0">
                          <a:solidFill>
                            <a:srgbClr val="002060"/>
                          </a:solidFill>
                          <a:effectLst/>
                        </a:rPr>
                        <a:t>is probably the most commonly reported measure of treatment effects</a:t>
                      </a:r>
                      <a:endParaRPr lang="en-US" sz="2000" b="1" dirty="0">
                        <a:solidFill>
                          <a:srgbClr val="002060"/>
                        </a:solidFill>
                        <a:effectLst/>
                        <a:latin typeface="Calibri"/>
                        <a:ea typeface="Calibri"/>
                        <a:cs typeface="Arial"/>
                      </a:endParaRPr>
                    </a:p>
                  </a:txBody>
                  <a:tcPr marL="51936" marR="51936" marT="0" marB="0"/>
                </a:tc>
                <a:tc>
                  <a:txBody>
                    <a:bodyPr/>
                    <a:lstStyle/>
                    <a:p>
                      <a:pPr algn="l" rtl="0">
                        <a:lnSpc>
                          <a:spcPct val="100000"/>
                        </a:lnSpc>
                        <a:spcAft>
                          <a:spcPts val="600"/>
                        </a:spcAft>
                      </a:pPr>
                      <a:r>
                        <a:rPr lang="en-US" sz="2000" b="1" dirty="0">
                          <a:solidFill>
                            <a:srgbClr val="39471D"/>
                          </a:solidFill>
                          <a:effectLst/>
                        </a:rPr>
                        <a:t>RRR = 0.05/0.15= 0.33 (33%) </a:t>
                      </a:r>
                      <a:r>
                        <a:rPr lang="en-US" sz="2000" b="1" dirty="0" smtClean="0">
                          <a:solidFill>
                            <a:srgbClr val="39471D"/>
                          </a:solidFill>
                          <a:effectLst/>
                        </a:rPr>
                        <a:t>OR</a:t>
                      </a:r>
                    </a:p>
                    <a:p>
                      <a:pPr algn="l" rtl="0">
                        <a:lnSpc>
                          <a:spcPct val="100000"/>
                        </a:lnSpc>
                        <a:spcAft>
                          <a:spcPts val="600"/>
                        </a:spcAft>
                      </a:pPr>
                      <a:r>
                        <a:rPr lang="en-US" sz="2000" b="1" dirty="0" smtClean="0">
                          <a:solidFill>
                            <a:srgbClr val="39471D"/>
                          </a:solidFill>
                          <a:effectLst/>
                        </a:rPr>
                        <a:t>1–0.67 </a:t>
                      </a:r>
                      <a:r>
                        <a:rPr lang="en-US" sz="2000" b="1" dirty="0">
                          <a:solidFill>
                            <a:srgbClr val="39471D"/>
                          </a:solidFill>
                          <a:effectLst/>
                        </a:rPr>
                        <a:t>= 0.33 (33%)</a:t>
                      </a:r>
                      <a:endParaRPr lang="en-US" sz="2000" b="1" dirty="0">
                        <a:solidFill>
                          <a:srgbClr val="39471D"/>
                        </a:solidFill>
                        <a:effectLst/>
                        <a:latin typeface="Calibri"/>
                        <a:ea typeface="Calibri"/>
                        <a:cs typeface="Arial"/>
                      </a:endParaRPr>
                    </a:p>
                  </a:txBody>
                  <a:tcPr marL="51936" marR="51936" marT="0" marB="0"/>
                </a:tc>
              </a:tr>
            </a:tbl>
          </a:graphicData>
        </a:graphic>
      </p:graphicFrame>
      <p:sp>
        <p:nvSpPr>
          <p:cNvPr id="6" name="Content Placeholder 2"/>
          <p:cNvSpPr>
            <a:spLocks noGrp="1"/>
          </p:cNvSpPr>
          <p:nvPr>
            <p:ph idx="1"/>
          </p:nvPr>
        </p:nvSpPr>
        <p:spPr>
          <a:xfrm>
            <a:off x="457200" y="1371600"/>
            <a:ext cx="8229600" cy="838200"/>
          </a:xfrm>
        </p:spPr>
        <p:txBody>
          <a:bodyPr/>
          <a:lstStyle/>
          <a:p>
            <a:pPr marL="0" indent="0">
              <a:buNone/>
            </a:pPr>
            <a:r>
              <a:rPr lang="fa-IR" sz="2400" dirty="0">
                <a:solidFill>
                  <a:srgbClr val="BEE395"/>
                </a:solidFill>
                <a:cs typeface="B Titr" pitchFamily="2" charset="-78"/>
              </a:rPr>
              <a:t> 1- </a:t>
            </a:r>
            <a:r>
              <a:rPr lang="fa-IR" sz="2400" u="sng" dirty="0">
                <a:solidFill>
                  <a:srgbClr val="BEE395"/>
                </a:solidFill>
                <a:cs typeface="B Titr" pitchFamily="2" charset="-78"/>
              </a:rPr>
              <a:t>اثر درمان چقدر است و آیا به لحاظ بالینی حايز اهميت است</a:t>
            </a:r>
            <a:r>
              <a:rPr lang="fa-IR" sz="2400" dirty="0" smtClean="0">
                <a:solidFill>
                  <a:srgbClr val="BEE395"/>
                </a:solidFill>
                <a:cs typeface="B Titr" pitchFamily="2" charset="-78"/>
              </a:rPr>
              <a:t>؟</a:t>
            </a:r>
            <a:r>
              <a:rPr lang="fa-IR" sz="1800" i="1" dirty="0" smtClean="0">
                <a:solidFill>
                  <a:srgbClr val="BEE395"/>
                </a:solidFill>
                <a:cs typeface="B Titr" pitchFamily="2" charset="-78"/>
              </a:rPr>
              <a:t>  (ادامه)</a:t>
            </a:r>
            <a:endParaRPr lang="fa-IR" sz="2400" i="1" dirty="0">
              <a:solidFill>
                <a:srgbClr val="BEE395"/>
              </a:solidFill>
              <a:cs typeface="B Titr" pitchFamily="2" charset="-78"/>
            </a:endParaRPr>
          </a:p>
        </p:txBody>
      </p:sp>
    </p:spTree>
    <p:extLst>
      <p:ext uri="{BB962C8B-B14F-4D97-AF65-F5344CB8AC3E}">
        <p14:creationId xmlns:p14="http://schemas.microsoft.com/office/powerpoint/2010/main" val="128210043"/>
      </p:ext>
    </p:extLst>
  </p:cSld>
  <p:clrMapOvr>
    <a:masterClrMapping/>
  </p:clrMapOvr>
  <p:transition>
    <p:randomBar dir="vert"/>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کاربرد شواهد</a:t>
            </a:r>
            <a:r>
              <a:rPr lang="fa-IR" sz="2400" i="1" u="none" dirty="0" smtClean="0"/>
              <a:t>  (ادامه)</a:t>
            </a:r>
            <a:endParaRPr lang="fa-IR" sz="2400" i="1" u="none" dirty="0"/>
          </a:p>
        </p:txBody>
      </p:sp>
      <p:sp>
        <p:nvSpPr>
          <p:cNvPr id="3" name="Content Placeholder 2"/>
          <p:cNvSpPr>
            <a:spLocks noGrp="1"/>
          </p:cNvSpPr>
          <p:nvPr>
            <p:ph idx="1"/>
          </p:nvPr>
        </p:nvSpPr>
        <p:spPr>
          <a:xfrm>
            <a:off x="533400" y="1295400"/>
            <a:ext cx="8153400" cy="4267200"/>
          </a:xfrm>
        </p:spPr>
        <p:txBody>
          <a:bodyPr>
            <a:normAutofit/>
          </a:bodyPr>
          <a:lstStyle/>
          <a:p>
            <a:pPr lvl="0">
              <a:buFont typeface="Wingdings" pitchFamily="2" charset="2"/>
              <a:buChar char="§"/>
            </a:pPr>
            <a:r>
              <a:rPr lang="fa-IR" sz="2400" dirty="0">
                <a:solidFill>
                  <a:srgbClr val="92D050"/>
                </a:solidFill>
                <a:cs typeface="B Titr" pitchFamily="2" charset="-78"/>
              </a:rPr>
              <a:t>"</a:t>
            </a:r>
            <a:r>
              <a:rPr lang="fa-IR" sz="2400" u="sng" dirty="0">
                <a:solidFill>
                  <a:srgbClr val="92D050"/>
                </a:solidFill>
                <a:cs typeface="B Titr" pitchFamily="2" charset="-78"/>
              </a:rPr>
              <a:t>آیا نتایج مطالعه کارآزمایی بالینی برای بیمار من کاربرد دارد</a:t>
            </a:r>
            <a:r>
              <a:rPr lang="fa-IR" sz="2400" dirty="0" smtClean="0">
                <a:solidFill>
                  <a:srgbClr val="92D050"/>
                </a:solidFill>
                <a:cs typeface="B Titr" pitchFamily="2" charset="-78"/>
              </a:rPr>
              <a:t>؟"</a:t>
            </a:r>
          </a:p>
          <a:p>
            <a:pPr marL="457200" lvl="1" indent="0">
              <a:buNone/>
            </a:pPr>
            <a:r>
              <a:rPr lang="fa-IR" dirty="0" smtClean="0">
                <a:solidFill>
                  <a:srgbClr val="FFFF00"/>
                </a:solidFill>
              </a:rPr>
              <a:t>1- اثر درمان چقدر است و آیا به لحاظ بالینی حايز اهمیت است؟ </a:t>
            </a:r>
            <a:endParaRPr lang="en-US" dirty="0" smtClean="0">
              <a:solidFill>
                <a:srgbClr val="FFFF00"/>
              </a:solidFill>
            </a:endParaRPr>
          </a:p>
          <a:p>
            <a:pPr marL="457200" lvl="1" indent="0">
              <a:buNone/>
            </a:pPr>
            <a:r>
              <a:rPr lang="fa-IR" dirty="0" smtClean="0">
                <a:solidFill>
                  <a:srgbClr val="00B0F0"/>
                </a:solidFill>
              </a:rPr>
              <a:t>2- </a:t>
            </a:r>
            <a:r>
              <a:rPr lang="fa-IR" u="sng" dirty="0" smtClean="0">
                <a:solidFill>
                  <a:srgbClr val="00B0F0"/>
                </a:solidFill>
              </a:rPr>
              <a:t>برآورد </a:t>
            </a:r>
            <a:r>
              <a:rPr lang="fa-IR" u="sng" dirty="0">
                <a:solidFill>
                  <a:srgbClr val="00B0F0"/>
                </a:solidFill>
              </a:rPr>
              <a:t>اثر درمان چقدر دقیق است</a:t>
            </a:r>
            <a:r>
              <a:rPr lang="fa-IR" dirty="0">
                <a:solidFill>
                  <a:srgbClr val="00B0F0"/>
                </a:solidFill>
              </a:rPr>
              <a:t>؟</a:t>
            </a:r>
            <a:endParaRPr lang="en-US" dirty="0">
              <a:solidFill>
                <a:srgbClr val="00B0F0"/>
              </a:solidFill>
            </a:endParaRPr>
          </a:p>
          <a:p>
            <a:pPr marL="457200" lvl="1" indent="0">
              <a:buNone/>
            </a:pPr>
            <a:r>
              <a:rPr lang="fa-IR" dirty="0" smtClean="0">
                <a:solidFill>
                  <a:srgbClr val="FFFF00"/>
                </a:solidFill>
              </a:rPr>
              <a:t>3- آیا </a:t>
            </a:r>
            <a:r>
              <a:rPr lang="fa-IR" dirty="0">
                <a:solidFill>
                  <a:srgbClr val="FFFF00"/>
                </a:solidFill>
              </a:rPr>
              <a:t>تعداد حذف‌شدگان از مطالعه بیش از حد زیاد است؟ </a:t>
            </a:r>
            <a:endParaRPr lang="en-US" dirty="0">
              <a:solidFill>
                <a:srgbClr val="FFFF00"/>
              </a:solidFill>
            </a:endParaRPr>
          </a:p>
          <a:p>
            <a:pPr marL="457200" lvl="1" indent="0">
              <a:buNone/>
            </a:pPr>
            <a:r>
              <a:rPr lang="fa-IR" dirty="0" smtClean="0">
                <a:solidFill>
                  <a:srgbClr val="FFFF00"/>
                </a:solidFill>
              </a:rPr>
              <a:t>4- اثر </a:t>
            </a:r>
            <a:r>
              <a:rPr lang="fa-IR" dirty="0">
                <a:solidFill>
                  <a:srgbClr val="FFFF00"/>
                </a:solidFill>
              </a:rPr>
              <a:t>درمان مطالعه، چه نتایجی برای بیمار من دارد؟ </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117</a:t>
            </a:fld>
            <a:endParaRPr lang="en-US"/>
          </a:p>
        </p:txBody>
      </p:sp>
    </p:spTree>
    <p:extLst>
      <p:ext uri="{BB962C8B-B14F-4D97-AF65-F5344CB8AC3E}">
        <p14:creationId xmlns:p14="http://schemas.microsoft.com/office/powerpoint/2010/main" val="1594832624"/>
      </p:ext>
    </p:extLst>
  </p:cSld>
  <p:clrMapOvr>
    <a:masterClrMapping/>
  </p:clrMapOvr>
  <p:transition>
    <p:randomBar dir="vert"/>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3" name="Content Placeholder 2"/>
          <p:cNvSpPr>
            <a:spLocks noGrp="1"/>
          </p:cNvSpPr>
          <p:nvPr>
            <p:ph idx="1"/>
          </p:nvPr>
        </p:nvSpPr>
        <p:spPr>
          <a:xfrm>
            <a:off x="609600" y="1295400"/>
            <a:ext cx="7924800" cy="4495800"/>
          </a:xfrm>
        </p:spPr>
        <p:txBody>
          <a:bodyPr>
            <a:normAutofit/>
          </a:bodyPr>
          <a:lstStyle/>
          <a:p>
            <a:pPr marL="0" indent="0" algn="just">
              <a:buNone/>
            </a:pPr>
            <a:r>
              <a:rPr lang="fa-IR" sz="2400" dirty="0" smtClean="0">
                <a:solidFill>
                  <a:srgbClr val="BEE395"/>
                </a:solidFill>
                <a:cs typeface="B Titr" pitchFamily="2" charset="-78"/>
              </a:rPr>
              <a:t> 2- </a:t>
            </a:r>
            <a:r>
              <a:rPr lang="fa-IR" sz="2400" u="sng" dirty="0" smtClean="0">
                <a:solidFill>
                  <a:srgbClr val="BEE395"/>
                </a:solidFill>
                <a:cs typeface="B Titr" pitchFamily="2" charset="-78"/>
              </a:rPr>
              <a:t>برآورد </a:t>
            </a:r>
            <a:r>
              <a:rPr lang="fa-IR" sz="2400" u="sng" dirty="0">
                <a:solidFill>
                  <a:srgbClr val="BEE395"/>
                </a:solidFill>
                <a:cs typeface="B Titr" pitchFamily="2" charset="-78"/>
              </a:rPr>
              <a:t>اثر درمان چقدر دقیق است</a:t>
            </a:r>
            <a:r>
              <a:rPr lang="fa-IR" sz="2400" dirty="0" smtClean="0">
                <a:solidFill>
                  <a:srgbClr val="BEE395"/>
                </a:solidFill>
                <a:cs typeface="B Titr" pitchFamily="2" charset="-78"/>
              </a:rPr>
              <a:t>؟</a:t>
            </a:r>
          </a:p>
          <a:p>
            <a:pPr algn="just"/>
            <a:r>
              <a:rPr lang="fa-IR" dirty="0"/>
              <a:t>همه برآورد‌های اثر درمان </a:t>
            </a:r>
            <a:r>
              <a:rPr lang="fa-IR" dirty="0" smtClean="0"/>
              <a:t>ارايه شده در قبل، </a:t>
            </a:r>
            <a:r>
              <a:rPr lang="fa-IR" dirty="0"/>
              <a:t>برآورد‌های </a:t>
            </a:r>
            <a:r>
              <a:rPr lang="fa-IR" dirty="0">
                <a:solidFill>
                  <a:srgbClr val="FFCCCC"/>
                </a:solidFill>
              </a:rPr>
              <a:t>نقطه‌ای</a:t>
            </a:r>
            <a:r>
              <a:rPr lang="fa-IR" dirty="0"/>
              <a:t> </a:t>
            </a:r>
            <a:r>
              <a:rPr lang="fa-IR" dirty="0" smtClean="0"/>
              <a:t>هستند.</a:t>
            </a:r>
          </a:p>
          <a:p>
            <a:pPr algn="just">
              <a:buClr>
                <a:srgbClr val="FFFF00"/>
              </a:buClr>
            </a:pPr>
            <a:r>
              <a:rPr lang="fa-IR" dirty="0" smtClean="0"/>
              <a:t>بهتر </a:t>
            </a:r>
            <a:r>
              <a:rPr lang="fa-IR" dirty="0"/>
              <a:t>است به جای برآورد نقطه‌ای، </a:t>
            </a:r>
            <a:r>
              <a:rPr lang="fa-IR" dirty="0">
                <a:solidFill>
                  <a:srgbClr val="FFCCCC"/>
                </a:solidFill>
              </a:rPr>
              <a:t>محدوده‌ای</a:t>
            </a:r>
            <a:r>
              <a:rPr lang="fa-IR" dirty="0"/>
              <a:t> از برآوردهای اثر درمان ارايه دهیم و اعلام کنیم که با </a:t>
            </a:r>
            <a:r>
              <a:rPr lang="fa-IR" dirty="0">
                <a:solidFill>
                  <a:srgbClr val="FFCCCC"/>
                </a:solidFill>
              </a:rPr>
              <a:t>یک اطمینانی </a:t>
            </a:r>
            <a:r>
              <a:rPr lang="fa-IR" dirty="0"/>
              <a:t>مقدار اثر درمان در این محدوده قرار دارد. </a:t>
            </a:r>
            <a:endParaRPr lang="fa-IR"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118</a:t>
            </a:fld>
            <a:endParaRPr lang="en-US"/>
          </a:p>
        </p:txBody>
      </p:sp>
    </p:spTree>
    <p:extLst>
      <p:ext uri="{BB962C8B-B14F-4D97-AF65-F5344CB8AC3E}">
        <p14:creationId xmlns:p14="http://schemas.microsoft.com/office/powerpoint/2010/main" val="2371977086"/>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3" name="Content Placeholder 2"/>
          <p:cNvSpPr>
            <a:spLocks noGrp="1"/>
          </p:cNvSpPr>
          <p:nvPr>
            <p:ph idx="1"/>
          </p:nvPr>
        </p:nvSpPr>
        <p:spPr>
          <a:xfrm>
            <a:off x="609600" y="1447800"/>
            <a:ext cx="8001000" cy="4800600"/>
          </a:xfrm>
        </p:spPr>
        <p:txBody>
          <a:bodyPr>
            <a:normAutofit/>
          </a:bodyPr>
          <a:lstStyle/>
          <a:p>
            <a:pPr marL="0" indent="0" algn="just">
              <a:buNone/>
            </a:pPr>
            <a:r>
              <a:rPr lang="fa-IR" sz="2400" dirty="0">
                <a:solidFill>
                  <a:srgbClr val="BEE395"/>
                </a:solidFill>
                <a:cs typeface="B Titr" pitchFamily="2" charset="-78"/>
              </a:rPr>
              <a:t>2- </a:t>
            </a:r>
            <a:r>
              <a:rPr lang="fa-IR" sz="2400" u="sng" dirty="0">
                <a:solidFill>
                  <a:srgbClr val="BEE395"/>
                </a:solidFill>
                <a:cs typeface="B Titr" pitchFamily="2" charset="-78"/>
              </a:rPr>
              <a:t>برآورد اثر درمان چقدر دقیق است</a:t>
            </a:r>
            <a:r>
              <a:rPr lang="fa-IR" sz="2400" dirty="0" smtClean="0">
                <a:solidFill>
                  <a:srgbClr val="BEE395"/>
                </a:solidFill>
                <a:cs typeface="B Titr" pitchFamily="2" charset="-78"/>
              </a:rPr>
              <a:t>؟  </a:t>
            </a:r>
            <a:r>
              <a:rPr lang="fa-IR" sz="1800" i="1" dirty="0" smtClean="0">
                <a:solidFill>
                  <a:srgbClr val="BEE395"/>
                </a:solidFill>
                <a:cs typeface="B Titr" pitchFamily="2" charset="-78"/>
              </a:rPr>
              <a:t>(ادامه)</a:t>
            </a:r>
            <a:endParaRPr lang="fa-IR" sz="1800" i="1" dirty="0">
              <a:solidFill>
                <a:srgbClr val="BEE395"/>
              </a:solidFill>
              <a:cs typeface="B Titr" pitchFamily="2" charset="-78"/>
            </a:endParaRPr>
          </a:p>
          <a:p>
            <a:pPr algn="just"/>
            <a:r>
              <a:rPr lang="fa-IR" dirty="0" smtClean="0"/>
              <a:t>این </a:t>
            </a:r>
            <a:r>
              <a:rPr lang="fa-IR" dirty="0"/>
              <a:t>محدوده را اغلب توسط </a:t>
            </a:r>
            <a:r>
              <a:rPr lang="fa-IR" dirty="0">
                <a:solidFill>
                  <a:srgbClr val="FFCCCC"/>
                </a:solidFill>
              </a:rPr>
              <a:t>فاصله اطمینان 95% </a:t>
            </a:r>
            <a:r>
              <a:rPr lang="fa-IR" dirty="0"/>
              <a:t>مشخص می‌کنند</a:t>
            </a:r>
            <a:r>
              <a:rPr lang="fa-IR" dirty="0" smtClean="0"/>
              <a:t>.</a:t>
            </a:r>
          </a:p>
          <a:p>
            <a:pPr algn="just"/>
            <a:r>
              <a:rPr lang="fa-IR" dirty="0" smtClean="0"/>
              <a:t>بدین </a:t>
            </a:r>
            <a:r>
              <a:rPr lang="fa-IR" dirty="0"/>
              <a:t>معنی </a:t>
            </a:r>
            <a:r>
              <a:rPr lang="fa-IR" dirty="0" smtClean="0"/>
              <a:t>که </a:t>
            </a:r>
            <a:r>
              <a:rPr lang="fa-IR" dirty="0"/>
              <a:t>ما 95% اطمینان داریم که مقدار اثر درمان در بین دو حد بالا و پایین این فاصله اطمینان قرار دارد. </a:t>
            </a:r>
            <a:endParaRPr lang="fa-IR"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119</a:t>
            </a:fld>
            <a:endParaRPr lang="en-US"/>
          </a:p>
        </p:txBody>
      </p:sp>
    </p:spTree>
    <p:extLst>
      <p:ext uri="{BB962C8B-B14F-4D97-AF65-F5344CB8AC3E}">
        <p14:creationId xmlns:p14="http://schemas.microsoft.com/office/powerpoint/2010/main" val="1978925030"/>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مقدمه‌ای بر طب مبتنی بر </a:t>
            </a:r>
            <a:r>
              <a:rPr lang="fa-IR" dirty="0" smtClean="0"/>
              <a:t>شواهد</a:t>
            </a:r>
            <a:r>
              <a:rPr lang="fa-IR" sz="2000" i="1" u="none" dirty="0" smtClean="0"/>
              <a:t>  (ادامه)</a:t>
            </a:r>
            <a:endParaRPr lang="fa-IR" sz="2000" i="1" u="none" dirty="0"/>
          </a:p>
        </p:txBody>
      </p:sp>
      <p:sp>
        <p:nvSpPr>
          <p:cNvPr id="3" name="Content Placeholder 2"/>
          <p:cNvSpPr>
            <a:spLocks noGrp="1"/>
          </p:cNvSpPr>
          <p:nvPr>
            <p:ph idx="1"/>
          </p:nvPr>
        </p:nvSpPr>
        <p:spPr>
          <a:xfrm>
            <a:off x="838200" y="1447800"/>
            <a:ext cx="7467600" cy="3200400"/>
          </a:xfrm>
        </p:spPr>
        <p:txBody>
          <a:bodyPr>
            <a:normAutofit/>
          </a:bodyPr>
          <a:lstStyle/>
          <a:p>
            <a:pPr algn="just">
              <a:buFont typeface="Wingdings" pitchFamily="2" charset="2"/>
              <a:buChar char="§"/>
            </a:pPr>
            <a:r>
              <a:rPr lang="fa-IR" u="sng" dirty="0" smtClean="0">
                <a:solidFill>
                  <a:srgbClr val="92D050"/>
                </a:solidFill>
                <a:cs typeface="B Titr" pitchFamily="2" charset="-78"/>
              </a:rPr>
              <a:t>تعریف طب مبتنی بر شواهد</a:t>
            </a:r>
            <a:r>
              <a:rPr lang="fa-IR" b="0" i="1" dirty="0" smtClean="0">
                <a:solidFill>
                  <a:srgbClr val="92D050"/>
                </a:solidFill>
                <a:cs typeface="B Titr" pitchFamily="2" charset="-78"/>
              </a:rPr>
              <a:t>  </a:t>
            </a:r>
            <a:r>
              <a:rPr lang="fa-IR" sz="2000" b="0" i="1" dirty="0" smtClean="0">
                <a:solidFill>
                  <a:srgbClr val="92D050"/>
                </a:solidFill>
                <a:cs typeface="B Titr" pitchFamily="2" charset="-78"/>
              </a:rPr>
              <a:t>(مد نظر کارگاه)</a:t>
            </a:r>
            <a:endParaRPr lang="en-US" sz="2000" b="0" i="1" dirty="0" smtClean="0">
              <a:solidFill>
                <a:srgbClr val="92D050"/>
              </a:solidFill>
              <a:cs typeface="B Titr" pitchFamily="2" charset="-78"/>
            </a:endParaRPr>
          </a:p>
          <a:p>
            <a:r>
              <a:rPr lang="fa-IR" sz="3200" dirty="0" smtClean="0"/>
              <a:t>طب </a:t>
            </a:r>
            <a:r>
              <a:rPr lang="fa-IR" sz="3200" dirty="0"/>
              <a:t>مبتنی بر شواهد عبارت است از استفاده از شواهد علمی در تصمیم‌گیری‌های </a:t>
            </a:r>
            <a:r>
              <a:rPr lang="fa-IR" sz="3200" dirty="0" smtClean="0"/>
              <a:t>بالینی.</a:t>
            </a:r>
            <a:endParaRPr lang="en-US" sz="3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3504611410"/>
      </p:ext>
    </p:extLst>
  </p:cSld>
  <p:clrMapOvr>
    <a:masterClrMapping/>
  </p:clrMapOvr>
  <p:transition>
    <p:randomBar dir="vert"/>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3" name="Content Placeholder 2"/>
          <p:cNvSpPr>
            <a:spLocks noGrp="1"/>
          </p:cNvSpPr>
          <p:nvPr>
            <p:ph idx="1"/>
          </p:nvPr>
        </p:nvSpPr>
        <p:spPr>
          <a:xfrm>
            <a:off x="685800" y="1295400"/>
            <a:ext cx="7848600" cy="4800600"/>
          </a:xfrm>
        </p:spPr>
        <p:txBody>
          <a:bodyPr>
            <a:normAutofit/>
          </a:bodyPr>
          <a:lstStyle/>
          <a:p>
            <a:pPr marL="0" indent="0">
              <a:buNone/>
            </a:pPr>
            <a:r>
              <a:rPr lang="fa-IR" sz="2400" dirty="0">
                <a:solidFill>
                  <a:srgbClr val="BEE395"/>
                </a:solidFill>
                <a:cs typeface="B Titr" pitchFamily="2" charset="-78"/>
              </a:rPr>
              <a:t>2- </a:t>
            </a:r>
            <a:r>
              <a:rPr lang="fa-IR" sz="2400" u="sng" dirty="0">
                <a:solidFill>
                  <a:srgbClr val="BEE395"/>
                </a:solidFill>
                <a:cs typeface="B Titr" pitchFamily="2" charset="-78"/>
              </a:rPr>
              <a:t>برآورد اثر درمان چقدر دقیق است</a:t>
            </a:r>
            <a:r>
              <a:rPr lang="fa-IR" sz="2400" dirty="0">
                <a:solidFill>
                  <a:srgbClr val="BEE395"/>
                </a:solidFill>
                <a:cs typeface="B Titr" pitchFamily="2" charset="-78"/>
              </a:rPr>
              <a:t>؟  </a:t>
            </a:r>
            <a:r>
              <a:rPr lang="fa-IR" sz="1800" i="1" dirty="0">
                <a:solidFill>
                  <a:srgbClr val="BEE395"/>
                </a:solidFill>
                <a:cs typeface="B Titr" pitchFamily="2" charset="-78"/>
              </a:rPr>
              <a:t>(ادامه)</a:t>
            </a:r>
          </a:p>
          <a:p>
            <a:r>
              <a:rPr lang="fa-IR" dirty="0" smtClean="0"/>
              <a:t>برای </a:t>
            </a:r>
            <a:r>
              <a:rPr lang="fa-IR" dirty="0"/>
              <a:t>تفسیر فاصله اطمینان از </a:t>
            </a:r>
            <a:r>
              <a:rPr lang="fa-IR" dirty="0" smtClean="0"/>
              <a:t>4 </a:t>
            </a:r>
            <a:r>
              <a:rPr lang="fa-IR" dirty="0"/>
              <a:t>قاعده زیر استفاده </a:t>
            </a:r>
            <a:r>
              <a:rPr lang="fa-IR" dirty="0" smtClean="0"/>
              <a:t>می‌شود:</a:t>
            </a:r>
            <a:endParaRPr lang="en-US" dirty="0"/>
          </a:p>
          <a:p>
            <a:pPr marL="457200" lvl="1" indent="0">
              <a:buNone/>
            </a:pPr>
            <a:r>
              <a:rPr lang="fa-IR" dirty="0" smtClean="0">
                <a:solidFill>
                  <a:srgbClr val="FFFF00"/>
                </a:solidFill>
              </a:rPr>
              <a:t>1- اگر </a:t>
            </a:r>
            <a:r>
              <a:rPr lang="fa-IR" dirty="0">
                <a:solidFill>
                  <a:srgbClr val="FFFF00"/>
                </a:solidFill>
              </a:rPr>
              <a:t>دو انتهای فاصله اطمینان در سمت مفید بودن درمان قرار داشته باشند، درمان مفید است</a:t>
            </a:r>
            <a:r>
              <a:rPr lang="fa-IR" dirty="0" smtClean="0">
                <a:solidFill>
                  <a:srgbClr val="FFFF00"/>
                </a:solidFill>
              </a:rPr>
              <a:t>.</a:t>
            </a:r>
          </a:p>
          <a:p>
            <a:pPr marL="457200" lvl="1" indent="0">
              <a:buNone/>
            </a:pPr>
            <a:r>
              <a:rPr lang="fa-IR" dirty="0" smtClean="0">
                <a:solidFill>
                  <a:srgbClr val="FFFF00"/>
                </a:solidFill>
              </a:rPr>
              <a:t>2- </a:t>
            </a:r>
            <a:r>
              <a:rPr lang="fa-IR" dirty="0">
                <a:solidFill>
                  <a:srgbClr val="FFFF00"/>
                </a:solidFill>
              </a:rPr>
              <a:t>اگر دو انتهای فاصله اطمینان در سمت مضر بودن درمان قرار داشته باشند، درمان مضر است</a:t>
            </a:r>
            <a:r>
              <a:rPr lang="fa-IR" dirty="0" smtClean="0">
                <a:solidFill>
                  <a:srgbClr val="FFFF00"/>
                </a:solidFill>
              </a:rPr>
              <a:t>.</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120</a:t>
            </a:fld>
            <a:endParaRPr lang="en-US"/>
          </a:p>
        </p:txBody>
      </p:sp>
    </p:spTree>
    <p:extLst>
      <p:ext uri="{BB962C8B-B14F-4D97-AF65-F5344CB8AC3E}">
        <p14:creationId xmlns:p14="http://schemas.microsoft.com/office/powerpoint/2010/main" val="3823471958"/>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3" name="Content Placeholder 2"/>
          <p:cNvSpPr>
            <a:spLocks noGrp="1"/>
          </p:cNvSpPr>
          <p:nvPr>
            <p:ph idx="1"/>
          </p:nvPr>
        </p:nvSpPr>
        <p:spPr>
          <a:xfrm>
            <a:off x="609600" y="1371600"/>
            <a:ext cx="8077200" cy="4191000"/>
          </a:xfrm>
        </p:spPr>
        <p:txBody>
          <a:bodyPr>
            <a:normAutofit/>
          </a:bodyPr>
          <a:lstStyle/>
          <a:p>
            <a:pPr marL="0" indent="0" algn="just">
              <a:buNone/>
            </a:pPr>
            <a:r>
              <a:rPr lang="fa-IR" sz="2400" dirty="0" smtClean="0"/>
              <a:t> </a:t>
            </a:r>
            <a:r>
              <a:rPr lang="fa-IR" sz="2400" dirty="0">
                <a:solidFill>
                  <a:srgbClr val="BEE395"/>
                </a:solidFill>
                <a:cs typeface="B Titr" pitchFamily="2" charset="-78"/>
              </a:rPr>
              <a:t>2- </a:t>
            </a:r>
            <a:r>
              <a:rPr lang="fa-IR" sz="2400" u="sng" dirty="0">
                <a:solidFill>
                  <a:srgbClr val="BEE395"/>
                </a:solidFill>
                <a:cs typeface="B Titr" pitchFamily="2" charset="-78"/>
              </a:rPr>
              <a:t>برآورد اثر درمان چقدر دقیق است</a:t>
            </a:r>
            <a:r>
              <a:rPr lang="fa-IR" sz="2400" dirty="0">
                <a:solidFill>
                  <a:srgbClr val="BEE395"/>
                </a:solidFill>
                <a:cs typeface="B Titr" pitchFamily="2" charset="-78"/>
              </a:rPr>
              <a:t>؟  </a:t>
            </a:r>
            <a:r>
              <a:rPr lang="fa-IR" sz="1800" i="1" dirty="0">
                <a:solidFill>
                  <a:srgbClr val="BEE395"/>
                </a:solidFill>
                <a:cs typeface="B Titr" pitchFamily="2" charset="-78"/>
              </a:rPr>
              <a:t>(ادامه)</a:t>
            </a:r>
          </a:p>
          <a:p>
            <a:pPr marL="400050" lvl="1" indent="0" algn="just">
              <a:buNone/>
            </a:pPr>
            <a:r>
              <a:rPr lang="fa-IR" dirty="0" smtClean="0">
                <a:solidFill>
                  <a:srgbClr val="FFFF00"/>
                </a:solidFill>
              </a:rPr>
              <a:t>3- اگر </a:t>
            </a:r>
            <a:r>
              <a:rPr lang="fa-IR" dirty="0">
                <a:solidFill>
                  <a:srgbClr val="FFFF00"/>
                </a:solidFill>
              </a:rPr>
              <a:t>یک انتهای فاصله اطمیان اثر مفید قابل توجه و انتهای دیگر آن ضرر قابل توجهی را نشان دهد، مطالعه نتیجه قطعی ندارد.</a:t>
            </a:r>
            <a:endParaRPr lang="en-US" dirty="0">
              <a:solidFill>
                <a:srgbClr val="FFFF00"/>
              </a:solidFill>
            </a:endParaRPr>
          </a:p>
          <a:p>
            <a:pPr marL="400050" lvl="1" indent="0" algn="just">
              <a:buNone/>
            </a:pPr>
            <a:r>
              <a:rPr lang="fa-IR" dirty="0" smtClean="0">
                <a:solidFill>
                  <a:srgbClr val="FFFF00"/>
                </a:solidFill>
              </a:rPr>
              <a:t>4- اگر </a:t>
            </a:r>
            <a:r>
              <a:rPr lang="fa-IR" dirty="0">
                <a:solidFill>
                  <a:srgbClr val="FFFF00"/>
                </a:solidFill>
              </a:rPr>
              <a:t>یک انتهای فاصله اطمیان اثر مفید </a:t>
            </a:r>
            <a:r>
              <a:rPr lang="fa-IR" dirty="0" smtClean="0">
                <a:solidFill>
                  <a:srgbClr val="FFFF00"/>
                </a:solidFill>
              </a:rPr>
              <a:t>جزيی </a:t>
            </a:r>
            <a:r>
              <a:rPr lang="fa-IR" dirty="0">
                <a:solidFill>
                  <a:srgbClr val="FFFF00"/>
                </a:solidFill>
              </a:rPr>
              <a:t>و انتهای دیگر آن ضرر </a:t>
            </a:r>
            <a:r>
              <a:rPr lang="fa-IR" dirty="0" smtClean="0">
                <a:solidFill>
                  <a:srgbClr val="FFFF00"/>
                </a:solidFill>
              </a:rPr>
              <a:t>جزيی </a:t>
            </a:r>
            <a:r>
              <a:rPr lang="fa-IR" dirty="0">
                <a:solidFill>
                  <a:srgbClr val="FFFF00"/>
                </a:solidFill>
              </a:rPr>
              <a:t>را نشان دهد، مداخله مورد نظر و مداخله مقایسه اثر یکسان دارند. </a:t>
            </a:r>
            <a:r>
              <a:rPr lang="fa-IR" dirty="0" smtClean="0">
                <a:solidFill>
                  <a:srgbClr val="FFFF00"/>
                </a:solidFill>
                <a:cs typeface="B Titr" pitchFamily="2" charset="-78"/>
              </a:rPr>
              <a:t>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121</a:t>
            </a:fld>
            <a:endParaRPr lang="en-US"/>
          </a:p>
        </p:txBody>
      </p:sp>
    </p:spTree>
    <p:extLst>
      <p:ext uri="{BB962C8B-B14F-4D97-AF65-F5344CB8AC3E}">
        <p14:creationId xmlns:p14="http://schemas.microsoft.com/office/powerpoint/2010/main" val="1126909756"/>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3" name="Content Placeholder 2"/>
          <p:cNvSpPr>
            <a:spLocks noGrp="1"/>
          </p:cNvSpPr>
          <p:nvPr>
            <p:ph idx="1"/>
          </p:nvPr>
        </p:nvSpPr>
        <p:spPr>
          <a:xfrm>
            <a:off x="609600" y="1371600"/>
            <a:ext cx="8077200" cy="685800"/>
          </a:xfrm>
        </p:spPr>
        <p:txBody>
          <a:bodyPr>
            <a:normAutofit/>
          </a:bodyPr>
          <a:lstStyle/>
          <a:p>
            <a:pPr marL="0" indent="0" algn="just">
              <a:buNone/>
            </a:pPr>
            <a:r>
              <a:rPr lang="fa-IR" sz="2400" dirty="0" smtClean="0"/>
              <a:t> </a:t>
            </a:r>
            <a:r>
              <a:rPr lang="fa-IR" sz="2400" dirty="0">
                <a:solidFill>
                  <a:srgbClr val="BEE395"/>
                </a:solidFill>
                <a:cs typeface="B Titr" pitchFamily="2" charset="-78"/>
              </a:rPr>
              <a:t>2- </a:t>
            </a:r>
            <a:r>
              <a:rPr lang="fa-IR" sz="2400" u="sng" dirty="0">
                <a:solidFill>
                  <a:srgbClr val="BEE395"/>
                </a:solidFill>
                <a:cs typeface="B Titr" pitchFamily="2" charset="-78"/>
              </a:rPr>
              <a:t>برآورد اثر درمان چقدر دقیق است</a:t>
            </a:r>
            <a:r>
              <a:rPr lang="fa-IR" sz="2400" dirty="0">
                <a:solidFill>
                  <a:srgbClr val="BEE395"/>
                </a:solidFill>
                <a:cs typeface="B Titr" pitchFamily="2" charset="-78"/>
              </a:rPr>
              <a:t>؟  </a:t>
            </a:r>
            <a:r>
              <a:rPr lang="fa-IR" sz="1800" i="1" dirty="0">
                <a:solidFill>
                  <a:srgbClr val="BEE395"/>
                </a:solidFill>
                <a:cs typeface="B Titr" pitchFamily="2" charset="-78"/>
              </a:rPr>
              <a:t>(ادامه</a:t>
            </a:r>
            <a:r>
              <a:rPr lang="fa-IR" sz="1800" i="1" dirty="0" smtClean="0">
                <a:solidFill>
                  <a:srgbClr val="BEE395"/>
                </a:solidFill>
                <a:cs typeface="B Titr" pitchFamily="2" charset="-78"/>
              </a:rPr>
              <a:t>)</a:t>
            </a:r>
            <a:endParaRPr lang="fa-IR" sz="1800" i="1" dirty="0">
              <a:solidFill>
                <a:srgbClr val="BEE395"/>
              </a:solidFill>
              <a:cs typeface="B Titr"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122</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655525749"/>
              </p:ext>
            </p:extLst>
          </p:nvPr>
        </p:nvGraphicFramePr>
        <p:xfrm>
          <a:off x="152400" y="2057398"/>
          <a:ext cx="8763000" cy="3962402"/>
        </p:xfrm>
        <a:graphic>
          <a:graphicData uri="http://schemas.openxmlformats.org/drawingml/2006/table">
            <a:tbl>
              <a:tblPr firstRow="1" firstCol="1" bandRow="1">
                <a:tableStyleId>{5C22544A-7EE6-4342-B048-85BDC9FD1C3A}</a:tableStyleId>
              </a:tblPr>
              <a:tblGrid>
                <a:gridCol w="1524000"/>
                <a:gridCol w="1676400"/>
                <a:gridCol w="1371600"/>
                <a:gridCol w="1447800"/>
                <a:gridCol w="1447800"/>
                <a:gridCol w="1295400"/>
              </a:tblGrid>
              <a:tr h="181039">
                <a:tc rowSpan="2">
                  <a:txBody>
                    <a:bodyPr/>
                    <a:lstStyle/>
                    <a:p>
                      <a:pPr algn="ctr" rtl="0">
                        <a:lnSpc>
                          <a:spcPct val="100000"/>
                        </a:lnSpc>
                        <a:spcAft>
                          <a:spcPts val="600"/>
                        </a:spcAft>
                      </a:pPr>
                      <a:r>
                        <a:rPr lang="en-US" sz="2000" dirty="0">
                          <a:effectLst>
                            <a:outerShdw blurRad="38100" dist="38100" dir="2700000" algn="tl">
                              <a:srgbClr val="000000">
                                <a:alpha val="43137"/>
                              </a:srgbClr>
                            </a:outerShdw>
                          </a:effectLst>
                        </a:rPr>
                        <a:t>Measure of effectiveness</a:t>
                      </a:r>
                      <a:endParaRPr lang="en-US" sz="2000" dirty="0">
                        <a:effectLst>
                          <a:outerShdw blurRad="38100" dist="38100" dir="2700000" algn="tl">
                            <a:srgbClr val="000000">
                              <a:alpha val="43137"/>
                            </a:srgbClr>
                          </a:outerShdw>
                        </a:effectLst>
                        <a:latin typeface="Calibri"/>
                        <a:ea typeface="Calibri"/>
                        <a:cs typeface="Arial"/>
                      </a:endParaRPr>
                    </a:p>
                  </a:txBody>
                  <a:tcPr marL="64401" marR="64401" marT="0" marB="0" anchor="ctr">
                    <a:solidFill>
                      <a:srgbClr val="2D4E77"/>
                    </a:solidFill>
                  </a:tcPr>
                </a:tc>
                <a:tc rowSpan="2">
                  <a:txBody>
                    <a:bodyPr/>
                    <a:lstStyle/>
                    <a:p>
                      <a:pPr algn="ctr" rtl="0">
                        <a:lnSpc>
                          <a:spcPct val="100000"/>
                        </a:lnSpc>
                        <a:spcAft>
                          <a:spcPts val="600"/>
                        </a:spcAft>
                      </a:pPr>
                      <a:r>
                        <a:rPr lang="en-US" sz="2000" dirty="0">
                          <a:effectLst>
                            <a:outerShdw blurRad="38100" dist="38100" dir="2700000" algn="tl">
                              <a:srgbClr val="000000">
                                <a:alpha val="43137"/>
                              </a:srgbClr>
                            </a:outerShdw>
                          </a:effectLst>
                        </a:rPr>
                        <a:t>Interpretation of point estimates</a:t>
                      </a:r>
                      <a:endParaRPr lang="en-US" sz="2000" dirty="0">
                        <a:effectLst>
                          <a:outerShdw blurRad="38100" dist="38100" dir="2700000" algn="tl">
                            <a:srgbClr val="000000">
                              <a:alpha val="43137"/>
                            </a:srgbClr>
                          </a:outerShdw>
                        </a:effectLst>
                        <a:latin typeface="Calibri"/>
                        <a:ea typeface="Calibri"/>
                        <a:cs typeface="Arial"/>
                      </a:endParaRPr>
                    </a:p>
                  </a:txBody>
                  <a:tcPr marL="64401" marR="64401" marT="0" marB="0" anchor="ctr">
                    <a:solidFill>
                      <a:srgbClr val="2D4E77"/>
                    </a:solidFill>
                  </a:tcPr>
                </a:tc>
                <a:tc gridSpan="4">
                  <a:txBody>
                    <a:bodyPr/>
                    <a:lstStyle/>
                    <a:p>
                      <a:pPr algn="ctr" rtl="0">
                        <a:lnSpc>
                          <a:spcPct val="100000"/>
                        </a:lnSpc>
                        <a:spcAft>
                          <a:spcPts val="600"/>
                        </a:spcAft>
                      </a:pPr>
                      <a:r>
                        <a:rPr lang="en-US" sz="2000" dirty="0">
                          <a:effectLst>
                            <a:outerShdw blurRad="38100" dist="38100" dir="2700000" algn="tl">
                              <a:srgbClr val="000000">
                                <a:alpha val="43137"/>
                              </a:srgbClr>
                            </a:outerShdw>
                          </a:effectLst>
                        </a:rPr>
                        <a:t>Interpretation of 95% CI</a:t>
                      </a:r>
                      <a:endParaRPr lang="en-US" sz="2000" dirty="0">
                        <a:effectLst>
                          <a:outerShdw blurRad="38100" dist="38100" dir="2700000" algn="tl">
                            <a:srgbClr val="000000">
                              <a:alpha val="43137"/>
                            </a:srgbClr>
                          </a:outerShdw>
                        </a:effectLst>
                        <a:latin typeface="Calibri"/>
                        <a:ea typeface="Calibri"/>
                        <a:cs typeface="Arial"/>
                      </a:endParaRPr>
                    </a:p>
                  </a:txBody>
                  <a:tcPr marL="64401" marR="64401" marT="0" marB="0">
                    <a:solidFill>
                      <a:srgbClr val="2D4E77"/>
                    </a:solid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1295401">
                <a:tc vMerge="1">
                  <a:txBody>
                    <a:bodyPr/>
                    <a:lstStyle/>
                    <a:p>
                      <a:pPr rtl="1"/>
                      <a:endParaRPr lang="fa-IR"/>
                    </a:p>
                  </a:txBody>
                  <a:tcPr/>
                </a:tc>
                <a:tc vMerge="1">
                  <a:txBody>
                    <a:bodyPr/>
                    <a:lstStyle/>
                    <a:p>
                      <a:pPr rtl="1"/>
                      <a:endParaRPr lang="fa-IR"/>
                    </a:p>
                  </a:txBody>
                  <a:tcPr/>
                </a:tc>
                <a:tc>
                  <a:txBody>
                    <a:bodyPr/>
                    <a:lstStyle/>
                    <a:p>
                      <a:pPr algn="ctr" rtl="0">
                        <a:lnSpc>
                          <a:spcPct val="100000"/>
                        </a:lnSpc>
                        <a:spcAft>
                          <a:spcPts val="600"/>
                        </a:spcAft>
                      </a:pPr>
                      <a:r>
                        <a:rPr lang="en-US" sz="2000" b="1" dirty="0">
                          <a:solidFill>
                            <a:srgbClr val="002060"/>
                          </a:solidFill>
                          <a:effectLst/>
                        </a:rPr>
                        <a:t>Treatment surely better than control</a:t>
                      </a:r>
                      <a:endParaRPr lang="en-US" sz="2000" b="1" dirty="0">
                        <a:solidFill>
                          <a:srgbClr val="002060"/>
                        </a:solidFill>
                        <a:effectLst/>
                        <a:latin typeface="Calibri"/>
                        <a:ea typeface="Calibri"/>
                        <a:cs typeface="Arial"/>
                      </a:endParaRPr>
                    </a:p>
                  </a:txBody>
                  <a:tcPr marL="64401" marR="64401" marT="0" marB="0" anchor="ctr"/>
                </a:tc>
                <a:tc>
                  <a:txBody>
                    <a:bodyPr/>
                    <a:lstStyle/>
                    <a:p>
                      <a:pPr algn="ctr" rtl="0">
                        <a:lnSpc>
                          <a:spcPct val="100000"/>
                        </a:lnSpc>
                        <a:spcAft>
                          <a:spcPts val="600"/>
                        </a:spcAft>
                      </a:pPr>
                      <a:r>
                        <a:rPr lang="en-US" sz="2000" b="1" dirty="0">
                          <a:solidFill>
                            <a:srgbClr val="002060"/>
                          </a:solidFill>
                          <a:effectLst/>
                        </a:rPr>
                        <a:t>Treatment surely worse than control</a:t>
                      </a:r>
                      <a:endParaRPr lang="en-US" sz="2000" b="1" dirty="0">
                        <a:solidFill>
                          <a:srgbClr val="002060"/>
                        </a:solidFill>
                        <a:effectLst/>
                        <a:latin typeface="Calibri"/>
                        <a:ea typeface="Calibri"/>
                        <a:cs typeface="Arial"/>
                      </a:endParaRPr>
                    </a:p>
                  </a:txBody>
                  <a:tcPr marL="64401" marR="64401" marT="0" marB="0" anchor="ctr"/>
                </a:tc>
                <a:tc>
                  <a:txBody>
                    <a:bodyPr/>
                    <a:lstStyle/>
                    <a:p>
                      <a:pPr algn="ctr" rtl="1">
                        <a:lnSpc>
                          <a:spcPct val="100000"/>
                        </a:lnSpc>
                        <a:spcAft>
                          <a:spcPts val="600"/>
                        </a:spcAft>
                      </a:pPr>
                      <a:r>
                        <a:rPr lang="en-US" sz="2000" b="1" dirty="0" smtClean="0">
                          <a:solidFill>
                            <a:srgbClr val="002060"/>
                          </a:solidFill>
                          <a:effectLst/>
                        </a:rPr>
                        <a:t>Inconclusive</a:t>
                      </a:r>
                      <a:endParaRPr lang="en-US" sz="2000" b="1" dirty="0">
                        <a:solidFill>
                          <a:srgbClr val="002060"/>
                        </a:solidFill>
                        <a:effectLst/>
                      </a:endParaRPr>
                    </a:p>
                  </a:txBody>
                  <a:tcPr marL="64401" marR="64401" marT="0" marB="0" anchor="ctr"/>
                </a:tc>
                <a:tc>
                  <a:txBody>
                    <a:bodyPr/>
                    <a:lstStyle/>
                    <a:p>
                      <a:pPr algn="ctr" rtl="0">
                        <a:lnSpc>
                          <a:spcPct val="100000"/>
                        </a:lnSpc>
                        <a:spcAft>
                          <a:spcPts val="600"/>
                        </a:spcAft>
                      </a:pPr>
                      <a:r>
                        <a:rPr lang="en-US" sz="2000" b="1" dirty="0" smtClean="0">
                          <a:solidFill>
                            <a:srgbClr val="002060"/>
                          </a:solidFill>
                          <a:effectLst/>
                        </a:rPr>
                        <a:t>Probably</a:t>
                      </a:r>
                      <a:endParaRPr lang="en-US" sz="2000" b="1" dirty="0">
                        <a:solidFill>
                          <a:srgbClr val="002060"/>
                        </a:solidFill>
                        <a:effectLst/>
                      </a:endParaRPr>
                    </a:p>
                    <a:p>
                      <a:pPr algn="ctr" rtl="0">
                        <a:lnSpc>
                          <a:spcPct val="100000"/>
                        </a:lnSpc>
                        <a:spcAft>
                          <a:spcPts val="600"/>
                        </a:spcAft>
                      </a:pPr>
                      <a:r>
                        <a:rPr lang="en-US" sz="2000" b="1" dirty="0">
                          <a:solidFill>
                            <a:srgbClr val="002060"/>
                          </a:solidFill>
                          <a:effectLst/>
                        </a:rPr>
                        <a:t>equivalent</a:t>
                      </a:r>
                      <a:endParaRPr lang="en-US" sz="2000" b="1" dirty="0">
                        <a:solidFill>
                          <a:srgbClr val="002060"/>
                        </a:solidFill>
                        <a:effectLst/>
                        <a:latin typeface="Calibri"/>
                        <a:ea typeface="Calibri"/>
                        <a:cs typeface="Arial"/>
                      </a:endParaRPr>
                    </a:p>
                  </a:txBody>
                  <a:tcPr marL="64401" marR="64401" marT="0" marB="0" anchor="ctr"/>
                </a:tc>
              </a:tr>
              <a:tr h="543116">
                <a:tc rowSpan="2">
                  <a:txBody>
                    <a:bodyPr/>
                    <a:lstStyle/>
                    <a:p>
                      <a:pPr algn="l" rtl="0">
                        <a:lnSpc>
                          <a:spcPct val="100000"/>
                        </a:lnSpc>
                        <a:spcAft>
                          <a:spcPts val="600"/>
                        </a:spcAft>
                      </a:pPr>
                      <a:r>
                        <a:rPr lang="en-US" sz="2000" dirty="0">
                          <a:solidFill>
                            <a:srgbClr val="FFFF00"/>
                          </a:solidFill>
                          <a:effectLst>
                            <a:outerShdw blurRad="38100" dist="38100" dir="2700000" algn="tl">
                              <a:srgbClr val="000000">
                                <a:alpha val="43137"/>
                              </a:srgbClr>
                            </a:outerShdw>
                          </a:effectLst>
                        </a:rPr>
                        <a:t>Relative risk (RR)</a:t>
                      </a:r>
                      <a:endParaRPr lang="en-US" sz="2000" dirty="0">
                        <a:solidFill>
                          <a:srgbClr val="FFFF00"/>
                        </a:solidFill>
                        <a:effectLst>
                          <a:outerShdw blurRad="38100" dist="38100" dir="2700000" algn="tl">
                            <a:srgbClr val="000000">
                              <a:alpha val="43137"/>
                            </a:srgbClr>
                          </a:outerShdw>
                        </a:effectLst>
                        <a:latin typeface="Calibri"/>
                        <a:ea typeface="Calibri"/>
                        <a:cs typeface="Arial"/>
                      </a:endParaRPr>
                    </a:p>
                  </a:txBody>
                  <a:tcPr marL="64401" marR="64401" marT="0" marB="0" anchor="ctr">
                    <a:solidFill>
                      <a:srgbClr val="2D4E77"/>
                    </a:solidFill>
                  </a:tcPr>
                </a:tc>
                <a:tc rowSpan="2">
                  <a:txBody>
                    <a:bodyPr/>
                    <a:lstStyle/>
                    <a:p>
                      <a:pPr algn="l" rtl="0">
                        <a:lnSpc>
                          <a:spcPct val="100000"/>
                        </a:lnSpc>
                        <a:spcAft>
                          <a:spcPts val="600"/>
                        </a:spcAft>
                      </a:pPr>
                      <a:r>
                        <a:rPr lang="en-US" sz="2000" b="1" dirty="0">
                          <a:effectLst/>
                        </a:rPr>
                        <a:t>RR=1</a:t>
                      </a:r>
                      <a:r>
                        <a:rPr lang="en-US" sz="2000" dirty="0">
                          <a:effectLst/>
                        </a:rPr>
                        <a:t> no effect</a:t>
                      </a:r>
                    </a:p>
                    <a:p>
                      <a:pPr algn="l" rtl="0">
                        <a:lnSpc>
                          <a:spcPct val="100000"/>
                        </a:lnSpc>
                        <a:spcAft>
                          <a:spcPts val="600"/>
                        </a:spcAft>
                      </a:pPr>
                      <a:r>
                        <a:rPr lang="en-US" sz="2000" b="1" dirty="0" smtClean="0">
                          <a:effectLst/>
                        </a:rPr>
                        <a:t>RR&lt;1 </a:t>
                      </a:r>
                      <a:r>
                        <a:rPr lang="en-US" sz="2000" dirty="0" smtClean="0">
                          <a:effectLst/>
                        </a:rPr>
                        <a:t>treatment </a:t>
                      </a:r>
                      <a:r>
                        <a:rPr lang="en-US" sz="2000" dirty="0">
                          <a:effectLst/>
                        </a:rPr>
                        <a:t>beneficial</a:t>
                      </a:r>
                    </a:p>
                    <a:p>
                      <a:pPr algn="l" rtl="0">
                        <a:lnSpc>
                          <a:spcPct val="100000"/>
                        </a:lnSpc>
                        <a:spcAft>
                          <a:spcPts val="600"/>
                        </a:spcAft>
                      </a:pPr>
                      <a:r>
                        <a:rPr lang="en-US" sz="2000" b="1" dirty="0" smtClean="0">
                          <a:effectLst/>
                        </a:rPr>
                        <a:t>RR&gt;1 </a:t>
                      </a:r>
                      <a:r>
                        <a:rPr lang="en-US" sz="2000" dirty="0" smtClean="0">
                          <a:effectLst/>
                        </a:rPr>
                        <a:t>treatment </a:t>
                      </a:r>
                      <a:r>
                        <a:rPr lang="en-US" sz="2000" dirty="0">
                          <a:effectLst/>
                        </a:rPr>
                        <a:t>harmful</a:t>
                      </a:r>
                      <a:endParaRPr lang="en-US" sz="2000" dirty="0">
                        <a:effectLst/>
                        <a:latin typeface="Calibri"/>
                        <a:ea typeface="Calibri"/>
                        <a:cs typeface="Arial"/>
                      </a:endParaRPr>
                    </a:p>
                  </a:txBody>
                  <a:tcPr marL="64401" marR="64401" marT="0" marB="0"/>
                </a:tc>
                <a:tc>
                  <a:txBody>
                    <a:bodyPr/>
                    <a:lstStyle/>
                    <a:p>
                      <a:pPr algn="l" rtl="0">
                        <a:lnSpc>
                          <a:spcPct val="100000"/>
                        </a:lnSpc>
                        <a:spcAft>
                          <a:spcPts val="600"/>
                        </a:spcAft>
                      </a:pPr>
                      <a:r>
                        <a:rPr lang="en-US" sz="2000" b="1" dirty="0">
                          <a:solidFill>
                            <a:srgbClr val="39471D"/>
                          </a:solidFill>
                          <a:effectLst/>
                        </a:rPr>
                        <a:t>Both ends of 95% CI&lt;1.0</a:t>
                      </a:r>
                      <a:endParaRPr lang="en-US" sz="2000" b="1" dirty="0">
                        <a:solidFill>
                          <a:srgbClr val="39471D"/>
                        </a:solidFill>
                        <a:effectLst/>
                        <a:latin typeface="Calibri"/>
                        <a:ea typeface="Calibri"/>
                        <a:cs typeface="Arial"/>
                      </a:endParaRPr>
                    </a:p>
                  </a:txBody>
                  <a:tcPr marL="64401" marR="64401" marT="0" marB="0" anchor="ctr"/>
                </a:tc>
                <a:tc>
                  <a:txBody>
                    <a:bodyPr/>
                    <a:lstStyle/>
                    <a:p>
                      <a:pPr algn="l" rtl="0">
                        <a:lnSpc>
                          <a:spcPct val="100000"/>
                        </a:lnSpc>
                        <a:spcAft>
                          <a:spcPts val="600"/>
                        </a:spcAft>
                      </a:pPr>
                      <a:r>
                        <a:rPr lang="en-US" sz="2000" b="1" dirty="0">
                          <a:solidFill>
                            <a:srgbClr val="39471D"/>
                          </a:solidFill>
                          <a:effectLst/>
                        </a:rPr>
                        <a:t>Both ends </a:t>
                      </a:r>
                      <a:r>
                        <a:rPr lang="en-US" sz="2000" b="1" dirty="0" smtClean="0">
                          <a:solidFill>
                            <a:srgbClr val="39471D"/>
                          </a:solidFill>
                          <a:effectLst/>
                        </a:rPr>
                        <a:t>of 95</a:t>
                      </a:r>
                      <a:r>
                        <a:rPr lang="en-US" sz="2000" b="1" dirty="0">
                          <a:solidFill>
                            <a:srgbClr val="39471D"/>
                          </a:solidFill>
                          <a:effectLst/>
                        </a:rPr>
                        <a:t>% CI&gt;1.0</a:t>
                      </a:r>
                      <a:endParaRPr lang="en-US" sz="2000" b="1" dirty="0">
                        <a:solidFill>
                          <a:srgbClr val="39471D"/>
                        </a:solidFill>
                        <a:effectLst/>
                        <a:latin typeface="Calibri"/>
                        <a:ea typeface="Calibri"/>
                        <a:cs typeface="Arial"/>
                      </a:endParaRPr>
                    </a:p>
                  </a:txBody>
                  <a:tcPr marL="64401" marR="64401" marT="0" marB="0" anchor="ctr"/>
                </a:tc>
                <a:tc>
                  <a:txBody>
                    <a:bodyPr/>
                    <a:lstStyle/>
                    <a:p>
                      <a:pPr algn="l" rtl="0">
                        <a:lnSpc>
                          <a:spcPct val="100000"/>
                        </a:lnSpc>
                        <a:spcAft>
                          <a:spcPts val="600"/>
                        </a:spcAft>
                      </a:pPr>
                      <a:r>
                        <a:rPr lang="en-US" sz="2000" b="1" dirty="0">
                          <a:solidFill>
                            <a:srgbClr val="39471D"/>
                          </a:solidFill>
                          <a:effectLst/>
                        </a:rPr>
                        <a:t>95% CI </a:t>
                      </a:r>
                      <a:r>
                        <a:rPr lang="en-US" sz="2000" b="1" dirty="0" smtClean="0">
                          <a:solidFill>
                            <a:srgbClr val="39471D"/>
                          </a:solidFill>
                          <a:effectLst/>
                        </a:rPr>
                        <a:t>wide; straddles </a:t>
                      </a:r>
                      <a:r>
                        <a:rPr lang="en-US" sz="2000" b="1" dirty="0">
                          <a:solidFill>
                            <a:srgbClr val="39471D"/>
                          </a:solidFill>
                          <a:effectLst/>
                        </a:rPr>
                        <a:t>1.0</a:t>
                      </a:r>
                      <a:endParaRPr lang="en-US" sz="2000" b="1" dirty="0">
                        <a:solidFill>
                          <a:srgbClr val="39471D"/>
                        </a:solidFill>
                        <a:effectLst/>
                        <a:latin typeface="Calibri"/>
                        <a:ea typeface="Calibri"/>
                        <a:cs typeface="Arial"/>
                      </a:endParaRPr>
                    </a:p>
                  </a:txBody>
                  <a:tcPr marL="64401" marR="64401" marT="0" marB="0" anchor="ctr"/>
                </a:tc>
                <a:tc>
                  <a:txBody>
                    <a:bodyPr/>
                    <a:lstStyle/>
                    <a:p>
                      <a:pPr algn="l" rtl="0">
                        <a:lnSpc>
                          <a:spcPct val="100000"/>
                        </a:lnSpc>
                        <a:spcAft>
                          <a:spcPts val="600"/>
                        </a:spcAft>
                      </a:pPr>
                      <a:r>
                        <a:rPr lang="en-US" sz="2000" b="1" dirty="0">
                          <a:solidFill>
                            <a:srgbClr val="39471D"/>
                          </a:solidFill>
                          <a:effectLst/>
                        </a:rPr>
                        <a:t>95% CI </a:t>
                      </a:r>
                      <a:r>
                        <a:rPr lang="en-US" sz="2000" b="1" dirty="0" smtClean="0">
                          <a:solidFill>
                            <a:srgbClr val="39471D"/>
                          </a:solidFill>
                          <a:effectLst/>
                        </a:rPr>
                        <a:t>narrow; straddles </a:t>
                      </a:r>
                      <a:r>
                        <a:rPr lang="en-US" sz="2000" b="1" dirty="0">
                          <a:solidFill>
                            <a:srgbClr val="39471D"/>
                          </a:solidFill>
                          <a:effectLst/>
                        </a:rPr>
                        <a:t>1.0</a:t>
                      </a:r>
                      <a:endParaRPr lang="en-US" sz="2000" b="1" dirty="0">
                        <a:solidFill>
                          <a:srgbClr val="39471D"/>
                        </a:solidFill>
                        <a:effectLst/>
                        <a:latin typeface="Calibri"/>
                        <a:ea typeface="Calibri"/>
                        <a:cs typeface="Arial"/>
                      </a:endParaRPr>
                    </a:p>
                  </a:txBody>
                  <a:tcPr marL="64401" marR="64401" marT="0" marB="0" anchor="ctr"/>
                </a:tc>
              </a:tr>
              <a:tr h="1143001">
                <a:tc vMerge="1">
                  <a:txBody>
                    <a:bodyPr/>
                    <a:lstStyle/>
                    <a:p>
                      <a:pPr rtl="1"/>
                      <a:endParaRPr lang="fa-IR"/>
                    </a:p>
                  </a:txBody>
                  <a:tcPr/>
                </a:tc>
                <a:tc vMerge="1">
                  <a:txBody>
                    <a:bodyPr/>
                    <a:lstStyle/>
                    <a:p>
                      <a:pPr rtl="1"/>
                      <a:endParaRPr lang="fa-IR"/>
                    </a:p>
                  </a:txBody>
                  <a:tcPr/>
                </a:tc>
                <a:tc>
                  <a:txBody>
                    <a:bodyPr/>
                    <a:lstStyle/>
                    <a:p>
                      <a:pPr algn="l" rtl="0">
                        <a:lnSpc>
                          <a:spcPct val="100000"/>
                        </a:lnSpc>
                        <a:spcAft>
                          <a:spcPts val="600"/>
                        </a:spcAft>
                      </a:pPr>
                      <a:r>
                        <a:rPr lang="en-US" sz="2000" dirty="0">
                          <a:effectLst/>
                        </a:rPr>
                        <a:t>RR=0.7</a:t>
                      </a:r>
                    </a:p>
                    <a:p>
                      <a:pPr algn="l" rtl="0">
                        <a:lnSpc>
                          <a:spcPct val="100000"/>
                        </a:lnSpc>
                        <a:spcAft>
                          <a:spcPts val="600"/>
                        </a:spcAft>
                      </a:pPr>
                      <a:r>
                        <a:rPr lang="en-US" sz="2000" dirty="0">
                          <a:effectLst/>
                        </a:rPr>
                        <a:t>[95% CI: 0.6, 0.8]</a:t>
                      </a:r>
                      <a:endParaRPr lang="en-US" sz="2000" dirty="0">
                        <a:effectLst/>
                        <a:latin typeface="Calibri"/>
                        <a:ea typeface="Calibri"/>
                        <a:cs typeface="Arial"/>
                      </a:endParaRPr>
                    </a:p>
                  </a:txBody>
                  <a:tcPr marL="64401" marR="64401" marT="0" marB="0" anchor="ctr"/>
                </a:tc>
                <a:tc>
                  <a:txBody>
                    <a:bodyPr/>
                    <a:lstStyle/>
                    <a:p>
                      <a:pPr algn="l" rtl="0">
                        <a:lnSpc>
                          <a:spcPct val="100000"/>
                        </a:lnSpc>
                        <a:spcAft>
                          <a:spcPts val="600"/>
                        </a:spcAft>
                      </a:pPr>
                      <a:r>
                        <a:rPr lang="en-US" sz="2000">
                          <a:effectLst/>
                        </a:rPr>
                        <a:t>RR=2.4</a:t>
                      </a:r>
                    </a:p>
                    <a:p>
                      <a:pPr algn="l" rtl="0">
                        <a:lnSpc>
                          <a:spcPct val="100000"/>
                        </a:lnSpc>
                        <a:spcAft>
                          <a:spcPts val="600"/>
                        </a:spcAft>
                      </a:pPr>
                      <a:r>
                        <a:rPr lang="en-US" sz="2000">
                          <a:effectLst/>
                        </a:rPr>
                        <a:t>[95% CI: 1.8, 3.2]</a:t>
                      </a:r>
                      <a:endParaRPr lang="en-US" sz="2000">
                        <a:effectLst/>
                        <a:latin typeface="Calibri"/>
                        <a:ea typeface="Calibri"/>
                        <a:cs typeface="Arial"/>
                      </a:endParaRPr>
                    </a:p>
                  </a:txBody>
                  <a:tcPr marL="64401" marR="64401" marT="0" marB="0" anchor="ctr"/>
                </a:tc>
                <a:tc>
                  <a:txBody>
                    <a:bodyPr/>
                    <a:lstStyle/>
                    <a:p>
                      <a:pPr algn="l" rtl="0">
                        <a:lnSpc>
                          <a:spcPct val="100000"/>
                        </a:lnSpc>
                        <a:spcAft>
                          <a:spcPts val="600"/>
                        </a:spcAft>
                      </a:pPr>
                      <a:r>
                        <a:rPr lang="en-US" sz="2000">
                          <a:effectLst/>
                        </a:rPr>
                        <a:t>RR=1 [95% CI: 0.2</a:t>
                      </a:r>
                      <a:r>
                        <a:rPr lang="ar-SA" sz="2000">
                          <a:effectLst/>
                        </a:rPr>
                        <a:t>,</a:t>
                      </a:r>
                      <a:r>
                        <a:rPr lang="en-US" sz="2000">
                          <a:effectLst/>
                        </a:rPr>
                        <a:t> 5.3]</a:t>
                      </a:r>
                      <a:endParaRPr lang="en-US" sz="2000">
                        <a:effectLst/>
                        <a:latin typeface="Calibri"/>
                        <a:ea typeface="Calibri"/>
                        <a:cs typeface="Arial"/>
                      </a:endParaRPr>
                    </a:p>
                  </a:txBody>
                  <a:tcPr marL="64401" marR="64401" marT="0" marB="0" anchor="ctr"/>
                </a:tc>
                <a:tc>
                  <a:txBody>
                    <a:bodyPr/>
                    <a:lstStyle/>
                    <a:p>
                      <a:pPr algn="l" rtl="0">
                        <a:lnSpc>
                          <a:spcPct val="100000"/>
                        </a:lnSpc>
                        <a:spcAft>
                          <a:spcPts val="600"/>
                        </a:spcAft>
                      </a:pPr>
                      <a:r>
                        <a:rPr lang="en-US" sz="2000" dirty="0">
                          <a:effectLst/>
                        </a:rPr>
                        <a:t>RR=1</a:t>
                      </a:r>
                    </a:p>
                    <a:p>
                      <a:pPr algn="l" rtl="0">
                        <a:lnSpc>
                          <a:spcPct val="100000"/>
                        </a:lnSpc>
                        <a:spcAft>
                          <a:spcPts val="600"/>
                        </a:spcAft>
                      </a:pPr>
                      <a:r>
                        <a:rPr lang="en-US" sz="2000" dirty="0">
                          <a:effectLst/>
                        </a:rPr>
                        <a:t>[95% CI: 0.9, 1.1]</a:t>
                      </a:r>
                      <a:endParaRPr lang="en-US" sz="2000" dirty="0">
                        <a:effectLst/>
                        <a:latin typeface="Calibri"/>
                        <a:ea typeface="Calibri"/>
                        <a:cs typeface="Arial"/>
                      </a:endParaRPr>
                    </a:p>
                  </a:txBody>
                  <a:tcPr marL="64401" marR="64401" marT="0" marB="0" anchor="ctr"/>
                </a:tc>
              </a:tr>
            </a:tbl>
          </a:graphicData>
        </a:graphic>
      </p:graphicFrame>
    </p:spTree>
    <p:extLst>
      <p:ext uri="{BB962C8B-B14F-4D97-AF65-F5344CB8AC3E}">
        <p14:creationId xmlns:p14="http://schemas.microsoft.com/office/powerpoint/2010/main" val="276498447"/>
      </p:ext>
    </p:extLst>
  </p:cSld>
  <p:clrMapOvr>
    <a:masterClrMapping/>
  </p:clrMapOvr>
  <p:transition>
    <p:randomBar dir="vert"/>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3" name="Content Placeholder 2"/>
          <p:cNvSpPr>
            <a:spLocks noGrp="1"/>
          </p:cNvSpPr>
          <p:nvPr>
            <p:ph idx="1"/>
          </p:nvPr>
        </p:nvSpPr>
        <p:spPr>
          <a:xfrm>
            <a:off x="609600" y="1371600"/>
            <a:ext cx="8077200" cy="685800"/>
          </a:xfrm>
        </p:spPr>
        <p:txBody>
          <a:bodyPr>
            <a:normAutofit/>
          </a:bodyPr>
          <a:lstStyle/>
          <a:p>
            <a:pPr marL="0" indent="0" algn="just">
              <a:buNone/>
            </a:pPr>
            <a:r>
              <a:rPr lang="fa-IR" sz="2400" dirty="0" smtClean="0"/>
              <a:t> </a:t>
            </a:r>
            <a:r>
              <a:rPr lang="fa-IR" sz="2400" dirty="0">
                <a:solidFill>
                  <a:srgbClr val="BEE395"/>
                </a:solidFill>
                <a:cs typeface="B Titr" pitchFamily="2" charset="-78"/>
              </a:rPr>
              <a:t>2- </a:t>
            </a:r>
            <a:r>
              <a:rPr lang="fa-IR" sz="2400" u="sng" dirty="0">
                <a:solidFill>
                  <a:srgbClr val="BEE395"/>
                </a:solidFill>
                <a:cs typeface="B Titr" pitchFamily="2" charset="-78"/>
              </a:rPr>
              <a:t>برآورد اثر درمان چقدر دقیق است</a:t>
            </a:r>
            <a:r>
              <a:rPr lang="fa-IR" sz="2400" dirty="0">
                <a:solidFill>
                  <a:srgbClr val="BEE395"/>
                </a:solidFill>
                <a:cs typeface="B Titr" pitchFamily="2" charset="-78"/>
              </a:rPr>
              <a:t>؟  </a:t>
            </a:r>
            <a:r>
              <a:rPr lang="fa-IR" sz="1800" i="1" dirty="0">
                <a:solidFill>
                  <a:srgbClr val="BEE395"/>
                </a:solidFill>
                <a:cs typeface="B Titr" pitchFamily="2" charset="-78"/>
              </a:rPr>
              <a:t>(ادامه</a:t>
            </a:r>
            <a:r>
              <a:rPr lang="fa-IR" sz="1800" i="1" dirty="0" smtClean="0">
                <a:solidFill>
                  <a:srgbClr val="BEE395"/>
                </a:solidFill>
                <a:cs typeface="B Titr" pitchFamily="2" charset="-78"/>
              </a:rPr>
              <a:t>)</a:t>
            </a:r>
            <a:endParaRPr lang="fa-IR" sz="1800" i="1" dirty="0">
              <a:solidFill>
                <a:srgbClr val="BEE395"/>
              </a:solidFill>
              <a:cs typeface="B Titr"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297176756"/>
              </p:ext>
            </p:extLst>
          </p:nvPr>
        </p:nvGraphicFramePr>
        <p:xfrm>
          <a:off x="76200" y="2057400"/>
          <a:ext cx="8915400" cy="4114800"/>
        </p:xfrm>
        <a:graphic>
          <a:graphicData uri="http://schemas.openxmlformats.org/drawingml/2006/table">
            <a:tbl>
              <a:tblPr firstRow="1" firstCol="1" bandRow="1">
                <a:tableStyleId>{5C22544A-7EE6-4342-B048-85BDC9FD1C3A}</a:tableStyleId>
              </a:tblPr>
              <a:tblGrid>
                <a:gridCol w="1523999"/>
                <a:gridCol w="1677784"/>
                <a:gridCol w="1446416"/>
                <a:gridCol w="1318633"/>
                <a:gridCol w="1466045"/>
                <a:gridCol w="1482523"/>
              </a:tblGrid>
              <a:tr h="181039">
                <a:tc rowSpan="2">
                  <a:txBody>
                    <a:bodyPr/>
                    <a:lstStyle/>
                    <a:p>
                      <a:pPr algn="ctr" rtl="0">
                        <a:lnSpc>
                          <a:spcPct val="100000"/>
                        </a:lnSpc>
                        <a:spcAft>
                          <a:spcPts val="600"/>
                        </a:spcAft>
                      </a:pPr>
                      <a:r>
                        <a:rPr lang="en-US" sz="2000" dirty="0">
                          <a:effectLst>
                            <a:outerShdw blurRad="38100" dist="38100" dir="2700000" algn="tl">
                              <a:srgbClr val="000000">
                                <a:alpha val="43137"/>
                              </a:srgbClr>
                            </a:outerShdw>
                          </a:effectLst>
                        </a:rPr>
                        <a:t>Measure of effectiveness</a:t>
                      </a:r>
                      <a:endParaRPr lang="en-US" sz="2000" dirty="0">
                        <a:effectLst>
                          <a:outerShdw blurRad="38100" dist="38100" dir="2700000" algn="tl">
                            <a:srgbClr val="000000">
                              <a:alpha val="43137"/>
                            </a:srgbClr>
                          </a:outerShdw>
                        </a:effectLst>
                        <a:latin typeface="Calibri"/>
                        <a:ea typeface="Calibri"/>
                        <a:cs typeface="Arial"/>
                      </a:endParaRPr>
                    </a:p>
                  </a:txBody>
                  <a:tcPr marL="64401" marR="64401" marT="0" marB="0" anchor="ctr">
                    <a:solidFill>
                      <a:srgbClr val="2D4E77"/>
                    </a:solidFill>
                  </a:tcPr>
                </a:tc>
                <a:tc rowSpan="2">
                  <a:txBody>
                    <a:bodyPr/>
                    <a:lstStyle/>
                    <a:p>
                      <a:pPr algn="ctr" rtl="0">
                        <a:lnSpc>
                          <a:spcPct val="100000"/>
                        </a:lnSpc>
                        <a:spcAft>
                          <a:spcPts val="600"/>
                        </a:spcAft>
                      </a:pPr>
                      <a:r>
                        <a:rPr lang="en-US" sz="2000" dirty="0">
                          <a:effectLst>
                            <a:outerShdw blurRad="38100" dist="38100" dir="2700000" algn="tl">
                              <a:srgbClr val="000000">
                                <a:alpha val="43137"/>
                              </a:srgbClr>
                            </a:outerShdw>
                          </a:effectLst>
                        </a:rPr>
                        <a:t>Interpretation of point estimates</a:t>
                      </a:r>
                      <a:endParaRPr lang="en-US" sz="2000" dirty="0">
                        <a:effectLst>
                          <a:outerShdw blurRad="38100" dist="38100" dir="2700000" algn="tl">
                            <a:srgbClr val="000000">
                              <a:alpha val="43137"/>
                            </a:srgbClr>
                          </a:outerShdw>
                        </a:effectLst>
                        <a:latin typeface="Calibri"/>
                        <a:ea typeface="Calibri"/>
                        <a:cs typeface="Arial"/>
                      </a:endParaRPr>
                    </a:p>
                  </a:txBody>
                  <a:tcPr marL="64401" marR="64401" marT="0" marB="0" anchor="ctr">
                    <a:solidFill>
                      <a:srgbClr val="2D4E77"/>
                    </a:solidFill>
                  </a:tcPr>
                </a:tc>
                <a:tc gridSpan="4">
                  <a:txBody>
                    <a:bodyPr/>
                    <a:lstStyle/>
                    <a:p>
                      <a:pPr algn="ctr" rtl="0">
                        <a:lnSpc>
                          <a:spcPct val="100000"/>
                        </a:lnSpc>
                        <a:spcAft>
                          <a:spcPts val="600"/>
                        </a:spcAft>
                      </a:pPr>
                      <a:r>
                        <a:rPr lang="en-US" sz="2000" dirty="0">
                          <a:effectLst>
                            <a:outerShdw blurRad="38100" dist="38100" dir="2700000" algn="tl">
                              <a:srgbClr val="000000">
                                <a:alpha val="43137"/>
                              </a:srgbClr>
                            </a:outerShdw>
                          </a:effectLst>
                        </a:rPr>
                        <a:t>Interpretation of 95% CI</a:t>
                      </a:r>
                      <a:endParaRPr lang="en-US" sz="2000" dirty="0">
                        <a:effectLst>
                          <a:outerShdw blurRad="38100" dist="38100" dir="2700000" algn="tl">
                            <a:srgbClr val="000000">
                              <a:alpha val="43137"/>
                            </a:srgbClr>
                          </a:outerShdw>
                        </a:effectLst>
                        <a:latin typeface="Calibri"/>
                        <a:ea typeface="Calibri"/>
                        <a:cs typeface="Arial"/>
                      </a:endParaRPr>
                    </a:p>
                  </a:txBody>
                  <a:tcPr marL="64401" marR="64401" marT="0" marB="0">
                    <a:solidFill>
                      <a:srgbClr val="2D4E77"/>
                    </a:solid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543116">
                <a:tc vMerge="1">
                  <a:txBody>
                    <a:bodyPr/>
                    <a:lstStyle/>
                    <a:p>
                      <a:pPr rtl="1"/>
                      <a:endParaRPr lang="fa-IR"/>
                    </a:p>
                  </a:txBody>
                  <a:tcPr/>
                </a:tc>
                <a:tc vMerge="1">
                  <a:txBody>
                    <a:bodyPr/>
                    <a:lstStyle/>
                    <a:p>
                      <a:pPr rtl="1"/>
                      <a:endParaRPr lang="fa-IR"/>
                    </a:p>
                  </a:txBody>
                  <a:tcPr/>
                </a:tc>
                <a:tc>
                  <a:txBody>
                    <a:bodyPr/>
                    <a:lstStyle/>
                    <a:p>
                      <a:pPr algn="ctr" rtl="0">
                        <a:lnSpc>
                          <a:spcPct val="100000"/>
                        </a:lnSpc>
                        <a:spcAft>
                          <a:spcPts val="600"/>
                        </a:spcAft>
                      </a:pPr>
                      <a:r>
                        <a:rPr lang="en-US" sz="2000" b="1" dirty="0">
                          <a:solidFill>
                            <a:srgbClr val="002060"/>
                          </a:solidFill>
                          <a:effectLst/>
                        </a:rPr>
                        <a:t>Treatment surely better than control</a:t>
                      </a:r>
                      <a:endParaRPr lang="en-US" sz="2000" b="1" dirty="0">
                        <a:solidFill>
                          <a:srgbClr val="002060"/>
                        </a:solidFill>
                        <a:effectLst/>
                        <a:latin typeface="Calibri"/>
                        <a:ea typeface="Calibri"/>
                        <a:cs typeface="Arial"/>
                      </a:endParaRPr>
                    </a:p>
                  </a:txBody>
                  <a:tcPr marL="64401" marR="64401" marT="0" marB="0" anchor="ctr"/>
                </a:tc>
                <a:tc>
                  <a:txBody>
                    <a:bodyPr/>
                    <a:lstStyle/>
                    <a:p>
                      <a:pPr algn="ctr" rtl="0">
                        <a:lnSpc>
                          <a:spcPct val="100000"/>
                        </a:lnSpc>
                        <a:spcAft>
                          <a:spcPts val="600"/>
                        </a:spcAft>
                      </a:pPr>
                      <a:r>
                        <a:rPr lang="en-US" sz="2000" b="1" dirty="0">
                          <a:solidFill>
                            <a:srgbClr val="002060"/>
                          </a:solidFill>
                          <a:effectLst/>
                        </a:rPr>
                        <a:t>Treatment surely worse than control</a:t>
                      </a:r>
                      <a:endParaRPr lang="en-US" sz="2000" b="1" dirty="0">
                        <a:solidFill>
                          <a:srgbClr val="002060"/>
                        </a:solidFill>
                        <a:effectLst/>
                        <a:latin typeface="Calibri"/>
                        <a:ea typeface="Calibri"/>
                        <a:cs typeface="Arial"/>
                      </a:endParaRPr>
                    </a:p>
                  </a:txBody>
                  <a:tcPr marL="64401" marR="64401" marT="0" marB="0" anchor="ctr"/>
                </a:tc>
                <a:tc>
                  <a:txBody>
                    <a:bodyPr/>
                    <a:lstStyle/>
                    <a:p>
                      <a:pPr algn="ctr" rtl="1">
                        <a:lnSpc>
                          <a:spcPct val="100000"/>
                        </a:lnSpc>
                        <a:spcAft>
                          <a:spcPts val="600"/>
                        </a:spcAft>
                      </a:pPr>
                      <a:r>
                        <a:rPr lang="en-US" sz="2000" b="1" dirty="0" smtClean="0">
                          <a:solidFill>
                            <a:srgbClr val="002060"/>
                          </a:solidFill>
                          <a:effectLst/>
                        </a:rPr>
                        <a:t>Inconclusive</a:t>
                      </a:r>
                      <a:endParaRPr lang="en-US" sz="2000" b="1" dirty="0">
                        <a:solidFill>
                          <a:srgbClr val="002060"/>
                        </a:solidFill>
                        <a:effectLst/>
                      </a:endParaRPr>
                    </a:p>
                  </a:txBody>
                  <a:tcPr marL="64401" marR="64401" marT="0" marB="0" anchor="ctr"/>
                </a:tc>
                <a:tc>
                  <a:txBody>
                    <a:bodyPr/>
                    <a:lstStyle/>
                    <a:p>
                      <a:pPr algn="ctr" rtl="0">
                        <a:lnSpc>
                          <a:spcPct val="100000"/>
                        </a:lnSpc>
                        <a:spcAft>
                          <a:spcPts val="600"/>
                        </a:spcAft>
                      </a:pPr>
                      <a:r>
                        <a:rPr lang="en-US" sz="2000" b="1" dirty="0" smtClean="0">
                          <a:solidFill>
                            <a:srgbClr val="002060"/>
                          </a:solidFill>
                          <a:effectLst/>
                        </a:rPr>
                        <a:t>Probably</a:t>
                      </a:r>
                      <a:endParaRPr lang="en-US" sz="2000" b="1" dirty="0">
                        <a:solidFill>
                          <a:srgbClr val="002060"/>
                        </a:solidFill>
                        <a:effectLst/>
                      </a:endParaRPr>
                    </a:p>
                    <a:p>
                      <a:pPr algn="ctr" rtl="0">
                        <a:lnSpc>
                          <a:spcPct val="100000"/>
                        </a:lnSpc>
                        <a:spcAft>
                          <a:spcPts val="600"/>
                        </a:spcAft>
                      </a:pPr>
                      <a:r>
                        <a:rPr lang="en-US" sz="2000" b="1" dirty="0">
                          <a:solidFill>
                            <a:srgbClr val="002060"/>
                          </a:solidFill>
                          <a:effectLst/>
                        </a:rPr>
                        <a:t>equivalent</a:t>
                      </a:r>
                      <a:endParaRPr lang="en-US" sz="2000" b="1" dirty="0">
                        <a:solidFill>
                          <a:srgbClr val="002060"/>
                        </a:solidFill>
                        <a:effectLst/>
                        <a:latin typeface="Calibri"/>
                        <a:ea typeface="Calibri"/>
                        <a:cs typeface="Arial"/>
                      </a:endParaRPr>
                    </a:p>
                  </a:txBody>
                  <a:tcPr marL="64401" marR="64401" marT="0" marB="0" anchor="ctr"/>
                </a:tc>
              </a:tr>
              <a:tr h="543116">
                <a:tc rowSpan="2">
                  <a:txBody>
                    <a:bodyPr/>
                    <a:lstStyle/>
                    <a:p>
                      <a:pPr algn="l" rtl="0">
                        <a:lnSpc>
                          <a:spcPct val="100000"/>
                        </a:lnSpc>
                        <a:spcAft>
                          <a:spcPts val="600"/>
                        </a:spcAft>
                      </a:pPr>
                      <a:r>
                        <a:rPr lang="en-US" sz="2000" dirty="0">
                          <a:solidFill>
                            <a:srgbClr val="FFFF00"/>
                          </a:solidFill>
                          <a:effectLst>
                            <a:outerShdw blurRad="38100" dist="38100" dir="2700000" algn="tl">
                              <a:srgbClr val="000000">
                                <a:alpha val="43137"/>
                              </a:srgbClr>
                            </a:outerShdw>
                          </a:effectLst>
                        </a:rPr>
                        <a:t>Absolute risk reduction (ARR)</a:t>
                      </a:r>
                      <a:endParaRPr lang="en-US" sz="2000" dirty="0">
                        <a:solidFill>
                          <a:srgbClr val="FFFF00"/>
                        </a:solidFill>
                        <a:effectLst>
                          <a:outerShdw blurRad="38100" dist="38100" dir="2700000" algn="tl">
                            <a:srgbClr val="000000">
                              <a:alpha val="43137"/>
                            </a:srgbClr>
                          </a:outerShdw>
                        </a:effectLst>
                        <a:latin typeface="Calibri"/>
                        <a:ea typeface="Calibri"/>
                        <a:cs typeface="Arial"/>
                      </a:endParaRPr>
                    </a:p>
                  </a:txBody>
                  <a:tcPr marL="64401" marR="64401" marT="0" marB="0" anchor="ctr">
                    <a:solidFill>
                      <a:srgbClr val="2D4E77"/>
                    </a:solidFill>
                  </a:tcPr>
                </a:tc>
                <a:tc rowSpan="2">
                  <a:txBody>
                    <a:bodyPr/>
                    <a:lstStyle/>
                    <a:p>
                      <a:pPr algn="l" rtl="0">
                        <a:lnSpc>
                          <a:spcPct val="100000"/>
                        </a:lnSpc>
                        <a:spcAft>
                          <a:spcPts val="600"/>
                        </a:spcAft>
                      </a:pPr>
                      <a:r>
                        <a:rPr lang="en-US" sz="2000" b="1" dirty="0">
                          <a:effectLst/>
                        </a:rPr>
                        <a:t>ARR=0</a:t>
                      </a:r>
                      <a:r>
                        <a:rPr lang="en-US" sz="2000" dirty="0">
                          <a:effectLst/>
                        </a:rPr>
                        <a:t> </a:t>
                      </a:r>
                      <a:r>
                        <a:rPr lang="en-US" sz="2000" dirty="0" smtClean="0">
                          <a:effectLst/>
                        </a:rPr>
                        <a:t>no effect</a:t>
                      </a:r>
                      <a:endParaRPr lang="en-US" sz="2000" dirty="0">
                        <a:effectLst/>
                      </a:endParaRPr>
                    </a:p>
                    <a:p>
                      <a:pPr algn="l" rtl="0">
                        <a:lnSpc>
                          <a:spcPct val="100000"/>
                        </a:lnSpc>
                        <a:spcAft>
                          <a:spcPts val="600"/>
                        </a:spcAft>
                      </a:pPr>
                      <a:r>
                        <a:rPr lang="en-US" sz="2000" b="1" dirty="0">
                          <a:effectLst/>
                        </a:rPr>
                        <a:t>ARR˃</a:t>
                      </a:r>
                      <a:r>
                        <a:rPr lang="en-US" sz="2000" b="1" dirty="0" smtClean="0">
                          <a:effectLst/>
                        </a:rPr>
                        <a:t>0 </a:t>
                      </a:r>
                      <a:r>
                        <a:rPr lang="en-US" sz="2000" dirty="0" smtClean="0">
                          <a:effectLst/>
                        </a:rPr>
                        <a:t>treatment </a:t>
                      </a:r>
                      <a:r>
                        <a:rPr lang="en-US" sz="2000" dirty="0">
                          <a:effectLst/>
                        </a:rPr>
                        <a:t>beneficial</a:t>
                      </a:r>
                    </a:p>
                    <a:p>
                      <a:pPr algn="l" rtl="0">
                        <a:lnSpc>
                          <a:spcPct val="100000"/>
                        </a:lnSpc>
                        <a:spcAft>
                          <a:spcPts val="600"/>
                        </a:spcAft>
                      </a:pPr>
                      <a:r>
                        <a:rPr lang="en-US" sz="2000" b="1" dirty="0">
                          <a:effectLst/>
                        </a:rPr>
                        <a:t>ARR˂</a:t>
                      </a:r>
                      <a:r>
                        <a:rPr lang="en-US" sz="2000" b="1" dirty="0" smtClean="0">
                          <a:effectLst/>
                        </a:rPr>
                        <a:t>0 </a:t>
                      </a:r>
                      <a:r>
                        <a:rPr lang="en-US" sz="2000" dirty="0" smtClean="0">
                          <a:effectLst/>
                        </a:rPr>
                        <a:t>treatment </a:t>
                      </a:r>
                      <a:r>
                        <a:rPr lang="en-US" sz="2000" dirty="0">
                          <a:effectLst/>
                        </a:rPr>
                        <a:t>harmful</a:t>
                      </a:r>
                      <a:endParaRPr lang="en-US" sz="2000" dirty="0">
                        <a:effectLst/>
                        <a:latin typeface="Calibri"/>
                        <a:ea typeface="Calibri"/>
                        <a:cs typeface="Arial"/>
                      </a:endParaRPr>
                    </a:p>
                  </a:txBody>
                  <a:tcPr marL="64401" marR="64401" marT="0" marB="0"/>
                </a:tc>
                <a:tc>
                  <a:txBody>
                    <a:bodyPr/>
                    <a:lstStyle/>
                    <a:p>
                      <a:pPr algn="l" rtl="0">
                        <a:lnSpc>
                          <a:spcPct val="100000"/>
                        </a:lnSpc>
                        <a:spcAft>
                          <a:spcPts val="600"/>
                        </a:spcAft>
                      </a:pPr>
                      <a:r>
                        <a:rPr lang="en-US" sz="2000" b="1" dirty="0">
                          <a:solidFill>
                            <a:srgbClr val="39471D"/>
                          </a:solidFill>
                          <a:effectLst/>
                        </a:rPr>
                        <a:t>Both ends of 95% </a:t>
                      </a:r>
                      <a:r>
                        <a:rPr lang="en-US" sz="2000" b="1" dirty="0" smtClean="0">
                          <a:solidFill>
                            <a:srgbClr val="39471D"/>
                          </a:solidFill>
                          <a:effectLst/>
                        </a:rPr>
                        <a:t>CI&gt;0</a:t>
                      </a:r>
                      <a:r>
                        <a:rPr lang="en-US" sz="2000" b="1" dirty="0">
                          <a:solidFill>
                            <a:srgbClr val="39471D"/>
                          </a:solidFill>
                          <a:effectLst/>
                        </a:rPr>
                        <a:t>%</a:t>
                      </a:r>
                      <a:endParaRPr lang="en-US" sz="2000" b="1" dirty="0">
                        <a:solidFill>
                          <a:srgbClr val="39471D"/>
                        </a:solidFill>
                        <a:effectLst/>
                        <a:latin typeface="Calibri"/>
                        <a:ea typeface="Calibri"/>
                        <a:cs typeface="Arial"/>
                      </a:endParaRPr>
                    </a:p>
                  </a:txBody>
                  <a:tcPr marL="64401" marR="64401" marT="0" marB="0" anchor="ctr"/>
                </a:tc>
                <a:tc>
                  <a:txBody>
                    <a:bodyPr/>
                    <a:lstStyle/>
                    <a:p>
                      <a:pPr algn="l" rtl="0">
                        <a:lnSpc>
                          <a:spcPct val="100000"/>
                        </a:lnSpc>
                        <a:spcAft>
                          <a:spcPts val="600"/>
                        </a:spcAft>
                      </a:pPr>
                      <a:r>
                        <a:rPr lang="en-US" sz="2000" b="1" dirty="0">
                          <a:solidFill>
                            <a:srgbClr val="39471D"/>
                          </a:solidFill>
                          <a:effectLst/>
                        </a:rPr>
                        <a:t>Both ends </a:t>
                      </a:r>
                      <a:r>
                        <a:rPr lang="en-US" sz="2000" b="1" dirty="0" smtClean="0">
                          <a:solidFill>
                            <a:srgbClr val="39471D"/>
                          </a:solidFill>
                          <a:effectLst/>
                        </a:rPr>
                        <a:t>of 95</a:t>
                      </a:r>
                      <a:r>
                        <a:rPr lang="en-US" sz="2000" b="1" dirty="0">
                          <a:solidFill>
                            <a:srgbClr val="39471D"/>
                          </a:solidFill>
                          <a:effectLst/>
                        </a:rPr>
                        <a:t>% </a:t>
                      </a:r>
                      <a:r>
                        <a:rPr lang="en-US" sz="2000" b="1" dirty="0" smtClean="0">
                          <a:solidFill>
                            <a:srgbClr val="39471D"/>
                          </a:solidFill>
                          <a:effectLst/>
                        </a:rPr>
                        <a:t>CI&lt;0</a:t>
                      </a:r>
                      <a:r>
                        <a:rPr lang="en-US" sz="2000" b="1" dirty="0">
                          <a:solidFill>
                            <a:srgbClr val="39471D"/>
                          </a:solidFill>
                          <a:effectLst/>
                        </a:rPr>
                        <a:t>%</a:t>
                      </a:r>
                      <a:endParaRPr lang="en-US" sz="2000" b="1" dirty="0">
                        <a:solidFill>
                          <a:srgbClr val="39471D"/>
                        </a:solidFill>
                        <a:effectLst/>
                        <a:latin typeface="Calibri"/>
                        <a:ea typeface="Calibri"/>
                        <a:cs typeface="Arial"/>
                      </a:endParaRPr>
                    </a:p>
                  </a:txBody>
                  <a:tcPr marL="64401" marR="64401" marT="0" marB="0" anchor="ctr"/>
                </a:tc>
                <a:tc>
                  <a:txBody>
                    <a:bodyPr/>
                    <a:lstStyle/>
                    <a:p>
                      <a:pPr algn="l" rtl="0">
                        <a:lnSpc>
                          <a:spcPct val="100000"/>
                        </a:lnSpc>
                        <a:spcAft>
                          <a:spcPts val="600"/>
                        </a:spcAft>
                      </a:pPr>
                      <a:r>
                        <a:rPr lang="en-US" sz="2000" b="1" dirty="0">
                          <a:solidFill>
                            <a:srgbClr val="39471D"/>
                          </a:solidFill>
                          <a:effectLst/>
                        </a:rPr>
                        <a:t>95% </a:t>
                      </a:r>
                      <a:r>
                        <a:rPr lang="en-US" sz="2000" b="1" dirty="0" smtClean="0">
                          <a:solidFill>
                            <a:srgbClr val="39471D"/>
                          </a:solidFill>
                          <a:effectLst/>
                        </a:rPr>
                        <a:t>CI wide; straddles </a:t>
                      </a:r>
                      <a:r>
                        <a:rPr lang="en-US" sz="2000" b="1" dirty="0">
                          <a:solidFill>
                            <a:srgbClr val="39471D"/>
                          </a:solidFill>
                          <a:effectLst/>
                        </a:rPr>
                        <a:t>0%</a:t>
                      </a:r>
                      <a:endParaRPr lang="en-US" sz="2000" b="1" dirty="0">
                        <a:solidFill>
                          <a:srgbClr val="39471D"/>
                        </a:solidFill>
                        <a:effectLst/>
                        <a:latin typeface="Calibri"/>
                        <a:ea typeface="Calibri"/>
                        <a:cs typeface="Arial"/>
                      </a:endParaRPr>
                    </a:p>
                  </a:txBody>
                  <a:tcPr marL="64401" marR="64401" marT="0" marB="0" anchor="ctr"/>
                </a:tc>
                <a:tc>
                  <a:txBody>
                    <a:bodyPr/>
                    <a:lstStyle/>
                    <a:p>
                      <a:pPr algn="l" rtl="0">
                        <a:lnSpc>
                          <a:spcPct val="100000"/>
                        </a:lnSpc>
                        <a:spcAft>
                          <a:spcPts val="600"/>
                        </a:spcAft>
                      </a:pPr>
                      <a:r>
                        <a:rPr lang="en-US" sz="2000" b="1" dirty="0">
                          <a:solidFill>
                            <a:srgbClr val="39471D"/>
                          </a:solidFill>
                          <a:effectLst/>
                        </a:rPr>
                        <a:t>95% CI </a:t>
                      </a:r>
                      <a:r>
                        <a:rPr lang="en-US" sz="2000" b="1" dirty="0" smtClean="0">
                          <a:solidFill>
                            <a:srgbClr val="39471D"/>
                          </a:solidFill>
                          <a:effectLst/>
                        </a:rPr>
                        <a:t>narrow; straddles </a:t>
                      </a:r>
                      <a:r>
                        <a:rPr lang="en-US" sz="2000" b="1" dirty="0">
                          <a:solidFill>
                            <a:srgbClr val="39471D"/>
                          </a:solidFill>
                          <a:effectLst/>
                        </a:rPr>
                        <a:t>0%</a:t>
                      </a:r>
                      <a:endParaRPr lang="en-US" sz="2000" b="1" dirty="0">
                        <a:solidFill>
                          <a:srgbClr val="39471D"/>
                        </a:solidFill>
                        <a:effectLst/>
                        <a:latin typeface="Calibri"/>
                        <a:ea typeface="Calibri"/>
                        <a:cs typeface="Arial"/>
                      </a:endParaRPr>
                    </a:p>
                  </a:txBody>
                  <a:tcPr marL="64401" marR="64401" marT="0" marB="0" anchor="ctr"/>
                </a:tc>
              </a:tr>
              <a:tr h="724154">
                <a:tc vMerge="1">
                  <a:txBody>
                    <a:bodyPr/>
                    <a:lstStyle/>
                    <a:p>
                      <a:pPr rtl="1"/>
                      <a:endParaRPr lang="fa-IR"/>
                    </a:p>
                  </a:txBody>
                  <a:tcPr/>
                </a:tc>
                <a:tc vMerge="1">
                  <a:txBody>
                    <a:bodyPr/>
                    <a:lstStyle/>
                    <a:p>
                      <a:pPr rtl="1"/>
                      <a:endParaRPr lang="fa-IR"/>
                    </a:p>
                  </a:txBody>
                  <a:tcPr/>
                </a:tc>
                <a:tc>
                  <a:txBody>
                    <a:bodyPr/>
                    <a:lstStyle/>
                    <a:p>
                      <a:pPr algn="l" rtl="0">
                        <a:lnSpc>
                          <a:spcPct val="100000"/>
                        </a:lnSpc>
                        <a:spcAft>
                          <a:spcPts val="600"/>
                        </a:spcAft>
                      </a:pPr>
                      <a:r>
                        <a:rPr lang="en-US" sz="2000" dirty="0">
                          <a:effectLst/>
                        </a:rPr>
                        <a:t>ARR=2%</a:t>
                      </a:r>
                    </a:p>
                    <a:p>
                      <a:pPr algn="l" rtl="0">
                        <a:lnSpc>
                          <a:spcPct val="100000"/>
                        </a:lnSpc>
                        <a:spcAft>
                          <a:spcPts val="600"/>
                        </a:spcAft>
                      </a:pPr>
                      <a:r>
                        <a:rPr lang="en-US" sz="2000" dirty="0">
                          <a:effectLst/>
                        </a:rPr>
                        <a:t>[95% </a:t>
                      </a:r>
                      <a:r>
                        <a:rPr lang="en-US" sz="2000" dirty="0" smtClean="0">
                          <a:effectLst/>
                        </a:rPr>
                        <a:t>CI:</a:t>
                      </a:r>
                    </a:p>
                    <a:p>
                      <a:pPr algn="l" rtl="0">
                        <a:lnSpc>
                          <a:spcPct val="100000"/>
                        </a:lnSpc>
                        <a:spcAft>
                          <a:spcPts val="600"/>
                        </a:spcAft>
                      </a:pPr>
                      <a:r>
                        <a:rPr lang="en-US" sz="2000" dirty="0" smtClean="0">
                          <a:effectLst/>
                        </a:rPr>
                        <a:t>1</a:t>
                      </a:r>
                      <a:r>
                        <a:rPr lang="en-US" sz="2000" dirty="0">
                          <a:effectLst/>
                        </a:rPr>
                        <a:t>%, 3%]</a:t>
                      </a:r>
                      <a:endParaRPr lang="en-US" sz="2000" dirty="0">
                        <a:effectLst/>
                        <a:latin typeface="Calibri"/>
                        <a:ea typeface="Calibri"/>
                        <a:cs typeface="Arial"/>
                      </a:endParaRPr>
                    </a:p>
                  </a:txBody>
                  <a:tcPr marL="64401" marR="64401" marT="0" marB="0" anchor="ctr"/>
                </a:tc>
                <a:tc>
                  <a:txBody>
                    <a:bodyPr/>
                    <a:lstStyle/>
                    <a:p>
                      <a:pPr algn="l" rtl="0">
                        <a:lnSpc>
                          <a:spcPct val="100000"/>
                        </a:lnSpc>
                        <a:spcAft>
                          <a:spcPts val="600"/>
                        </a:spcAft>
                      </a:pPr>
                      <a:r>
                        <a:rPr lang="en-US" sz="2000" dirty="0">
                          <a:effectLst/>
                        </a:rPr>
                        <a:t>ARR=−3%</a:t>
                      </a:r>
                    </a:p>
                    <a:p>
                      <a:pPr algn="l" rtl="0">
                        <a:lnSpc>
                          <a:spcPct val="100000"/>
                        </a:lnSpc>
                        <a:spcAft>
                          <a:spcPts val="600"/>
                        </a:spcAft>
                      </a:pPr>
                      <a:r>
                        <a:rPr lang="en-US" sz="2000" dirty="0">
                          <a:effectLst/>
                        </a:rPr>
                        <a:t>[95% CI</a:t>
                      </a:r>
                      <a:r>
                        <a:rPr lang="en-US" sz="2000" dirty="0" smtClean="0">
                          <a:effectLst/>
                        </a:rPr>
                        <a:t>:</a:t>
                      </a:r>
                    </a:p>
                    <a:p>
                      <a:pPr algn="l" rtl="0">
                        <a:lnSpc>
                          <a:spcPct val="100000"/>
                        </a:lnSpc>
                        <a:spcAft>
                          <a:spcPts val="600"/>
                        </a:spcAft>
                      </a:pPr>
                      <a:r>
                        <a:rPr lang="en-US" sz="2000" dirty="0" smtClean="0">
                          <a:effectLst/>
                        </a:rPr>
                        <a:t>–</a:t>
                      </a:r>
                      <a:r>
                        <a:rPr lang="en-US" sz="2000" dirty="0">
                          <a:effectLst/>
                        </a:rPr>
                        <a:t>7%, –1%]</a:t>
                      </a:r>
                      <a:endParaRPr lang="en-US" sz="2000" dirty="0">
                        <a:effectLst/>
                        <a:latin typeface="Calibri"/>
                        <a:ea typeface="Calibri"/>
                        <a:cs typeface="Arial"/>
                      </a:endParaRPr>
                    </a:p>
                  </a:txBody>
                  <a:tcPr marL="64401" marR="64401" marT="0" marB="0" anchor="ctr"/>
                </a:tc>
                <a:tc>
                  <a:txBody>
                    <a:bodyPr/>
                    <a:lstStyle/>
                    <a:p>
                      <a:pPr algn="l" rtl="0">
                        <a:lnSpc>
                          <a:spcPct val="100000"/>
                        </a:lnSpc>
                        <a:spcAft>
                          <a:spcPts val="600"/>
                        </a:spcAft>
                      </a:pPr>
                      <a:r>
                        <a:rPr lang="en-US" sz="2000" dirty="0">
                          <a:effectLst/>
                        </a:rPr>
                        <a:t>ARR=1%</a:t>
                      </a:r>
                    </a:p>
                    <a:p>
                      <a:pPr algn="l" rtl="0">
                        <a:lnSpc>
                          <a:spcPct val="100000"/>
                        </a:lnSpc>
                        <a:spcAft>
                          <a:spcPts val="600"/>
                        </a:spcAft>
                      </a:pPr>
                      <a:r>
                        <a:rPr lang="en-US" sz="2000" dirty="0">
                          <a:effectLst/>
                        </a:rPr>
                        <a:t>[95% CI</a:t>
                      </a:r>
                      <a:r>
                        <a:rPr lang="en-US" sz="2000" dirty="0" smtClean="0">
                          <a:effectLst/>
                        </a:rPr>
                        <a:t>:</a:t>
                      </a:r>
                    </a:p>
                    <a:p>
                      <a:pPr algn="l" rtl="0">
                        <a:lnSpc>
                          <a:spcPct val="100000"/>
                        </a:lnSpc>
                        <a:spcAft>
                          <a:spcPts val="600"/>
                        </a:spcAft>
                      </a:pPr>
                      <a:r>
                        <a:rPr lang="en-US" sz="2000" dirty="0" smtClean="0">
                          <a:effectLst/>
                        </a:rPr>
                        <a:t>–</a:t>
                      </a:r>
                      <a:r>
                        <a:rPr lang="en-US" sz="2000" dirty="0">
                          <a:effectLst/>
                        </a:rPr>
                        <a:t>9%, 9%]</a:t>
                      </a:r>
                      <a:endParaRPr lang="en-US" sz="2000" dirty="0">
                        <a:effectLst/>
                        <a:latin typeface="Calibri"/>
                        <a:ea typeface="Calibri"/>
                        <a:cs typeface="Arial"/>
                      </a:endParaRPr>
                    </a:p>
                  </a:txBody>
                  <a:tcPr marL="64401" marR="64401" marT="0" marB="0" anchor="ctr"/>
                </a:tc>
                <a:tc>
                  <a:txBody>
                    <a:bodyPr/>
                    <a:lstStyle/>
                    <a:p>
                      <a:pPr algn="l" rtl="0">
                        <a:lnSpc>
                          <a:spcPct val="100000"/>
                        </a:lnSpc>
                        <a:spcAft>
                          <a:spcPts val="600"/>
                        </a:spcAft>
                      </a:pPr>
                      <a:r>
                        <a:rPr lang="en-US" sz="2000" dirty="0">
                          <a:effectLst/>
                        </a:rPr>
                        <a:t>ARR = 0.2%</a:t>
                      </a:r>
                    </a:p>
                    <a:p>
                      <a:pPr algn="l" rtl="0">
                        <a:lnSpc>
                          <a:spcPct val="100000"/>
                        </a:lnSpc>
                        <a:spcAft>
                          <a:spcPts val="600"/>
                        </a:spcAft>
                      </a:pPr>
                      <a:r>
                        <a:rPr lang="en-US" sz="2000" dirty="0">
                          <a:effectLst/>
                        </a:rPr>
                        <a:t>[95% CI</a:t>
                      </a:r>
                      <a:r>
                        <a:rPr lang="en-US" sz="2000" dirty="0" smtClean="0">
                          <a:effectLst/>
                        </a:rPr>
                        <a:t>:</a:t>
                      </a:r>
                    </a:p>
                    <a:p>
                      <a:pPr algn="l" rtl="0">
                        <a:lnSpc>
                          <a:spcPct val="100000"/>
                        </a:lnSpc>
                        <a:spcAft>
                          <a:spcPts val="600"/>
                        </a:spcAft>
                      </a:pPr>
                      <a:r>
                        <a:rPr lang="en-US" sz="2000" dirty="0" smtClean="0">
                          <a:effectLst/>
                        </a:rPr>
                        <a:t>–</a:t>
                      </a:r>
                      <a:r>
                        <a:rPr lang="en-US" sz="2000" dirty="0">
                          <a:effectLst/>
                        </a:rPr>
                        <a:t>0.1%, 0.5%]</a:t>
                      </a:r>
                      <a:endParaRPr lang="en-US" sz="2000" dirty="0">
                        <a:effectLst/>
                        <a:latin typeface="Calibri"/>
                        <a:ea typeface="Calibri"/>
                        <a:cs typeface="Arial"/>
                      </a:endParaRPr>
                    </a:p>
                  </a:txBody>
                  <a:tcPr marL="64401" marR="64401" marT="0" marB="0" anchor="ctr"/>
                </a:tc>
              </a:tr>
            </a:tbl>
          </a:graphicData>
        </a:graphic>
      </p:graphicFrame>
    </p:spTree>
    <p:extLst>
      <p:ext uri="{BB962C8B-B14F-4D97-AF65-F5344CB8AC3E}">
        <p14:creationId xmlns:p14="http://schemas.microsoft.com/office/powerpoint/2010/main" val="840242469"/>
      </p:ext>
    </p:extLst>
  </p:cSld>
  <p:clrMapOvr>
    <a:masterClrMapping/>
  </p:clrMapOvr>
  <p:transition>
    <p:randomBar dir="vert"/>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3" name="Content Placeholder 2"/>
          <p:cNvSpPr>
            <a:spLocks noGrp="1"/>
          </p:cNvSpPr>
          <p:nvPr>
            <p:ph idx="1"/>
          </p:nvPr>
        </p:nvSpPr>
        <p:spPr>
          <a:xfrm>
            <a:off x="609600" y="1371600"/>
            <a:ext cx="8077200" cy="685800"/>
          </a:xfrm>
        </p:spPr>
        <p:txBody>
          <a:bodyPr>
            <a:normAutofit/>
          </a:bodyPr>
          <a:lstStyle/>
          <a:p>
            <a:pPr marL="0" indent="0" algn="just">
              <a:buNone/>
            </a:pPr>
            <a:r>
              <a:rPr lang="fa-IR" sz="2400" dirty="0" smtClean="0"/>
              <a:t> </a:t>
            </a:r>
            <a:r>
              <a:rPr lang="fa-IR" sz="2400" dirty="0">
                <a:solidFill>
                  <a:srgbClr val="BEE395"/>
                </a:solidFill>
                <a:cs typeface="B Titr" pitchFamily="2" charset="-78"/>
              </a:rPr>
              <a:t>2- </a:t>
            </a:r>
            <a:r>
              <a:rPr lang="fa-IR" sz="2400" u="sng" dirty="0">
                <a:solidFill>
                  <a:srgbClr val="BEE395"/>
                </a:solidFill>
                <a:cs typeface="B Titr" pitchFamily="2" charset="-78"/>
              </a:rPr>
              <a:t>برآورد اثر درمان چقدر دقیق است</a:t>
            </a:r>
            <a:r>
              <a:rPr lang="fa-IR" sz="2400" dirty="0">
                <a:solidFill>
                  <a:srgbClr val="BEE395"/>
                </a:solidFill>
                <a:cs typeface="B Titr" pitchFamily="2" charset="-78"/>
              </a:rPr>
              <a:t>؟  </a:t>
            </a:r>
            <a:r>
              <a:rPr lang="fa-IR" sz="1800" i="1" dirty="0">
                <a:solidFill>
                  <a:srgbClr val="BEE395"/>
                </a:solidFill>
                <a:cs typeface="B Titr" pitchFamily="2" charset="-78"/>
              </a:rPr>
              <a:t>(ادامه</a:t>
            </a:r>
            <a:r>
              <a:rPr lang="fa-IR" sz="1800" i="1" dirty="0" smtClean="0">
                <a:solidFill>
                  <a:srgbClr val="BEE395"/>
                </a:solidFill>
                <a:cs typeface="B Titr" pitchFamily="2" charset="-78"/>
              </a:rPr>
              <a:t>)</a:t>
            </a:r>
            <a:endParaRPr lang="fa-IR" sz="1800" i="1" dirty="0">
              <a:solidFill>
                <a:srgbClr val="BEE395"/>
              </a:solidFill>
              <a:cs typeface="B Titr"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706244826"/>
              </p:ext>
            </p:extLst>
          </p:nvPr>
        </p:nvGraphicFramePr>
        <p:xfrm>
          <a:off x="76200" y="2057400"/>
          <a:ext cx="8915400" cy="4114800"/>
        </p:xfrm>
        <a:graphic>
          <a:graphicData uri="http://schemas.openxmlformats.org/drawingml/2006/table">
            <a:tbl>
              <a:tblPr firstRow="1" firstCol="1" bandRow="1">
                <a:tableStyleId>{5C22544A-7EE6-4342-B048-85BDC9FD1C3A}</a:tableStyleId>
              </a:tblPr>
              <a:tblGrid>
                <a:gridCol w="1524000"/>
                <a:gridCol w="1677784"/>
                <a:gridCol w="1446416"/>
                <a:gridCol w="1318633"/>
                <a:gridCol w="1466045"/>
                <a:gridCol w="1482522"/>
              </a:tblGrid>
              <a:tr h="181039">
                <a:tc rowSpan="2">
                  <a:txBody>
                    <a:bodyPr/>
                    <a:lstStyle/>
                    <a:p>
                      <a:pPr algn="ctr" rtl="0">
                        <a:lnSpc>
                          <a:spcPct val="100000"/>
                        </a:lnSpc>
                        <a:spcAft>
                          <a:spcPts val="600"/>
                        </a:spcAft>
                      </a:pPr>
                      <a:r>
                        <a:rPr lang="en-US" sz="2000" b="1" dirty="0">
                          <a:effectLst>
                            <a:outerShdw blurRad="38100" dist="38100" dir="2700000" algn="tl">
                              <a:srgbClr val="000000">
                                <a:alpha val="43137"/>
                              </a:srgbClr>
                            </a:outerShdw>
                          </a:effectLst>
                        </a:rPr>
                        <a:t>Measure of effectiveness</a:t>
                      </a:r>
                      <a:endParaRPr lang="en-US" sz="2000" b="1" dirty="0">
                        <a:effectLst>
                          <a:outerShdw blurRad="38100" dist="38100" dir="2700000" algn="tl">
                            <a:srgbClr val="000000">
                              <a:alpha val="43137"/>
                            </a:srgbClr>
                          </a:outerShdw>
                        </a:effectLst>
                        <a:latin typeface="Calibri"/>
                        <a:ea typeface="Calibri"/>
                        <a:cs typeface="Arial"/>
                      </a:endParaRPr>
                    </a:p>
                  </a:txBody>
                  <a:tcPr marL="64401" marR="64401" marT="0" marB="0" anchor="ctr">
                    <a:solidFill>
                      <a:srgbClr val="2D4E77"/>
                    </a:solidFill>
                  </a:tcPr>
                </a:tc>
                <a:tc rowSpan="2">
                  <a:txBody>
                    <a:bodyPr/>
                    <a:lstStyle/>
                    <a:p>
                      <a:pPr algn="ctr" rtl="0">
                        <a:lnSpc>
                          <a:spcPct val="100000"/>
                        </a:lnSpc>
                        <a:spcAft>
                          <a:spcPts val="600"/>
                        </a:spcAft>
                      </a:pPr>
                      <a:r>
                        <a:rPr lang="en-US" sz="2000" b="1" dirty="0">
                          <a:effectLst>
                            <a:outerShdw blurRad="38100" dist="38100" dir="2700000" algn="tl">
                              <a:srgbClr val="000000">
                                <a:alpha val="43137"/>
                              </a:srgbClr>
                            </a:outerShdw>
                          </a:effectLst>
                        </a:rPr>
                        <a:t>Interpretation of point estimates</a:t>
                      </a:r>
                      <a:endParaRPr lang="en-US" sz="2000" b="1" dirty="0">
                        <a:effectLst>
                          <a:outerShdw blurRad="38100" dist="38100" dir="2700000" algn="tl">
                            <a:srgbClr val="000000">
                              <a:alpha val="43137"/>
                            </a:srgbClr>
                          </a:outerShdw>
                        </a:effectLst>
                        <a:latin typeface="Calibri"/>
                        <a:ea typeface="Calibri"/>
                        <a:cs typeface="Arial"/>
                      </a:endParaRPr>
                    </a:p>
                  </a:txBody>
                  <a:tcPr marL="64401" marR="64401" marT="0" marB="0" anchor="ctr">
                    <a:solidFill>
                      <a:srgbClr val="2D4E77"/>
                    </a:solidFill>
                  </a:tcPr>
                </a:tc>
                <a:tc gridSpan="4">
                  <a:txBody>
                    <a:bodyPr/>
                    <a:lstStyle/>
                    <a:p>
                      <a:pPr algn="ctr" rtl="0">
                        <a:lnSpc>
                          <a:spcPct val="100000"/>
                        </a:lnSpc>
                        <a:spcAft>
                          <a:spcPts val="600"/>
                        </a:spcAft>
                      </a:pPr>
                      <a:r>
                        <a:rPr lang="en-US" sz="2000" dirty="0">
                          <a:effectLst/>
                        </a:rPr>
                        <a:t>Interpretation of 95% CI</a:t>
                      </a:r>
                      <a:endParaRPr lang="en-US" sz="2000" dirty="0">
                        <a:effectLst/>
                        <a:latin typeface="Calibri"/>
                        <a:ea typeface="Calibri"/>
                        <a:cs typeface="Arial"/>
                      </a:endParaRPr>
                    </a:p>
                  </a:txBody>
                  <a:tcPr marL="64401" marR="64401" marT="0" marB="0">
                    <a:solidFill>
                      <a:srgbClr val="2D4E77"/>
                    </a:solid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r>
              <a:tr h="543116">
                <a:tc vMerge="1">
                  <a:txBody>
                    <a:bodyPr/>
                    <a:lstStyle/>
                    <a:p>
                      <a:pPr rtl="1"/>
                      <a:endParaRPr lang="fa-IR"/>
                    </a:p>
                  </a:txBody>
                  <a:tcPr/>
                </a:tc>
                <a:tc vMerge="1">
                  <a:txBody>
                    <a:bodyPr/>
                    <a:lstStyle/>
                    <a:p>
                      <a:pPr rtl="1"/>
                      <a:endParaRPr lang="fa-IR"/>
                    </a:p>
                  </a:txBody>
                  <a:tcPr/>
                </a:tc>
                <a:tc>
                  <a:txBody>
                    <a:bodyPr/>
                    <a:lstStyle/>
                    <a:p>
                      <a:pPr algn="ctr" rtl="0">
                        <a:lnSpc>
                          <a:spcPct val="100000"/>
                        </a:lnSpc>
                        <a:spcAft>
                          <a:spcPts val="600"/>
                        </a:spcAft>
                      </a:pPr>
                      <a:r>
                        <a:rPr lang="en-US" sz="2000" b="1" dirty="0">
                          <a:solidFill>
                            <a:srgbClr val="002060"/>
                          </a:solidFill>
                          <a:effectLst/>
                        </a:rPr>
                        <a:t>Treatment surely better than control</a:t>
                      </a:r>
                      <a:endParaRPr lang="en-US" sz="2000" b="1" dirty="0">
                        <a:solidFill>
                          <a:srgbClr val="002060"/>
                        </a:solidFill>
                        <a:effectLst/>
                        <a:latin typeface="Calibri"/>
                        <a:ea typeface="Calibri"/>
                        <a:cs typeface="Arial"/>
                      </a:endParaRPr>
                    </a:p>
                  </a:txBody>
                  <a:tcPr marL="64401" marR="64401" marT="0" marB="0" anchor="ctr"/>
                </a:tc>
                <a:tc>
                  <a:txBody>
                    <a:bodyPr/>
                    <a:lstStyle/>
                    <a:p>
                      <a:pPr algn="ctr" rtl="0">
                        <a:lnSpc>
                          <a:spcPct val="100000"/>
                        </a:lnSpc>
                        <a:spcAft>
                          <a:spcPts val="600"/>
                        </a:spcAft>
                      </a:pPr>
                      <a:r>
                        <a:rPr lang="en-US" sz="2000" b="1" dirty="0">
                          <a:solidFill>
                            <a:srgbClr val="002060"/>
                          </a:solidFill>
                          <a:effectLst/>
                        </a:rPr>
                        <a:t>Treatment surely worse than control</a:t>
                      </a:r>
                      <a:endParaRPr lang="en-US" sz="2000" b="1" dirty="0">
                        <a:solidFill>
                          <a:srgbClr val="002060"/>
                        </a:solidFill>
                        <a:effectLst/>
                        <a:latin typeface="Calibri"/>
                        <a:ea typeface="Calibri"/>
                        <a:cs typeface="Arial"/>
                      </a:endParaRPr>
                    </a:p>
                  </a:txBody>
                  <a:tcPr marL="64401" marR="64401" marT="0" marB="0" anchor="ctr"/>
                </a:tc>
                <a:tc>
                  <a:txBody>
                    <a:bodyPr/>
                    <a:lstStyle/>
                    <a:p>
                      <a:pPr algn="ctr" rtl="1">
                        <a:lnSpc>
                          <a:spcPct val="100000"/>
                        </a:lnSpc>
                        <a:spcAft>
                          <a:spcPts val="600"/>
                        </a:spcAft>
                      </a:pPr>
                      <a:r>
                        <a:rPr lang="en-US" sz="2000" b="1" dirty="0" smtClean="0">
                          <a:solidFill>
                            <a:srgbClr val="002060"/>
                          </a:solidFill>
                          <a:effectLst/>
                        </a:rPr>
                        <a:t>Inconclusive</a:t>
                      </a:r>
                      <a:endParaRPr lang="en-US" sz="2000" b="1" dirty="0">
                        <a:solidFill>
                          <a:srgbClr val="002060"/>
                        </a:solidFill>
                        <a:effectLst/>
                      </a:endParaRPr>
                    </a:p>
                  </a:txBody>
                  <a:tcPr marL="64401" marR="64401" marT="0" marB="0" anchor="ctr"/>
                </a:tc>
                <a:tc>
                  <a:txBody>
                    <a:bodyPr/>
                    <a:lstStyle/>
                    <a:p>
                      <a:pPr algn="ctr" rtl="0">
                        <a:lnSpc>
                          <a:spcPct val="100000"/>
                        </a:lnSpc>
                        <a:spcAft>
                          <a:spcPts val="600"/>
                        </a:spcAft>
                      </a:pPr>
                      <a:r>
                        <a:rPr lang="en-US" sz="2000" b="1" dirty="0" smtClean="0">
                          <a:solidFill>
                            <a:srgbClr val="002060"/>
                          </a:solidFill>
                          <a:effectLst/>
                        </a:rPr>
                        <a:t>Probably</a:t>
                      </a:r>
                      <a:endParaRPr lang="en-US" sz="2000" b="1" dirty="0">
                        <a:solidFill>
                          <a:srgbClr val="002060"/>
                        </a:solidFill>
                        <a:effectLst/>
                      </a:endParaRPr>
                    </a:p>
                    <a:p>
                      <a:pPr algn="ctr" rtl="0">
                        <a:lnSpc>
                          <a:spcPct val="100000"/>
                        </a:lnSpc>
                        <a:spcAft>
                          <a:spcPts val="600"/>
                        </a:spcAft>
                      </a:pPr>
                      <a:r>
                        <a:rPr lang="en-US" sz="2000" b="1" dirty="0">
                          <a:solidFill>
                            <a:srgbClr val="002060"/>
                          </a:solidFill>
                          <a:effectLst/>
                        </a:rPr>
                        <a:t>equivalent</a:t>
                      </a:r>
                      <a:endParaRPr lang="en-US" sz="2000" b="1" dirty="0">
                        <a:solidFill>
                          <a:srgbClr val="002060"/>
                        </a:solidFill>
                        <a:effectLst/>
                        <a:latin typeface="Calibri"/>
                        <a:ea typeface="Calibri"/>
                        <a:cs typeface="Arial"/>
                      </a:endParaRPr>
                    </a:p>
                  </a:txBody>
                  <a:tcPr marL="64401" marR="64401" marT="0" marB="0" anchor="ctr"/>
                </a:tc>
              </a:tr>
              <a:tr h="905193">
                <a:tc rowSpan="2">
                  <a:txBody>
                    <a:bodyPr/>
                    <a:lstStyle/>
                    <a:p>
                      <a:pPr algn="l" rtl="0">
                        <a:lnSpc>
                          <a:spcPct val="100000"/>
                        </a:lnSpc>
                        <a:spcAft>
                          <a:spcPts val="600"/>
                        </a:spcAft>
                      </a:pPr>
                      <a:r>
                        <a:rPr lang="en-US" sz="2000" dirty="0">
                          <a:solidFill>
                            <a:srgbClr val="FFFF00"/>
                          </a:solidFill>
                          <a:effectLst>
                            <a:outerShdw blurRad="38100" dist="38100" dir="2700000" algn="tl">
                              <a:srgbClr val="000000">
                                <a:alpha val="43137"/>
                              </a:srgbClr>
                            </a:outerShdw>
                          </a:effectLst>
                        </a:rPr>
                        <a:t>Relative risk reduction (RRR)</a:t>
                      </a:r>
                      <a:endParaRPr lang="en-US" sz="2000" dirty="0">
                        <a:solidFill>
                          <a:srgbClr val="FFFF00"/>
                        </a:solidFill>
                        <a:effectLst>
                          <a:outerShdw blurRad="38100" dist="38100" dir="2700000" algn="tl">
                            <a:srgbClr val="000000">
                              <a:alpha val="43137"/>
                            </a:srgbClr>
                          </a:outerShdw>
                        </a:effectLst>
                        <a:latin typeface="Calibri"/>
                        <a:ea typeface="Calibri"/>
                        <a:cs typeface="Arial"/>
                      </a:endParaRPr>
                    </a:p>
                  </a:txBody>
                  <a:tcPr marL="64401" marR="64401" marT="0" marB="0" anchor="ctr">
                    <a:solidFill>
                      <a:srgbClr val="2D4E77"/>
                    </a:solidFill>
                  </a:tcPr>
                </a:tc>
                <a:tc rowSpan="2">
                  <a:txBody>
                    <a:bodyPr/>
                    <a:lstStyle/>
                    <a:p>
                      <a:pPr algn="l" rtl="0">
                        <a:lnSpc>
                          <a:spcPct val="100000"/>
                        </a:lnSpc>
                        <a:spcAft>
                          <a:spcPts val="600"/>
                        </a:spcAft>
                      </a:pPr>
                      <a:r>
                        <a:rPr lang="en-US" sz="2000" dirty="0">
                          <a:effectLst/>
                        </a:rPr>
                        <a:t>RRR=0 no effect</a:t>
                      </a:r>
                    </a:p>
                    <a:p>
                      <a:pPr algn="l" rtl="0">
                        <a:lnSpc>
                          <a:spcPct val="100000"/>
                        </a:lnSpc>
                        <a:spcAft>
                          <a:spcPts val="600"/>
                        </a:spcAft>
                      </a:pPr>
                      <a:r>
                        <a:rPr lang="en-US" sz="2000" dirty="0">
                          <a:effectLst/>
                        </a:rPr>
                        <a:t>RRR˃</a:t>
                      </a:r>
                      <a:r>
                        <a:rPr lang="en-US" sz="2000" dirty="0" smtClean="0">
                          <a:effectLst/>
                        </a:rPr>
                        <a:t>0 treatment </a:t>
                      </a:r>
                      <a:r>
                        <a:rPr lang="en-US" sz="2000" dirty="0">
                          <a:effectLst/>
                        </a:rPr>
                        <a:t>beneficial</a:t>
                      </a:r>
                    </a:p>
                    <a:p>
                      <a:pPr algn="l" rtl="0">
                        <a:lnSpc>
                          <a:spcPct val="100000"/>
                        </a:lnSpc>
                        <a:spcAft>
                          <a:spcPts val="600"/>
                        </a:spcAft>
                      </a:pPr>
                      <a:r>
                        <a:rPr lang="en-US" sz="2000" dirty="0">
                          <a:effectLst/>
                        </a:rPr>
                        <a:t>RRR˂</a:t>
                      </a:r>
                      <a:r>
                        <a:rPr lang="en-US" sz="2000" dirty="0" smtClean="0">
                          <a:effectLst/>
                        </a:rPr>
                        <a:t>0 treatment </a:t>
                      </a:r>
                      <a:r>
                        <a:rPr lang="en-US" sz="2000" dirty="0">
                          <a:effectLst/>
                        </a:rPr>
                        <a:t>harmful</a:t>
                      </a:r>
                      <a:endParaRPr lang="en-US" sz="2000" dirty="0">
                        <a:effectLst/>
                        <a:latin typeface="Calibri"/>
                        <a:ea typeface="Calibri"/>
                        <a:cs typeface="Arial"/>
                      </a:endParaRPr>
                    </a:p>
                  </a:txBody>
                  <a:tcPr marL="64401" marR="64401" marT="0" marB="0"/>
                </a:tc>
                <a:tc>
                  <a:txBody>
                    <a:bodyPr/>
                    <a:lstStyle/>
                    <a:p>
                      <a:pPr algn="l" rtl="0">
                        <a:lnSpc>
                          <a:spcPct val="100000"/>
                        </a:lnSpc>
                        <a:spcAft>
                          <a:spcPts val="600"/>
                        </a:spcAft>
                      </a:pPr>
                      <a:r>
                        <a:rPr lang="en-US" sz="2000" b="1" dirty="0">
                          <a:solidFill>
                            <a:srgbClr val="39471D"/>
                          </a:solidFill>
                          <a:effectLst/>
                        </a:rPr>
                        <a:t>Both ends of 95% CI&gt;0%</a:t>
                      </a:r>
                      <a:endParaRPr lang="en-US" sz="2000" b="1" dirty="0">
                        <a:solidFill>
                          <a:srgbClr val="39471D"/>
                        </a:solidFill>
                        <a:effectLst/>
                        <a:latin typeface="Calibri"/>
                        <a:ea typeface="Calibri"/>
                        <a:cs typeface="Arial"/>
                      </a:endParaRPr>
                    </a:p>
                  </a:txBody>
                  <a:tcPr marL="64401" marR="64401" marT="0" marB="0" anchor="ctr"/>
                </a:tc>
                <a:tc>
                  <a:txBody>
                    <a:bodyPr/>
                    <a:lstStyle/>
                    <a:p>
                      <a:pPr algn="l" rtl="0">
                        <a:lnSpc>
                          <a:spcPct val="100000"/>
                        </a:lnSpc>
                        <a:spcAft>
                          <a:spcPts val="600"/>
                        </a:spcAft>
                      </a:pPr>
                      <a:r>
                        <a:rPr lang="en-US" sz="2000" b="1" dirty="0">
                          <a:solidFill>
                            <a:srgbClr val="39471D"/>
                          </a:solidFill>
                          <a:effectLst/>
                        </a:rPr>
                        <a:t>Both ends </a:t>
                      </a:r>
                      <a:r>
                        <a:rPr lang="en-US" sz="2000" b="1" dirty="0" smtClean="0">
                          <a:solidFill>
                            <a:srgbClr val="39471D"/>
                          </a:solidFill>
                          <a:effectLst/>
                        </a:rPr>
                        <a:t>of 95</a:t>
                      </a:r>
                      <a:r>
                        <a:rPr lang="en-US" sz="2000" b="1" dirty="0">
                          <a:solidFill>
                            <a:srgbClr val="39471D"/>
                          </a:solidFill>
                          <a:effectLst/>
                        </a:rPr>
                        <a:t>% CI&lt;0%</a:t>
                      </a:r>
                      <a:endParaRPr lang="en-US" sz="2000" b="1" dirty="0">
                        <a:solidFill>
                          <a:srgbClr val="39471D"/>
                        </a:solidFill>
                        <a:effectLst/>
                        <a:latin typeface="Calibri"/>
                        <a:ea typeface="Calibri"/>
                        <a:cs typeface="Arial"/>
                      </a:endParaRPr>
                    </a:p>
                  </a:txBody>
                  <a:tcPr marL="64401" marR="64401" marT="0" marB="0" anchor="ctr"/>
                </a:tc>
                <a:tc>
                  <a:txBody>
                    <a:bodyPr/>
                    <a:lstStyle/>
                    <a:p>
                      <a:pPr algn="l" rtl="0">
                        <a:lnSpc>
                          <a:spcPct val="100000"/>
                        </a:lnSpc>
                        <a:spcAft>
                          <a:spcPts val="600"/>
                        </a:spcAft>
                      </a:pPr>
                      <a:r>
                        <a:rPr lang="en-US" sz="2000" b="1" dirty="0">
                          <a:solidFill>
                            <a:srgbClr val="39471D"/>
                          </a:solidFill>
                          <a:effectLst/>
                        </a:rPr>
                        <a:t>95% CI straddles 0</a:t>
                      </a:r>
                      <a:r>
                        <a:rPr lang="en-US" sz="2000" b="1" dirty="0" smtClean="0">
                          <a:solidFill>
                            <a:srgbClr val="39471D"/>
                          </a:solidFill>
                          <a:effectLst/>
                        </a:rPr>
                        <a:t>%; either </a:t>
                      </a:r>
                      <a:r>
                        <a:rPr lang="en-US" sz="2000" b="1" dirty="0">
                          <a:solidFill>
                            <a:srgbClr val="39471D"/>
                          </a:solidFill>
                          <a:effectLst/>
                        </a:rPr>
                        <a:t>end is far from 0%</a:t>
                      </a:r>
                      <a:endParaRPr lang="en-US" sz="2000" b="1" dirty="0">
                        <a:solidFill>
                          <a:srgbClr val="39471D"/>
                        </a:solidFill>
                        <a:effectLst/>
                        <a:latin typeface="Calibri"/>
                        <a:ea typeface="Calibri"/>
                        <a:cs typeface="Arial"/>
                      </a:endParaRPr>
                    </a:p>
                  </a:txBody>
                  <a:tcPr marL="64401" marR="64401" marT="0" marB="0" anchor="ctr"/>
                </a:tc>
                <a:tc>
                  <a:txBody>
                    <a:bodyPr/>
                    <a:lstStyle/>
                    <a:p>
                      <a:pPr algn="l" rtl="0">
                        <a:lnSpc>
                          <a:spcPct val="100000"/>
                        </a:lnSpc>
                        <a:spcAft>
                          <a:spcPts val="600"/>
                        </a:spcAft>
                      </a:pPr>
                      <a:r>
                        <a:rPr lang="en-US" sz="2000" b="1" dirty="0">
                          <a:solidFill>
                            <a:srgbClr val="39471D"/>
                          </a:solidFill>
                          <a:effectLst/>
                        </a:rPr>
                        <a:t>95% CI straddles 0</a:t>
                      </a:r>
                      <a:r>
                        <a:rPr lang="en-US" sz="2000" b="1" dirty="0" smtClean="0">
                          <a:solidFill>
                            <a:srgbClr val="39471D"/>
                          </a:solidFill>
                          <a:effectLst/>
                        </a:rPr>
                        <a:t>%; either </a:t>
                      </a:r>
                      <a:r>
                        <a:rPr lang="en-US" sz="2000" b="1" dirty="0">
                          <a:solidFill>
                            <a:srgbClr val="39471D"/>
                          </a:solidFill>
                          <a:effectLst/>
                        </a:rPr>
                        <a:t>end </a:t>
                      </a:r>
                      <a:r>
                        <a:rPr lang="en-US" sz="2000" b="1" dirty="0" smtClean="0">
                          <a:solidFill>
                            <a:srgbClr val="39471D"/>
                          </a:solidFill>
                          <a:effectLst/>
                        </a:rPr>
                        <a:t>is</a:t>
                      </a:r>
                      <a:r>
                        <a:rPr lang="en-US" sz="2000" b="1" baseline="0" dirty="0" smtClean="0">
                          <a:solidFill>
                            <a:srgbClr val="39471D"/>
                          </a:solidFill>
                          <a:effectLst/>
                        </a:rPr>
                        <a:t> </a:t>
                      </a:r>
                      <a:r>
                        <a:rPr lang="en-US" sz="2000" b="1" dirty="0" smtClean="0">
                          <a:solidFill>
                            <a:srgbClr val="39471D"/>
                          </a:solidFill>
                          <a:effectLst/>
                        </a:rPr>
                        <a:t>very </a:t>
                      </a:r>
                      <a:r>
                        <a:rPr lang="en-US" sz="2000" b="1" dirty="0">
                          <a:solidFill>
                            <a:srgbClr val="39471D"/>
                          </a:solidFill>
                          <a:effectLst/>
                        </a:rPr>
                        <a:t>close to 0%</a:t>
                      </a:r>
                      <a:endParaRPr lang="en-US" sz="2000" b="1" dirty="0">
                        <a:solidFill>
                          <a:srgbClr val="39471D"/>
                        </a:solidFill>
                        <a:effectLst/>
                        <a:latin typeface="Calibri"/>
                        <a:ea typeface="Calibri"/>
                        <a:cs typeface="Arial"/>
                      </a:endParaRPr>
                    </a:p>
                  </a:txBody>
                  <a:tcPr marL="64401" marR="64401" marT="0" marB="0" anchor="ctr"/>
                </a:tc>
              </a:tr>
              <a:tr h="543116">
                <a:tc vMerge="1">
                  <a:txBody>
                    <a:bodyPr/>
                    <a:lstStyle/>
                    <a:p>
                      <a:pPr rtl="1"/>
                      <a:endParaRPr lang="fa-IR"/>
                    </a:p>
                  </a:txBody>
                  <a:tcPr/>
                </a:tc>
                <a:tc vMerge="1">
                  <a:txBody>
                    <a:bodyPr/>
                    <a:lstStyle/>
                    <a:p>
                      <a:pPr rtl="1"/>
                      <a:endParaRPr lang="fa-IR" dirty="0"/>
                    </a:p>
                  </a:txBody>
                  <a:tcPr/>
                </a:tc>
                <a:tc>
                  <a:txBody>
                    <a:bodyPr/>
                    <a:lstStyle/>
                    <a:p>
                      <a:pPr algn="l" rtl="0">
                        <a:lnSpc>
                          <a:spcPct val="100000"/>
                        </a:lnSpc>
                        <a:spcAft>
                          <a:spcPts val="600"/>
                        </a:spcAft>
                      </a:pPr>
                      <a:r>
                        <a:rPr lang="en-US" sz="2000" dirty="0">
                          <a:effectLst/>
                        </a:rPr>
                        <a:t>RRR=7%</a:t>
                      </a:r>
                    </a:p>
                    <a:p>
                      <a:pPr algn="l" rtl="0">
                        <a:lnSpc>
                          <a:spcPct val="100000"/>
                        </a:lnSpc>
                        <a:spcAft>
                          <a:spcPts val="600"/>
                        </a:spcAft>
                      </a:pPr>
                      <a:r>
                        <a:rPr lang="en-US" sz="2000" dirty="0">
                          <a:effectLst/>
                        </a:rPr>
                        <a:t>[95% </a:t>
                      </a:r>
                      <a:r>
                        <a:rPr lang="en-US" sz="2000" dirty="0" smtClean="0">
                          <a:effectLst/>
                        </a:rPr>
                        <a:t>CI:</a:t>
                      </a:r>
                    </a:p>
                    <a:p>
                      <a:pPr algn="l" rtl="0">
                        <a:lnSpc>
                          <a:spcPct val="100000"/>
                        </a:lnSpc>
                        <a:spcAft>
                          <a:spcPts val="600"/>
                        </a:spcAft>
                      </a:pPr>
                      <a:r>
                        <a:rPr lang="en-US" sz="2000" dirty="0" smtClean="0">
                          <a:effectLst/>
                        </a:rPr>
                        <a:t>6</a:t>
                      </a:r>
                      <a:r>
                        <a:rPr lang="en-US" sz="2000" dirty="0">
                          <a:effectLst/>
                        </a:rPr>
                        <a:t>%, 8%]</a:t>
                      </a:r>
                      <a:endParaRPr lang="en-US" sz="2000" dirty="0">
                        <a:effectLst/>
                        <a:latin typeface="Calibri"/>
                        <a:ea typeface="Calibri"/>
                        <a:cs typeface="Arial"/>
                      </a:endParaRPr>
                    </a:p>
                  </a:txBody>
                  <a:tcPr marL="64401" marR="64401" marT="0" marB="0" anchor="ctr"/>
                </a:tc>
                <a:tc>
                  <a:txBody>
                    <a:bodyPr/>
                    <a:lstStyle/>
                    <a:p>
                      <a:pPr algn="l" rtl="0">
                        <a:lnSpc>
                          <a:spcPct val="100000"/>
                        </a:lnSpc>
                        <a:spcAft>
                          <a:spcPts val="600"/>
                        </a:spcAft>
                      </a:pPr>
                      <a:r>
                        <a:rPr lang="en-US" sz="2000" dirty="0">
                          <a:effectLst/>
                        </a:rPr>
                        <a:t>RRR= –8%</a:t>
                      </a:r>
                    </a:p>
                    <a:p>
                      <a:pPr algn="l" rtl="0">
                        <a:lnSpc>
                          <a:spcPct val="100000"/>
                        </a:lnSpc>
                        <a:spcAft>
                          <a:spcPts val="600"/>
                        </a:spcAft>
                      </a:pPr>
                      <a:r>
                        <a:rPr lang="en-US" sz="2000" dirty="0">
                          <a:effectLst/>
                        </a:rPr>
                        <a:t>[95% CI</a:t>
                      </a:r>
                      <a:r>
                        <a:rPr lang="en-US" sz="2000" dirty="0" smtClean="0">
                          <a:effectLst/>
                        </a:rPr>
                        <a:t>:</a:t>
                      </a:r>
                    </a:p>
                    <a:p>
                      <a:pPr algn="l" rtl="0">
                        <a:lnSpc>
                          <a:spcPct val="100000"/>
                        </a:lnSpc>
                        <a:spcAft>
                          <a:spcPts val="600"/>
                        </a:spcAft>
                      </a:pPr>
                      <a:r>
                        <a:rPr lang="en-US" sz="2000" dirty="0" smtClean="0">
                          <a:effectLst/>
                        </a:rPr>
                        <a:t>–7</a:t>
                      </a:r>
                      <a:r>
                        <a:rPr lang="en-US" sz="2000" dirty="0">
                          <a:effectLst/>
                        </a:rPr>
                        <a:t>%, –9%]</a:t>
                      </a:r>
                      <a:endParaRPr lang="en-US" sz="2000" dirty="0">
                        <a:effectLst/>
                        <a:latin typeface="Calibri"/>
                        <a:ea typeface="Calibri"/>
                        <a:cs typeface="Arial"/>
                      </a:endParaRPr>
                    </a:p>
                  </a:txBody>
                  <a:tcPr marL="64401" marR="64401" marT="0" marB="0" anchor="ctr"/>
                </a:tc>
                <a:tc>
                  <a:txBody>
                    <a:bodyPr/>
                    <a:lstStyle/>
                    <a:p>
                      <a:pPr algn="l" rtl="0">
                        <a:lnSpc>
                          <a:spcPct val="100000"/>
                        </a:lnSpc>
                        <a:spcAft>
                          <a:spcPts val="600"/>
                        </a:spcAft>
                      </a:pPr>
                      <a:r>
                        <a:rPr lang="en-US" sz="2000" dirty="0">
                          <a:effectLst/>
                        </a:rPr>
                        <a:t>RRR=1%</a:t>
                      </a:r>
                    </a:p>
                    <a:p>
                      <a:pPr algn="l" rtl="0">
                        <a:lnSpc>
                          <a:spcPct val="100000"/>
                        </a:lnSpc>
                        <a:spcAft>
                          <a:spcPts val="600"/>
                        </a:spcAft>
                      </a:pPr>
                      <a:r>
                        <a:rPr lang="en-US" sz="2000" dirty="0">
                          <a:effectLst/>
                        </a:rPr>
                        <a:t>[95% CI</a:t>
                      </a:r>
                      <a:r>
                        <a:rPr lang="en-US" sz="2000" dirty="0" smtClean="0">
                          <a:effectLst/>
                        </a:rPr>
                        <a:t>:</a:t>
                      </a:r>
                    </a:p>
                    <a:p>
                      <a:pPr algn="l" rtl="0">
                        <a:lnSpc>
                          <a:spcPct val="100000"/>
                        </a:lnSpc>
                        <a:spcAft>
                          <a:spcPts val="600"/>
                        </a:spcAft>
                      </a:pPr>
                      <a:r>
                        <a:rPr lang="en-US" sz="2000" dirty="0" smtClean="0">
                          <a:effectLst/>
                        </a:rPr>
                        <a:t>–</a:t>
                      </a:r>
                      <a:r>
                        <a:rPr lang="en-US" sz="2000" dirty="0">
                          <a:effectLst/>
                        </a:rPr>
                        <a:t>16%, 15%]</a:t>
                      </a:r>
                      <a:endParaRPr lang="en-US" sz="2000" dirty="0">
                        <a:effectLst/>
                        <a:latin typeface="Calibri"/>
                        <a:ea typeface="Calibri"/>
                        <a:cs typeface="Arial"/>
                      </a:endParaRPr>
                    </a:p>
                  </a:txBody>
                  <a:tcPr marL="64401" marR="64401" marT="0" marB="0" anchor="ctr"/>
                </a:tc>
                <a:tc>
                  <a:txBody>
                    <a:bodyPr/>
                    <a:lstStyle/>
                    <a:p>
                      <a:pPr algn="l" rtl="0">
                        <a:lnSpc>
                          <a:spcPct val="100000"/>
                        </a:lnSpc>
                        <a:spcAft>
                          <a:spcPts val="600"/>
                        </a:spcAft>
                      </a:pPr>
                      <a:r>
                        <a:rPr lang="en-US" sz="2000" dirty="0">
                          <a:effectLst/>
                        </a:rPr>
                        <a:t>RRR=0.4%</a:t>
                      </a:r>
                    </a:p>
                    <a:p>
                      <a:pPr algn="l" rtl="0">
                        <a:lnSpc>
                          <a:spcPct val="100000"/>
                        </a:lnSpc>
                        <a:spcAft>
                          <a:spcPts val="600"/>
                        </a:spcAft>
                      </a:pPr>
                      <a:r>
                        <a:rPr lang="en-US" sz="2000" dirty="0">
                          <a:effectLst/>
                        </a:rPr>
                        <a:t>[95% CI</a:t>
                      </a:r>
                      <a:r>
                        <a:rPr lang="en-US" sz="2000" dirty="0" smtClean="0">
                          <a:effectLst/>
                        </a:rPr>
                        <a:t>:</a:t>
                      </a:r>
                    </a:p>
                    <a:p>
                      <a:pPr algn="l" rtl="0">
                        <a:lnSpc>
                          <a:spcPct val="100000"/>
                        </a:lnSpc>
                        <a:spcAft>
                          <a:spcPts val="600"/>
                        </a:spcAft>
                      </a:pPr>
                      <a:r>
                        <a:rPr lang="en-US" sz="2000" dirty="0" smtClean="0">
                          <a:effectLst/>
                        </a:rPr>
                        <a:t>–</a:t>
                      </a:r>
                      <a:r>
                        <a:rPr lang="en-US" sz="2000" dirty="0">
                          <a:effectLst/>
                        </a:rPr>
                        <a:t>0.6</a:t>
                      </a:r>
                      <a:r>
                        <a:rPr lang="en-US" sz="2000" dirty="0" smtClean="0">
                          <a:effectLst/>
                        </a:rPr>
                        <a:t>%, 1.0</a:t>
                      </a:r>
                      <a:r>
                        <a:rPr lang="en-US" sz="2000" dirty="0">
                          <a:effectLst/>
                        </a:rPr>
                        <a:t>%]</a:t>
                      </a:r>
                      <a:endParaRPr lang="en-US" sz="2000" dirty="0">
                        <a:effectLst/>
                        <a:latin typeface="Calibri"/>
                        <a:ea typeface="Calibri"/>
                        <a:cs typeface="Arial"/>
                      </a:endParaRPr>
                    </a:p>
                  </a:txBody>
                  <a:tcPr marL="64401" marR="64401" marT="0" marB="0" anchor="ctr"/>
                </a:tc>
              </a:tr>
            </a:tbl>
          </a:graphicData>
        </a:graphic>
      </p:graphicFrame>
    </p:spTree>
    <p:extLst>
      <p:ext uri="{BB962C8B-B14F-4D97-AF65-F5344CB8AC3E}">
        <p14:creationId xmlns:p14="http://schemas.microsoft.com/office/powerpoint/2010/main" val="840242469"/>
      </p:ext>
    </p:extLst>
  </p:cSld>
  <p:clrMapOvr>
    <a:masterClrMapping/>
  </p:clrMapOvr>
  <p:transition>
    <p:randomBar dir="vert"/>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کاربرد شواهد</a:t>
            </a:r>
            <a:r>
              <a:rPr lang="fa-IR" sz="2400" i="1" u="none" dirty="0" smtClean="0"/>
              <a:t>  (ادامه)</a:t>
            </a:r>
            <a:endParaRPr lang="fa-IR" sz="2400" i="1" u="none" dirty="0"/>
          </a:p>
        </p:txBody>
      </p:sp>
      <p:sp>
        <p:nvSpPr>
          <p:cNvPr id="3" name="Content Placeholder 2"/>
          <p:cNvSpPr>
            <a:spLocks noGrp="1"/>
          </p:cNvSpPr>
          <p:nvPr>
            <p:ph idx="1"/>
          </p:nvPr>
        </p:nvSpPr>
        <p:spPr>
          <a:xfrm>
            <a:off x="533400" y="1295400"/>
            <a:ext cx="8153400" cy="4267200"/>
          </a:xfrm>
        </p:spPr>
        <p:txBody>
          <a:bodyPr>
            <a:normAutofit/>
          </a:bodyPr>
          <a:lstStyle/>
          <a:p>
            <a:pPr lvl="0">
              <a:buFont typeface="Wingdings" pitchFamily="2" charset="2"/>
              <a:buChar char="§"/>
            </a:pPr>
            <a:r>
              <a:rPr lang="fa-IR" sz="2400" dirty="0">
                <a:solidFill>
                  <a:srgbClr val="92D050"/>
                </a:solidFill>
                <a:cs typeface="B Titr" pitchFamily="2" charset="-78"/>
              </a:rPr>
              <a:t>"</a:t>
            </a:r>
            <a:r>
              <a:rPr lang="fa-IR" sz="2400" u="sng" dirty="0">
                <a:solidFill>
                  <a:srgbClr val="92D050"/>
                </a:solidFill>
                <a:cs typeface="B Titr" pitchFamily="2" charset="-78"/>
              </a:rPr>
              <a:t>آیا نتایج مطالعه کارآزمایی بالینی برای بیمار من کاربرد دارد</a:t>
            </a:r>
            <a:r>
              <a:rPr lang="fa-IR" sz="2400" dirty="0" smtClean="0">
                <a:solidFill>
                  <a:srgbClr val="92D050"/>
                </a:solidFill>
                <a:cs typeface="B Titr" pitchFamily="2" charset="-78"/>
              </a:rPr>
              <a:t>؟"</a:t>
            </a:r>
          </a:p>
          <a:p>
            <a:pPr marL="457200" lvl="1" indent="0">
              <a:buNone/>
            </a:pPr>
            <a:r>
              <a:rPr lang="fa-IR" dirty="0" smtClean="0">
                <a:solidFill>
                  <a:srgbClr val="FFFF00"/>
                </a:solidFill>
              </a:rPr>
              <a:t>1- اثر درمان چقدر است و آیا به لحاظ بالینی حايز اهمیت است؟ </a:t>
            </a:r>
            <a:endParaRPr lang="en-US" dirty="0" smtClean="0">
              <a:solidFill>
                <a:srgbClr val="FFFF00"/>
              </a:solidFill>
            </a:endParaRPr>
          </a:p>
          <a:p>
            <a:pPr marL="457200" lvl="1" indent="0">
              <a:buNone/>
            </a:pPr>
            <a:r>
              <a:rPr lang="fa-IR" dirty="0" smtClean="0">
                <a:solidFill>
                  <a:srgbClr val="FFFF00"/>
                </a:solidFill>
              </a:rPr>
              <a:t>2- برآورد </a:t>
            </a:r>
            <a:r>
              <a:rPr lang="fa-IR" dirty="0">
                <a:solidFill>
                  <a:srgbClr val="FFFF00"/>
                </a:solidFill>
              </a:rPr>
              <a:t>اثر درمان چقدر دقیق است؟</a:t>
            </a:r>
            <a:endParaRPr lang="en-US" dirty="0">
              <a:solidFill>
                <a:srgbClr val="FFFF00"/>
              </a:solidFill>
            </a:endParaRPr>
          </a:p>
          <a:p>
            <a:pPr marL="457200" lvl="1" indent="0">
              <a:buNone/>
            </a:pPr>
            <a:r>
              <a:rPr lang="fa-IR" dirty="0" smtClean="0">
                <a:solidFill>
                  <a:srgbClr val="00B0F0"/>
                </a:solidFill>
              </a:rPr>
              <a:t>3- </a:t>
            </a:r>
            <a:r>
              <a:rPr lang="fa-IR" u="sng" dirty="0" smtClean="0">
                <a:solidFill>
                  <a:srgbClr val="00B0F0"/>
                </a:solidFill>
              </a:rPr>
              <a:t>آیا </a:t>
            </a:r>
            <a:r>
              <a:rPr lang="fa-IR" u="sng" dirty="0">
                <a:solidFill>
                  <a:srgbClr val="00B0F0"/>
                </a:solidFill>
              </a:rPr>
              <a:t>تعداد حذف‌شدگان از مطالعه بیش از حد زیاد است</a:t>
            </a:r>
            <a:r>
              <a:rPr lang="fa-IR" dirty="0">
                <a:solidFill>
                  <a:srgbClr val="00B0F0"/>
                </a:solidFill>
              </a:rPr>
              <a:t>؟ </a:t>
            </a:r>
            <a:endParaRPr lang="en-US" dirty="0">
              <a:solidFill>
                <a:srgbClr val="00B0F0"/>
              </a:solidFill>
            </a:endParaRPr>
          </a:p>
          <a:p>
            <a:pPr marL="457200" lvl="1" indent="0">
              <a:buNone/>
            </a:pPr>
            <a:r>
              <a:rPr lang="fa-IR" dirty="0" smtClean="0">
                <a:solidFill>
                  <a:srgbClr val="FFFF00"/>
                </a:solidFill>
              </a:rPr>
              <a:t>4- اثر </a:t>
            </a:r>
            <a:r>
              <a:rPr lang="fa-IR" dirty="0">
                <a:solidFill>
                  <a:srgbClr val="FFFF00"/>
                </a:solidFill>
              </a:rPr>
              <a:t>درمان مطالعه، چه نتایجی برای بیمار من دارد؟ </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125</a:t>
            </a:fld>
            <a:endParaRPr lang="en-US"/>
          </a:p>
        </p:txBody>
      </p:sp>
    </p:spTree>
    <p:extLst>
      <p:ext uri="{BB962C8B-B14F-4D97-AF65-F5344CB8AC3E}">
        <p14:creationId xmlns:p14="http://schemas.microsoft.com/office/powerpoint/2010/main" val="1594832624"/>
      </p:ext>
    </p:extLst>
  </p:cSld>
  <p:clrMapOvr>
    <a:masterClrMapping/>
  </p:clrMapOvr>
  <p:transition>
    <p:randomBar dir="vert"/>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3" name="Content Placeholder 2"/>
          <p:cNvSpPr>
            <a:spLocks noGrp="1"/>
          </p:cNvSpPr>
          <p:nvPr>
            <p:ph idx="1"/>
          </p:nvPr>
        </p:nvSpPr>
        <p:spPr>
          <a:xfrm>
            <a:off x="381000" y="1295400"/>
            <a:ext cx="8382000" cy="5029200"/>
          </a:xfrm>
        </p:spPr>
        <p:txBody>
          <a:bodyPr>
            <a:normAutofit/>
          </a:bodyPr>
          <a:lstStyle/>
          <a:p>
            <a:pPr marL="0" indent="0" algn="just">
              <a:spcAft>
                <a:spcPts val="0"/>
              </a:spcAft>
              <a:buNone/>
            </a:pPr>
            <a:r>
              <a:rPr lang="fa-IR" sz="2400" dirty="0" smtClean="0">
                <a:solidFill>
                  <a:srgbClr val="BEE395"/>
                </a:solidFill>
                <a:cs typeface="B Titr" pitchFamily="2" charset="-78"/>
              </a:rPr>
              <a:t>3- </a:t>
            </a:r>
            <a:r>
              <a:rPr lang="fa-IR" sz="2400" u="sng" dirty="0" smtClean="0">
                <a:solidFill>
                  <a:srgbClr val="BEE395"/>
                </a:solidFill>
                <a:cs typeface="B Titr" pitchFamily="2" charset="-78"/>
              </a:rPr>
              <a:t>آیا </a:t>
            </a:r>
            <a:r>
              <a:rPr lang="fa-IR" sz="2400" u="sng" dirty="0">
                <a:solidFill>
                  <a:srgbClr val="BEE395"/>
                </a:solidFill>
                <a:cs typeface="B Titr" pitchFamily="2" charset="-78"/>
              </a:rPr>
              <a:t>تعداد </a:t>
            </a:r>
            <a:r>
              <a:rPr lang="fa-IR" sz="2400" u="sng" dirty="0" smtClean="0">
                <a:solidFill>
                  <a:srgbClr val="BEE395"/>
                </a:solidFill>
                <a:cs typeface="B Titr" pitchFamily="2" charset="-78"/>
              </a:rPr>
              <a:t>حذف</a:t>
            </a:r>
            <a:r>
              <a:rPr lang="fa-IR" sz="2400" u="sng" dirty="0">
                <a:cs typeface="B Titr" pitchFamily="2" charset="-78"/>
              </a:rPr>
              <a:t>‌</a:t>
            </a:r>
            <a:r>
              <a:rPr lang="fa-IR" sz="2400" u="sng" dirty="0" smtClean="0">
                <a:solidFill>
                  <a:srgbClr val="BEE395"/>
                </a:solidFill>
                <a:cs typeface="B Titr" pitchFamily="2" charset="-78"/>
              </a:rPr>
              <a:t>شدگان </a:t>
            </a:r>
            <a:r>
              <a:rPr lang="fa-IR" sz="2400" u="sng" dirty="0">
                <a:solidFill>
                  <a:srgbClr val="BEE395"/>
                </a:solidFill>
                <a:cs typeface="B Titr" pitchFamily="2" charset="-78"/>
              </a:rPr>
              <a:t>از مطالعه بیش از حد زیاد است</a:t>
            </a:r>
            <a:r>
              <a:rPr lang="fa-IR" sz="2400" dirty="0" smtClean="0">
                <a:solidFill>
                  <a:srgbClr val="BEE395"/>
                </a:solidFill>
                <a:cs typeface="B Titr" pitchFamily="2" charset="-78"/>
              </a:rPr>
              <a:t>؟ </a:t>
            </a:r>
          </a:p>
          <a:p>
            <a:pPr algn="just">
              <a:spcAft>
                <a:spcPts val="0"/>
              </a:spcAft>
            </a:pPr>
            <a:r>
              <a:rPr lang="fa-IR" dirty="0"/>
              <a:t>اگر تعداد زیادی از </a:t>
            </a:r>
            <a:r>
              <a:rPr lang="fa-IR" dirty="0" smtClean="0"/>
              <a:t>شرکت‌کنندگان </a:t>
            </a:r>
            <a:r>
              <a:rPr lang="fa-IR" dirty="0"/>
              <a:t>از مطالعه حذف شوند ممکن است نتایج مطالعه زیر سؤال </a:t>
            </a:r>
            <a:r>
              <a:rPr lang="fa-IR" dirty="0" smtClean="0"/>
              <a:t>برود.</a:t>
            </a:r>
          </a:p>
          <a:p>
            <a:pPr algn="just">
              <a:spcAft>
                <a:spcPts val="0"/>
              </a:spcAft>
            </a:pPr>
            <a:r>
              <a:rPr lang="fa-IR" dirty="0" smtClean="0"/>
              <a:t>برای </a:t>
            </a:r>
            <a:r>
              <a:rPr lang="fa-IR" dirty="0"/>
              <a:t>تعیین این که آیا تعداد حذف‌شدگان بیش از حد زیاد بوده یا نه از </a:t>
            </a:r>
            <a:r>
              <a:rPr lang="en-US" sz="2400" dirty="0"/>
              <a:t>sensitivity analysis</a:t>
            </a:r>
            <a:r>
              <a:rPr lang="fa-IR" dirty="0"/>
              <a:t> استفاده می‌کنیم. </a:t>
            </a:r>
            <a:endParaRPr lang="fa-IR" dirty="0" smtClean="0"/>
          </a:p>
          <a:p>
            <a:pPr algn="just">
              <a:spcAft>
                <a:spcPts val="0"/>
              </a:spcAft>
            </a:pPr>
            <a:r>
              <a:rPr lang="fa-IR" dirty="0" smtClean="0"/>
              <a:t>برای </a:t>
            </a:r>
            <a:r>
              <a:rPr lang="en-US" sz="2400" dirty="0"/>
              <a:t>sensitivity </a:t>
            </a:r>
            <a:r>
              <a:rPr lang="en-US" sz="2400" dirty="0" smtClean="0"/>
              <a:t>analysis</a:t>
            </a:r>
            <a:r>
              <a:rPr lang="fa-IR" sz="2400" dirty="0" smtClean="0"/>
              <a:t>،</a:t>
            </a:r>
            <a:r>
              <a:rPr lang="fa-IR" dirty="0" smtClean="0"/>
              <a:t> </a:t>
            </a:r>
            <a:r>
              <a:rPr lang="fa-IR" dirty="0"/>
              <a:t>بهترین و بدترین سناریو را برای گروه‌های درمان و </a:t>
            </a:r>
            <a:r>
              <a:rPr lang="fa-IR" dirty="0" smtClean="0"/>
              <a:t>کنترل </a:t>
            </a:r>
            <a:r>
              <a:rPr lang="fa-IR" dirty="0"/>
              <a:t>محاسبه می‌کنیم. </a:t>
            </a:r>
          </a:p>
          <a:p>
            <a:pPr marL="0" indent="0" algn="just">
              <a:spcAft>
                <a:spcPts val="0"/>
              </a:spcAft>
              <a:buNone/>
            </a:pPr>
            <a:endParaRPr lang="fa-IR" sz="2400" dirty="0">
              <a:solidFill>
                <a:srgbClr val="BEE395"/>
              </a:solidFill>
              <a:cs typeface="B Titr"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126</a:t>
            </a:fld>
            <a:endParaRPr lang="en-US"/>
          </a:p>
        </p:txBody>
      </p:sp>
    </p:spTree>
    <p:extLst>
      <p:ext uri="{BB962C8B-B14F-4D97-AF65-F5344CB8AC3E}">
        <p14:creationId xmlns:p14="http://schemas.microsoft.com/office/powerpoint/2010/main" val="3067153970"/>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3" name="Content Placeholder 2"/>
          <p:cNvSpPr>
            <a:spLocks noGrp="1"/>
          </p:cNvSpPr>
          <p:nvPr>
            <p:ph idx="1"/>
          </p:nvPr>
        </p:nvSpPr>
        <p:spPr>
          <a:xfrm>
            <a:off x="381000" y="1371600"/>
            <a:ext cx="8382000" cy="2895600"/>
          </a:xfrm>
        </p:spPr>
        <p:txBody>
          <a:bodyPr/>
          <a:lstStyle/>
          <a:p>
            <a:pPr algn="just">
              <a:buFont typeface="Wingdings" pitchFamily="2" charset="2"/>
              <a:buChar char="§"/>
            </a:pPr>
            <a:r>
              <a:rPr lang="fa-IR" sz="2400" dirty="0" smtClean="0">
                <a:solidFill>
                  <a:srgbClr val="92D050"/>
                </a:solidFill>
                <a:cs typeface="B Titr" pitchFamily="2" charset="-78"/>
              </a:rPr>
              <a:t>مثال: </a:t>
            </a:r>
            <a:r>
              <a:rPr lang="fa-IR" dirty="0" smtClean="0"/>
              <a:t>در مطالعه</a:t>
            </a:r>
            <a:r>
              <a:rPr lang="fa-IR" dirty="0" smtClean="0">
                <a:effectLst/>
              </a:rPr>
              <a:t>‌ای، به </a:t>
            </a:r>
            <a:r>
              <a:rPr lang="fa-IR" dirty="0">
                <a:effectLst/>
              </a:rPr>
              <a:t>هر یک از گروه‌های مطالعه 30 نفر وارد </a:t>
            </a:r>
            <a:r>
              <a:rPr lang="fa-IR" dirty="0" smtClean="0">
                <a:effectLst/>
              </a:rPr>
              <a:t>شده‌اند. از گروه </a:t>
            </a:r>
            <a:r>
              <a:rPr lang="fa-IR" dirty="0">
                <a:effectLst/>
              </a:rPr>
              <a:t>درمان 6 نفر و از گروه دارونما 7 نفر حذف </a:t>
            </a:r>
            <a:r>
              <a:rPr lang="fa-IR" dirty="0" smtClean="0">
                <a:effectLst/>
              </a:rPr>
              <a:t>شده</a:t>
            </a:r>
            <a:r>
              <a:rPr lang="fa-IR" dirty="0">
                <a:effectLst/>
              </a:rPr>
              <a:t>‌</a:t>
            </a:r>
            <a:r>
              <a:rPr lang="fa-IR" dirty="0" smtClean="0">
                <a:effectLst/>
              </a:rPr>
              <a:t>اند</a:t>
            </a:r>
            <a:r>
              <a:rPr lang="fa-IR" dirty="0">
                <a:effectLst/>
              </a:rPr>
              <a:t>. در گروه درمان </a:t>
            </a:r>
            <a:r>
              <a:rPr lang="fa-IR" dirty="0" smtClean="0">
                <a:effectLst/>
              </a:rPr>
              <a:t>در موارد باقی</a:t>
            </a:r>
            <a:r>
              <a:rPr lang="fa-IR" dirty="0">
                <a:effectLst/>
              </a:rPr>
              <a:t>‌</a:t>
            </a:r>
            <a:r>
              <a:rPr lang="fa-IR" dirty="0" smtClean="0">
                <a:effectLst/>
              </a:rPr>
              <a:t>مانده</a:t>
            </a:r>
            <a:r>
              <a:rPr lang="fa-IR" dirty="0">
                <a:effectLst/>
              </a:rPr>
              <a:t>، 5 مورد </a:t>
            </a:r>
            <a:r>
              <a:rPr lang="fa-IR" dirty="0" smtClean="0">
                <a:effectLst/>
              </a:rPr>
              <a:t>و </a:t>
            </a:r>
            <a:r>
              <a:rPr lang="fa-IR" dirty="0">
                <a:effectLst/>
              </a:rPr>
              <a:t>در گروه دارونما، 9 مورد مرگ اتفاق افتاده است. </a:t>
            </a:r>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127</a:t>
            </a:fld>
            <a:endParaRPr lang="en-US"/>
          </a:p>
        </p:txBody>
      </p:sp>
    </p:spTree>
    <p:extLst>
      <p:ext uri="{BB962C8B-B14F-4D97-AF65-F5344CB8AC3E}">
        <p14:creationId xmlns:p14="http://schemas.microsoft.com/office/powerpoint/2010/main" val="2574982653"/>
      </p:ext>
    </p:extLst>
  </p:cSld>
  <p:clrMapOvr>
    <a:masterClrMapping/>
  </p:clrMapOvr>
  <p:transition>
    <p:randomBar dir="vert"/>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128</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444778161"/>
              </p:ext>
            </p:extLst>
          </p:nvPr>
        </p:nvGraphicFramePr>
        <p:xfrm>
          <a:off x="152400" y="1371600"/>
          <a:ext cx="8763000" cy="5181600"/>
        </p:xfrm>
        <a:graphic>
          <a:graphicData uri="http://schemas.openxmlformats.org/drawingml/2006/table">
            <a:tbl>
              <a:tblPr firstRow="1" firstCol="1" bandRow="1">
                <a:tableStyleId>{5C22544A-7EE6-4342-B048-85BDC9FD1C3A}</a:tableStyleId>
              </a:tblPr>
              <a:tblGrid>
                <a:gridCol w="4724400"/>
                <a:gridCol w="2057400"/>
                <a:gridCol w="1981200"/>
              </a:tblGrid>
              <a:tr h="0">
                <a:tc>
                  <a:txBody>
                    <a:bodyPr/>
                    <a:lstStyle/>
                    <a:p>
                      <a:pPr algn="l" rtl="0">
                        <a:lnSpc>
                          <a:spcPct val="100000"/>
                        </a:lnSpc>
                        <a:spcAft>
                          <a:spcPts val="0"/>
                        </a:spcAft>
                      </a:pPr>
                      <a:r>
                        <a:rPr lang="en-US" sz="2000" dirty="0">
                          <a:effectLst>
                            <a:outerShdw blurRad="38100" dist="38100" dir="2700000" algn="tl">
                              <a:srgbClr val="000000">
                                <a:alpha val="43137"/>
                              </a:srgbClr>
                            </a:outerShdw>
                          </a:effectLst>
                        </a:rPr>
                        <a:t>Steps of assessment</a:t>
                      </a:r>
                      <a:endParaRPr lang="en-US" sz="2000" dirty="0">
                        <a:effectLst>
                          <a:outerShdw blurRad="38100" dist="38100" dir="2700000" algn="tl">
                            <a:srgbClr val="000000">
                              <a:alpha val="43137"/>
                            </a:srgbClr>
                          </a:outerShdw>
                        </a:effectLst>
                        <a:latin typeface="Calibri"/>
                        <a:ea typeface="Calibri"/>
                        <a:cs typeface="Arial"/>
                      </a:endParaRPr>
                    </a:p>
                  </a:txBody>
                  <a:tcPr marL="68580" marR="68580" marT="0" marB="0">
                    <a:solidFill>
                      <a:srgbClr val="2D4E77"/>
                    </a:solidFill>
                  </a:tcPr>
                </a:tc>
                <a:tc>
                  <a:txBody>
                    <a:bodyPr/>
                    <a:lstStyle/>
                    <a:p>
                      <a:pPr algn="l" rtl="0">
                        <a:lnSpc>
                          <a:spcPct val="100000"/>
                        </a:lnSpc>
                        <a:spcAft>
                          <a:spcPts val="0"/>
                        </a:spcAft>
                      </a:pPr>
                      <a:r>
                        <a:rPr lang="en-US" sz="2000" dirty="0">
                          <a:effectLst>
                            <a:outerShdw blurRad="38100" dist="38100" dir="2700000" algn="tl">
                              <a:srgbClr val="000000">
                                <a:alpha val="43137"/>
                              </a:srgbClr>
                            </a:outerShdw>
                          </a:effectLst>
                        </a:rPr>
                        <a:t>Treatment </a:t>
                      </a:r>
                      <a:r>
                        <a:rPr lang="en-US" sz="2000" dirty="0" smtClean="0">
                          <a:effectLst>
                            <a:outerShdw blurRad="38100" dist="38100" dir="2700000" algn="tl">
                              <a:srgbClr val="000000">
                                <a:alpha val="43137"/>
                              </a:srgbClr>
                            </a:outerShdw>
                          </a:effectLst>
                        </a:rPr>
                        <a:t>(=</a:t>
                      </a:r>
                      <a:r>
                        <a:rPr lang="en-US" sz="2000" dirty="0">
                          <a:effectLst>
                            <a:outerShdw blurRad="38100" dist="38100" dir="2700000" algn="tl">
                              <a:srgbClr val="000000">
                                <a:alpha val="43137"/>
                              </a:srgbClr>
                            </a:outerShdw>
                          </a:effectLst>
                        </a:rPr>
                        <a:t>30)</a:t>
                      </a:r>
                      <a:endParaRPr lang="en-US" sz="2000" dirty="0">
                        <a:effectLst>
                          <a:outerShdw blurRad="38100" dist="38100" dir="2700000" algn="tl">
                            <a:srgbClr val="000000">
                              <a:alpha val="43137"/>
                            </a:srgbClr>
                          </a:outerShdw>
                        </a:effectLst>
                        <a:latin typeface="Calibri"/>
                        <a:ea typeface="Calibri"/>
                        <a:cs typeface="Arial"/>
                      </a:endParaRPr>
                    </a:p>
                  </a:txBody>
                  <a:tcPr marL="68580" marR="68580" marT="0" marB="0">
                    <a:solidFill>
                      <a:srgbClr val="2D4E77"/>
                    </a:solidFill>
                  </a:tcPr>
                </a:tc>
                <a:tc>
                  <a:txBody>
                    <a:bodyPr/>
                    <a:lstStyle/>
                    <a:p>
                      <a:pPr algn="l" rtl="0">
                        <a:lnSpc>
                          <a:spcPct val="100000"/>
                        </a:lnSpc>
                        <a:spcAft>
                          <a:spcPts val="0"/>
                        </a:spcAft>
                      </a:pPr>
                      <a:r>
                        <a:rPr lang="en-US" sz="2000" dirty="0">
                          <a:effectLst>
                            <a:outerShdw blurRad="38100" dist="38100" dir="2700000" algn="tl">
                              <a:srgbClr val="000000">
                                <a:alpha val="43137"/>
                              </a:srgbClr>
                            </a:outerShdw>
                          </a:effectLst>
                        </a:rPr>
                        <a:t>Placebo </a:t>
                      </a:r>
                      <a:r>
                        <a:rPr lang="en-US" sz="2000" dirty="0" smtClean="0">
                          <a:effectLst>
                            <a:outerShdw blurRad="38100" dist="38100" dir="2700000" algn="tl">
                              <a:srgbClr val="000000">
                                <a:alpha val="43137"/>
                              </a:srgbClr>
                            </a:outerShdw>
                          </a:effectLst>
                        </a:rPr>
                        <a:t>(=</a:t>
                      </a:r>
                      <a:r>
                        <a:rPr lang="en-US" sz="2000" dirty="0">
                          <a:effectLst>
                            <a:outerShdw blurRad="38100" dist="38100" dir="2700000" algn="tl">
                              <a:srgbClr val="000000">
                                <a:alpha val="43137"/>
                              </a:srgbClr>
                            </a:outerShdw>
                          </a:effectLst>
                        </a:rPr>
                        <a:t>30)</a:t>
                      </a:r>
                      <a:endParaRPr lang="en-US" sz="2000" dirty="0">
                        <a:effectLst>
                          <a:outerShdw blurRad="38100" dist="38100" dir="2700000" algn="tl">
                            <a:srgbClr val="000000">
                              <a:alpha val="43137"/>
                            </a:srgbClr>
                          </a:outerShdw>
                        </a:effectLst>
                        <a:latin typeface="Calibri"/>
                        <a:ea typeface="Calibri"/>
                        <a:cs typeface="Arial"/>
                      </a:endParaRPr>
                    </a:p>
                  </a:txBody>
                  <a:tcPr marL="68580" marR="68580" marT="0" marB="0">
                    <a:solidFill>
                      <a:srgbClr val="2D4E77"/>
                    </a:solidFill>
                  </a:tcPr>
                </a:tc>
              </a:tr>
              <a:tr h="0">
                <a:tc>
                  <a:txBody>
                    <a:bodyPr/>
                    <a:lstStyle/>
                    <a:p>
                      <a:pPr algn="l" rtl="0">
                        <a:lnSpc>
                          <a:spcPct val="100000"/>
                        </a:lnSpc>
                        <a:spcAft>
                          <a:spcPts val="0"/>
                        </a:spcAft>
                      </a:pPr>
                      <a:r>
                        <a:rPr lang="en-US" sz="2000" dirty="0">
                          <a:effectLst>
                            <a:outerShdw blurRad="38100" dist="38100" dir="2700000" algn="tl">
                              <a:srgbClr val="000000">
                                <a:alpha val="43137"/>
                              </a:srgbClr>
                            </a:outerShdw>
                          </a:effectLst>
                        </a:rPr>
                        <a:t>Step 1: </a:t>
                      </a:r>
                      <a:r>
                        <a:rPr lang="en-US" sz="2000" dirty="0">
                          <a:solidFill>
                            <a:srgbClr val="FFFF00"/>
                          </a:solidFill>
                          <a:effectLst>
                            <a:outerShdw blurRad="38100" dist="38100" dir="2700000" algn="tl">
                              <a:srgbClr val="000000">
                                <a:alpha val="43137"/>
                              </a:srgbClr>
                            </a:outerShdw>
                          </a:effectLst>
                        </a:rPr>
                        <a:t>Count the number of patients with bad outcomes in each treatment group</a:t>
                      </a:r>
                      <a:r>
                        <a:rPr lang="ar-SA" sz="2000" dirty="0">
                          <a:solidFill>
                            <a:srgbClr val="FFFF00"/>
                          </a:solidFill>
                          <a:effectLst>
                            <a:outerShdw blurRad="38100" dist="38100" dir="2700000" algn="tl">
                              <a:srgbClr val="000000">
                                <a:alpha val="43137"/>
                              </a:srgbClr>
                            </a:outerShdw>
                          </a:effectLst>
                        </a:rPr>
                        <a:t>,</a:t>
                      </a:r>
                      <a:r>
                        <a:rPr lang="en-US" sz="2000" dirty="0">
                          <a:solidFill>
                            <a:srgbClr val="FFFF00"/>
                          </a:solidFill>
                          <a:effectLst>
                            <a:outerShdw blurRad="38100" dist="38100" dir="2700000" algn="tl">
                              <a:srgbClr val="000000">
                                <a:alpha val="43137"/>
                              </a:srgbClr>
                            </a:outerShdw>
                          </a:effectLst>
                        </a:rPr>
                        <a:t> and express this as a fraction of the number of patients analyzed</a:t>
                      </a:r>
                      <a:endParaRPr lang="en-US" sz="2000" dirty="0">
                        <a:solidFill>
                          <a:srgbClr val="FFFF00"/>
                        </a:solidFill>
                        <a:effectLst>
                          <a:outerShdw blurRad="38100" dist="38100" dir="2700000" algn="tl">
                            <a:srgbClr val="000000">
                              <a:alpha val="43137"/>
                            </a:srgbClr>
                          </a:outerShdw>
                        </a:effectLst>
                        <a:latin typeface="Calibri"/>
                        <a:ea typeface="Calibri"/>
                        <a:cs typeface="Arial"/>
                      </a:endParaRPr>
                    </a:p>
                  </a:txBody>
                  <a:tcPr marL="68580" marR="68580" marT="0" marB="0">
                    <a:solidFill>
                      <a:srgbClr val="2D4E77"/>
                    </a:solidFill>
                  </a:tcPr>
                </a:tc>
                <a:tc>
                  <a:txBody>
                    <a:bodyPr/>
                    <a:lstStyle/>
                    <a:p>
                      <a:pPr algn="l" rtl="0">
                        <a:lnSpc>
                          <a:spcPct val="100000"/>
                        </a:lnSpc>
                        <a:spcAft>
                          <a:spcPts val="0"/>
                        </a:spcAft>
                      </a:pPr>
                      <a:r>
                        <a:rPr lang="en-US" sz="2000" b="1" dirty="0" smtClean="0">
                          <a:solidFill>
                            <a:srgbClr val="002060"/>
                          </a:solidFill>
                          <a:effectLst/>
                        </a:rPr>
                        <a:t>Deaths</a:t>
                      </a:r>
                      <a:r>
                        <a:rPr lang="en-US" sz="2000" b="1" dirty="0">
                          <a:solidFill>
                            <a:srgbClr val="002060"/>
                          </a:solidFill>
                          <a:effectLst/>
                        </a:rPr>
                        <a:t>= 5/24</a:t>
                      </a:r>
                      <a:endParaRPr lang="en-US" sz="2000" b="1" dirty="0">
                        <a:solidFill>
                          <a:srgbClr val="002060"/>
                        </a:solidFill>
                        <a:effectLst/>
                        <a:latin typeface="Calibri"/>
                        <a:ea typeface="Calibri"/>
                        <a:cs typeface="Arial"/>
                      </a:endParaRPr>
                    </a:p>
                  </a:txBody>
                  <a:tcPr marL="68580" marR="68580" marT="0" marB="0" anchor="ctr"/>
                </a:tc>
                <a:tc>
                  <a:txBody>
                    <a:bodyPr/>
                    <a:lstStyle/>
                    <a:p>
                      <a:pPr algn="l" rtl="0">
                        <a:lnSpc>
                          <a:spcPct val="100000"/>
                        </a:lnSpc>
                        <a:spcAft>
                          <a:spcPts val="0"/>
                        </a:spcAft>
                      </a:pPr>
                      <a:r>
                        <a:rPr lang="en-US" sz="2000" b="1" dirty="0" smtClean="0">
                          <a:solidFill>
                            <a:srgbClr val="002060"/>
                          </a:solidFill>
                          <a:effectLst/>
                        </a:rPr>
                        <a:t>Deaths</a:t>
                      </a:r>
                      <a:r>
                        <a:rPr lang="en-US" sz="2000" b="1" dirty="0">
                          <a:solidFill>
                            <a:srgbClr val="002060"/>
                          </a:solidFill>
                          <a:effectLst/>
                        </a:rPr>
                        <a:t>= 9/23</a:t>
                      </a:r>
                      <a:endParaRPr lang="en-US" sz="2000" b="1" dirty="0">
                        <a:solidFill>
                          <a:srgbClr val="002060"/>
                        </a:solidFill>
                        <a:effectLst/>
                        <a:latin typeface="Calibri"/>
                        <a:ea typeface="Calibri"/>
                        <a:cs typeface="Arial"/>
                      </a:endParaRPr>
                    </a:p>
                  </a:txBody>
                  <a:tcPr marL="68580" marR="68580" marT="0" marB="0" anchor="ctr"/>
                </a:tc>
              </a:tr>
              <a:tr h="0">
                <a:tc>
                  <a:txBody>
                    <a:bodyPr/>
                    <a:lstStyle/>
                    <a:p>
                      <a:pPr algn="l" rtl="0">
                        <a:lnSpc>
                          <a:spcPct val="100000"/>
                        </a:lnSpc>
                        <a:spcAft>
                          <a:spcPts val="0"/>
                        </a:spcAft>
                      </a:pPr>
                      <a:r>
                        <a:rPr lang="en-US" sz="2000" dirty="0">
                          <a:effectLst>
                            <a:outerShdw blurRad="38100" dist="38100" dir="2700000" algn="tl">
                              <a:srgbClr val="000000">
                                <a:alpha val="43137"/>
                              </a:srgbClr>
                            </a:outerShdw>
                          </a:effectLst>
                        </a:rPr>
                        <a:t>Step 2: </a:t>
                      </a:r>
                      <a:r>
                        <a:rPr lang="en-US" sz="2000" dirty="0">
                          <a:solidFill>
                            <a:srgbClr val="FFFF00"/>
                          </a:solidFill>
                          <a:effectLst>
                            <a:outerShdw blurRad="38100" dist="38100" dir="2700000" algn="tl">
                              <a:srgbClr val="000000">
                                <a:alpha val="43137"/>
                              </a:srgbClr>
                            </a:outerShdw>
                          </a:effectLst>
                        </a:rPr>
                        <a:t>Count the number of drop-outs in each treatment group</a:t>
                      </a:r>
                      <a:endParaRPr lang="en-US" sz="2000" dirty="0">
                        <a:solidFill>
                          <a:srgbClr val="FFFF00"/>
                        </a:solidFill>
                        <a:effectLst>
                          <a:outerShdw blurRad="38100" dist="38100" dir="2700000" algn="tl">
                            <a:srgbClr val="000000">
                              <a:alpha val="43137"/>
                            </a:srgbClr>
                          </a:outerShdw>
                        </a:effectLst>
                        <a:latin typeface="Calibri"/>
                        <a:ea typeface="Calibri"/>
                        <a:cs typeface="Arial"/>
                      </a:endParaRPr>
                    </a:p>
                  </a:txBody>
                  <a:tcPr marL="68580" marR="68580" marT="0" marB="0">
                    <a:solidFill>
                      <a:srgbClr val="2D4E77"/>
                    </a:solidFill>
                  </a:tcPr>
                </a:tc>
                <a:tc>
                  <a:txBody>
                    <a:bodyPr/>
                    <a:lstStyle/>
                    <a:p>
                      <a:pPr algn="l" rtl="0">
                        <a:lnSpc>
                          <a:spcPct val="100000"/>
                        </a:lnSpc>
                        <a:spcAft>
                          <a:spcPts val="0"/>
                        </a:spcAft>
                      </a:pPr>
                      <a:r>
                        <a:rPr lang="en-US" sz="2000" b="1" dirty="0">
                          <a:solidFill>
                            <a:srgbClr val="002060"/>
                          </a:solidFill>
                          <a:effectLst/>
                        </a:rPr>
                        <a:t>Drop-outs= 6</a:t>
                      </a:r>
                      <a:endParaRPr lang="en-US" sz="2000" b="1" dirty="0">
                        <a:solidFill>
                          <a:srgbClr val="002060"/>
                        </a:solidFill>
                        <a:effectLst/>
                        <a:latin typeface="Calibri"/>
                        <a:ea typeface="Calibri"/>
                        <a:cs typeface="Arial"/>
                      </a:endParaRPr>
                    </a:p>
                  </a:txBody>
                  <a:tcPr marL="68580" marR="68580" marT="0" marB="0" anchor="ctr"/>
                </a:tc>
                <a:tc>
                  <a:txBody>
                    <a:bodyPr/>
                    <a:lstStyle/>
                    <a:p>
                      <a:pPr algn="l" rtl="0">
                        <a:lnSpc>
                          <a:spcPct val="100000"/>
                        </a:lnSpc>
                        <a:spcAft>
                          <a:spcPts val="0"/>
                        </a:spcAft>
                      </a:pPr>
                      <a:r>
                        <a:rPr lang="en-US" sz="2000" b="1">
                          <a:solidFill>
                            <a:srgbClr val="002060"/>
                          </a:solidFill>
                          <a:effectLst/>
                        </a:rPr>
                        <a:t>Drop-outs= 7</a:t>
                      </a:r>
                      <a:endParaRPr lang="en-US" sz="2000" b="1">
                        <a:solidFill>
                          <a:srgbClr val="002060"/>
                        </a:solidFill>
                        <a:effectLst/>
                        <a:latin typeface="Calibri"/>
                        <a:ea typeface="Calibri"/>
                        <a:cs typeface="Arial"/>
                      </a:endParaRPr>
                    </a:p>
                  </a:txBody>
                  <a:tcPr marL="68580" marR="68580" marT="0" marB="0" anchor="ctr"/>
                </a:tc>
              </a:tr>
              <a:tr h="0">
                <a:tc>
                  <a:txBody>
                    <a:bodyPr/>
                    <a:lstStyle/>
                    <a:p>
                      <a:pPr algn="l" rtl="0">
                        <a:lnSpc>
                          <a:spcPct val="100000"/>
                        </a:lnSpc>
                        <a:spcAft>
                          <a:spcPts val="0"/>
                        </a:spcAft>
                      </a:pPr>
                      <a:r>
                        <a:rPr lang="en-US" sz="2000" dirty="0">
                          <a:effectLst>
                            <a:outerShdw blurRad="38100" dist="38100" dir="2700000" algn="tl">
                              <a:srgbClr val="000000">
                                <a:alpha val="43137"/>
                              </a:srgbClr>
                            </a:outerShdw>
                          </a:effectLst>
                        </a:rPr>
                        <a:t>Step 3: </a:t>
                      </a:r>
                      <a:r>
                        <a:rPr lang="en-US" sz="2000" dirty="0">
                          <a:solidFill>
                            <a:srgbClr val="FFFF00"/>
                          </a:solidFill>
                          <a:effectLst>
                            <a:outerShdw blurRad="38100" dist="38100" dir="2700000" algn="tl">
                              <a:srgbClr val="000000">
                                <a:alpha val="43137"/>
                              </a:srgbClr>
                            </a:outerShdw>
                          </a:effectLst>
                        </a:rPr>
                        <a:t>Create a worst scenario for the treatment group by assuming all the drop-outs in this group had the bad outcome, and all the drop-outs in the control group had a good outcome</a:t>
                      </a:r>
                      <a:endParaRPr lang="en-US" sz="2000" dirty="0">
                        <a:solidFill>
                          <a:srgbClr val="FFFF00"/>
                        </a:solidFill>
                        <a:effectLst>
                          <a:outerShdw blurRad="38100" dist="38100" dir="2700000" algn="tl">
                            <a:srgbClr val="000000">
                              <a:alpha val="43137"/>
                            </a:srgbClr>
                          </a:outerShdw>
                        </a:effectLst>
                        <a:latin typeface="Calibri"/>
                        <a:ea typeface="Calibri"/>
                        <a:cs typeface="Arial"/>
                      </a:endParaRPr>
                    </a:p>
                  </a:txBody>
                  <a:tcPr marL="68580" marR="68580" marT="0" marB="0">
                    <a:solidFill>
                      <a:srgbClr val="2D4E77"/>
                    </a:solidFill>
                  </a:tcPr>
                </a:tc>
                <a:tc>
                  <a:txBody>
                    <a:bodyPr/>
                    <a:lstStyle/>
                    <a:p>
                      <a:pPr algn="l" rtl="0">
                        <a:lnSpc>
                          <a:spcPct val="100000"/>
                        </a:lnSpc>
                        <a:spcAft>
                          <a:spcPts val="0"/>
                        </a:spcAft>
                      </a:pPr>
                      <a:r>
                        <a:rPr lang="en-US" sz="2000" b="1" dirty="0" smtClean="0">
                          <a:solidFill>
                            <a:srgbClr val="002060"/>
                          </a:solidFill>
                          <a:effectLst/>
                        </a:rPr>
                        <a:t>Deaths</a:t>
                      </a:r>
                      <a:r>
                        <a:rPr lang="en-US" sz="2000" b="1" dirty="0">
                          <a:solidFill>
                            <a:srgbClr val="002060"/>
                          </a:solidFill>
                          <a:effectLst/>
                        </a:rPr>
                        <a:t>= 5+6/24+6= 11/30</a:t>
                      </a:r>
                      <a:endParaRPr lang="en-US" sz="2000" b="1" dirty="0">
                        <a:solidFill>
                          <a:srgbClr val="002060"/>
                        </a:solidFill>
                        <a:effectLst/>
                        <a:latin typeface="Calibri"/>
                        <a:ea typeface="Calibri"/>
                        <a:cs typeface="Arial"/>
                      </a:endParaRPr>
                    </a:p>
                  </a:txBody>
                  <a:tcPr marL="68580" marR="68580" marT="0" marB="0" anchor="ctr"/>
                </a:tc>
                <a:tc>
                  <a:txBody>
                    <a:bodyPr/>
                    <a:lstStyle/>
                    <a:p>
                      <a:pPr algn="l" rtl="0">
                        <a:lnSpc>
                          <a:spcPct val="100000"/>
                        </a:lnSpc>
                        <a:spcAft>
                          <a:spcPts val="0"/>
                        </a:spcAft>
                      </a:pPr>
                      <a:r>
                        <a:rPr lang="en-US" sz="2000" b="1" dirty="0" smtClean="0">
                          <a:solidFill>
                            <a:srgbClr val="002060"/>
                          </a:solidFill>
                          <a:effectLst/>
                        </a:rPr>
                        <a:t>Deaths</a:t>
                      </a:r>
                      <a:r>
                        <a:rPr lang="en-US" sz="2000" b="1" dirty="0">
                          <a:solidFill>
                            <a:srgbClr val="002060"/>
                          </a:solidFill>
                          <a:effectLst/>
                        </a:rPr>
                        <a:t>= 9+0/23+7= 9/30</a:t>
                      </a:r>
                      <a:endParaRPr lang="en-US" sz="2000" b="1" dirty="0">
                        <a:solidFill>
                          <a:srgbClr val="002060"/>
                        </a:solidFill>
                        <a:effectLst/>
                        <a:latin typeface="Calibri"/>
                        <a:ea typeface="Calibri"/>
                        <a:cs typeface="Arial"/>
                      </a:endParaRPr>
                    </a:p>
                  </a:txBody>
                  <a:tcPr marL="68580" marR="68580" marT="0" marB="0" anchor="ctr"/>
                </a:tc>
              </a:tr>
              <a:tr h="0">
                <a:tc>
                  <a:txBody>
                    <a:bodyPr/>
                    <a:lstStyle/>
                    <a:p>
                      <a:pPr algn="l" rtl="0">
                        <a:lnSpc>
                          <a:spcPct val="100000"/>
                        </a:lnSpc>
                        <a:spcAft>
                          <a:spcPts val="0"/>
                        </a:spcAft>
                      </a:pPr>
                      <a:r>
                        <a:rPr lang="en-US" sz="2000" dirty="0">
                          <a:effectLst>
                            <a:outerShdw blurRad="38100" dist="38100" dir="2700000" algn="tl">
                              <a:srgbClr val="000000">
                                <a:alpha val="43137"/>
                              </a:srgbClr>
                            </a:outerShdw>
                          </a:effectLst>
                        </a:rPr>
                        <a:t>Step 4: </a:t>
                      </a:r>
                      <a:r>
                        <a:rPr lang="en-US" sz="2000" dirty="0">
                          <a:solidFill>
                            <a:srgbClr val="FFFF00"/>
                          </a:solidFill>
                          <a:effectLst>
                            <a:outerShdw blurRad="38100" dist="38100" dir="2700000" algn="tl">
                              <a:srgbClr val="000000">
                                <a:alpha val="43137"/>
                              </a:srgbClr>
                            </a:outerShdw>
                          </a:effectLst>
                        </a:rPr>
                        <a:t>Create a best scenario for the treatment group by assuming the opposite</a:t>
                      </a:r>
                      <a:r>
                        <a:rPr lang="ar-SA" sz="2000" dirty="0">
                          <a:solidFill>
                            <a:srgbClr val="FFFF00"/>
                          </a:solidFill>
                          <a:effectLst>
                            <a:outerShdw blurRad="38100" dist="38100" dir="2700000" algn="tl">
                              <a:srgbClr val="000000">
                                <a:alpha val="43137"/>
                              </a:srgbClr>
                            </a:outerShdw>
                          </a:effectLst>
                        </a:rPr>
                        <a:t>,</a:t>
                      </a:r>
                      <a:r>
                        <a:rPr lang="en-US" sz="2000" dirty="0">
                          <a:solidFill>
                            <a:srgbClr val="FFFF00"/>
                          </a:solidFill>
                          <a:effectLst>
                            <a:outerShdw blurRad="38100" dist="38100" dir="2700000" algn="tl">
                              <a:srgbClr val="000000">
                                <a:alpha val="43137"/>
                              </a:srgbClr>
                            </a:outerShdw>
                          </a:effectLst>
                        </a:rPr>
                        <a:t> i.e. all the drop-outs in this group had a good outcome, and all the drop-outs in the control group had the bad outcome</a:t>
                      </a:r>
                      <a:endParaRPr lang="en-US" sz="2000" dirty="0">
                        <a:solidFill>
                          <a:srgbClr val="FFFF00"/>
                        </a:solidFill>
                        <a:effectLst>
                          <a:outerShdw blurRad="38100" dist="38100" dir="2700000" algn="tl">
                            <a:srgbClr val="000000">
                              <a:alpha val="43137"/>
                            </a:srgbClr>
                          </a:outerShdw>
                        </a:effectLst>
                        <a:latin typeface="Calibri"/>
                        <a:ea typeface="Calibri"/>
                        <a:cs typeface="Arial"/>
                      </a:endParaRPr>
                    </a:p>
                  </a:txBody>
                  <a:tcPr marL="68580" marR="68580" marT="0" marB="0">
                    <a:solidFill>
                      <a:srgbClr val="2D4E77"/>
                    </a:solidFill>
                  </a:tcPr>
                </a:tc>
                <a:tc>
                  <a:txBody>
                    <a:bodyPr/>
                    <a:lstStyle/>
                    <a:p>
                      <a:pPr algn="l" rtl="0">
                        <a:lnSpc>
                          <a:spcPct val="100000"/>
                        </a:lnSpc>
                        <a:spcAft>
                          <a:spcPts val="0"/>
                        </a:spcAft>
                      </a:pPr>
                      <a:r>
                        <a:rPr lang="en-US" sz="2000" b="1" dirty="0" smtClean="0">
                          <a:solidFill>
                            <a:srgbClr val="002060"/>
                          </a:solidFill>
                          <a:effectLst/>
                        </a:rPr>
                        <a:t>Deaths</a:t>
                      </a:r>
                      <a:r>
                        <a:rPr lang="en-US" sz="2000" b="1" dirty="0">
                          <a:solidFill>
                            <a:srgbClr val="002060"/>
                          </a:solidFill>
                          <a:effectLst/>
                        </a:rPr>
                        <a:t>= 5+0/24+6= 5/30</a:t>
                      </a:r>
                      <a:endParaRPr lang="en-US" sz="2000" b="1" dirty="0">
                        <a:solidFill>
                          <a:srgbClr val="002060"/>
                        </a:solidFill>
                        <a:effectLst/>
                        <a:latin typeface="Calibri"/>
                        <a:ea typeface="Calibri"/>
                        <a:cs typeface="Arial"/>
                      </a:endParaRPr>
                    </a:p>
                  </a:txBody>
                  <a:tcPr marL="68580" marR="68580" marT="0" marB="0" anchor="ctr"/>
                </a:tc>
                <a:tc>
                  <a:txBody>
                    <a:bodyPr/>
                    <a:lstStyle/>
                    <a:p>
                      <a:pPr algn="l" rtl="0">
                        <a:lnSpc>
                          <a:spcPct val="100000"/>
                        </a:lnSpc>
                        <a:spcAft>
                          <a:spcPts val="0"/>
                        </a:spcAft>
                      </a:pPr>
                      <a:r>
                        <a:rPr lang="en-US" sz="2000" b="1" dirty="0" smtClean="0">
                          <a:solidFill>
                            <a:srgbClr val="002060"/>
                          </a:solidFill>
                          <a:effectLst/>
                        </a:rPr>
                        <a:t>Deaths</a:t>
                      </a:r>
                      <a:r>
                        <a:rPr lang="en-US" sz="2000" b="1" dirty="0">
                          <a:solidFill>
                            <a:srgbClr val="002060"/>
                          </a:solidFill>
                          <a:effectLst/>
                        </a:rPr>
                        <a:t>= 9+7/23+7= 16/30</a:t>
                      </a:r>
                      <a:endParaRPr lang="en-US" sz="2000" b="1" dirty="0">
                        <a:solidFill>
                          <a:srgbClr val="002060"/>
                        </a:solidFill>
                        <a:effectLst/>
                        <a:latin typeface="Calibri"/>
                        <a:ea typeface="Calibri"/>
                        <a:cs typeface="Arial"/>
                      </a:endParaRPr>
                    </a:p>
                  </a:txBody>
                  <a:tcPr marL="68580" marR="68580" marT="0" marB="0" anchor="ctr"/>
                </a:tc>
              </a:tr>
            </a:tbl>
          </a:graphicData>
        </a:graphic>
      </p:graphicFrame>
    </p:spTree>
    <p:extLst>
      <p:ext uri="{BB962C8B-B14F-4D97-AF65-F5344CB8AC3E}">
        <p14:creationId xmlns:p14="http://schemas.microsoft.com/office/powerpoint/2010/main" val="1528005001"/>
      </p:ext>
    </p:extLst>
  </p:cSld>
  <p:clrMapOvr>
    <a:masterClrMapping/>
  </p:clrMapOvr>
  <p:transition>
    <p:randomBar dir="vert"/>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3" name="Content Placeholder 2"/>
          <p:cNvSpPr>
            <a:spLocks noGrp="1"/>
          </p:cNvSpPr>
          <p:nvPr>
            <p:ph idx="1"/>
          </p:nvPr>
        </p:nvSpPr>
        <p:spPr>
          <a:xfrm>
            <a:off x="457200" y="1295400"/>
            <a:ext cx="8305800" cy="5029200"/>
          </a:xfrm>
        </p:spPr>
        <p:txBody>
          <a:bodyPr/>
          <a:lstStyle/>
          <a:p>
            <a:pPr algn="just"/>
            <a:r>
              <a:rPr lang="fa-IR" dirty="0" smtClean="0"/>
              <a:t>مقادیر </a:t>
            </a:r>
            <a:r>
              <a:rPr lang="fa-IR" dirty="0"/>
              <a:t>محاسبه شده نشان می‌دهد که تعداد مرگ در گروه درمان در مقایسه با گروه دارونما در بهترین سناریو کمتر ولی در بدترین سناریو بیشتر </a:t>
            </a:r>
            <a:r>
              <a:rPr lang="fa-IR" dirty="0" smtClean="0"/>
              <a:t>است.</a:t>
            </a:r>
          </a:p>
          <a:p>
            <a:pPr algn="just"/>
            <a:r>
              <a:rPr lang="fa-IR" dirty="0" smtClean="0"/>
              <a:t>تعداد </a:t>
            </a:r>
            <a:r>
              <a:rPr lang="fa-IR" dirty="0"/>
              <a:t>حذف‌شدگان بر تاثیر درمان ما اثرگذار بوده است. </a:t>
            </a:r>
            <a:r>
              <a:rPr lang="fa-IR" dirty="0" smtClean="0"/>
              <a:t>اگر اثرگذار </a:t>
            </a:r>
            <a:r>
              <a:rPr lang="fa-IR" dirty="0"/>
              <a:t>نبود باید در بهترین و بدترین سناریو نیز تعداد مرگ در گروه درمان در مقایسه با گروه دارونما کمتر می‌بود.</a:t>
            </a:r>
            <a:endParaRPr lang="en-US" dirty="0"/>
          </a:p>
          <a:p>
            <a:pPr algn="just"/>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129</a:t>
            </a:fld>
            <a:endParaRPr lang="en-US"/>
          </a:p>
        </p:txBody>
      </p:sp>
    </p:spTree>
    <p:extLst>
      <p:ext uri="{BB962C8B-B14F-4D97-AF65-F5344CB8AC3E}">
        <p14:creationId xmlns:p14="http://schemas.microsoft.com/office/powerpoint/2010/main" val="939776239"/>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مقدمه‌ای بر طب مبتنی بر </a:t>
            </a:r>
            <a:r>
              <a:rPr lang="fa-IR" dirty="0" smtClean="0"/>
              <a:t>شواهد</a:t>
            </a:r>
            <a:r>
              <a:rPr lang="fa-IR" sz="2000" i="1" u="none" dirty="0" smtClean="0"/>
              <a:t>  (ادامه)</a:t>
            </a:r>
            <a:endParaRPr lang="fa-IR" sz="2000" i="1" u="none" dirty="0"/>
          </a:p>
        </p:txBody>
      </p:sp>
      <p:sp>
        <p:nvSpPr>
          <p:cNvPr id="3" name="Content Placeholder 2"/>
          <p:cNvSpPr>
            <a:spLocks noGrp="1"/>
          </p:cNvSpPr>
          <p:nvPr>
            <p:ph idx="1"/>
          </p:nvPr>
        </p:nvSpPr>
        <p:spPr>
          <a:xfrm>
            <a:off x="914400" y="1371600"/>
            <a:ext cx="7467600" cy="5334000"/>
          </a:xfrm>
        </p:spPr>
        <p:txBody>
          <a:bodyPr>
            <a:normAutofit/>
          </a:bodyPr>
          <a:lstStyle/>
          <a:p>
            <a:pPr algn="just">
              <a:buFont typeface="Wingdings" pitchFamily="2" charset="2"/>
              <a:buChar char="§"/>
            </a:pPr>
            <a:r>
              <a:rPr lang="fa-IR" sz="2400" u="sng" dirty="0" smtClean="0">
                <a:solidFill>
                  <a:srgbClr val="92D050"/>
                </a:solidFill>
                <a:cs typeface="B Titr" pitchFamily="2" charset="-78"/>
              </a:rPr>
              <a:t>ضرورت طب مبتنی بر شواهد</a:t>
            </a:r>
            <a:endParaRPr lang="en-US" sz="2400" u="sng" dirty="0" smtClean="0">
              <a:solidFill>
                <a:srgbClr val="92D050"/>
              </a:solidFill>
              <a:cs typeface="B Titr" pitchFamily="2" charset="-78"/>
            </a:endParaRPr>
          </a:p>
          <a:p>
            <a:pPr lvl="0"/>
            <a:r>
              <a:rPr lang="fa-IR" dirty="0"/>
              <a:t>لزوم به روز بودن اطلاعات افراد بالینی</a:t>
            </a:r>
            <a:endParaRPr lang="en-US" dirty="0"/>
          </a:p>
          <a:p>
            <a:pPr lvl="0"/>
            <a:r>
              <a:rPr lang="fa-IR" dirty="0"/>
              <a:t>انفجار اطلاعات پزشکی</a:t>
            </a:r>
            <a:endParaRPr lang="en-US" dirty="0"/>
          </a:p>
          <a:p>
            <a:pPr lvl="0"/>
            <a:r>
              <a:rPr lang="fa-IR" dirty="0"/>
              <a:t>فقدان دسترسی به اطلاعات به‌هنگام/به‌</a:t>
            </a:r>
            <a:r>
              <a:rPr lang="fa-IR" dirty="0" smtClean="0"/>
              <a:t>موقع </a:t>
            </a:r>
            <a:r>
              <a:rPr lang="fa-IR" dirty="0"/>
              <a:t>نیاز</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3888528897"/>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trips(down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کاربرد شواهد</a:t>
            </a:r>
            <a:r>
              <a:rPr lang="fa-IR" sz="2400" i="1" u="none" dirty="0" smtClean="0"/>
              <a:t>  (ادامه)</a:t>
            </a:r>
            <a:endParaRPr lang="fa-IR" sz="2400" i="1" u="none" dirty="0"/>
          </a:p>
        </p:txBody>
      </p:sp>
      <p:sp>
        <p:nvSpPr>
          <p:cNvPr id="3" name="Content Placeholder 2"/>
          <p:cNvSpPr>
            <a:spLocks noGrp="1"/>
          </p:cNvSpPr>
          <p:nvPr>
            <p:ph idx="1"/>
          </p:nvPr>
        </p:nvSpPr>
        <p:spPr>
          <a:xfrm>
            <a:off x="533400" y="1295400"/>
            <a:ext cx="8153400" cy="4267200"/>
          </a:xfrm>
        </p:spPr>
        <p:txBody>
          <a:bodyPr>
            <a:normAutofit/>
          </a:bodyPr>
          <a:lstStyle/>
          <a:p>
            <a:pPr lvl="0">
              <a:buFont typeface="Wingdings" pitchFamily="2" charset="2"/>
              <a:buChar char="§"/>
            </a:pPr>
            <a:r>
              <a:rPr lang="fa-IR" sz="2400" dirty="0">
                <a:solidFill>
                  <a:srgbClr val="92D050"/>
                </a:solidFill>
                <a:cs typeface="B Titr" pitchFamily="2" charset="-78"/>
              </a:rPr>
              <a:t>"</a:t>
            </a:r>
            <a:r>
              <a:rPr lang="fa-IR" sz="2400" u="sng" dirty="0">
                <a:solidFill>
                  <a:srgbClr val="92D050"/>
                </a:solidFill>
                <a:cs typeface="B Titr" pitchFamily="2" charset="-78"/>
              </a:rPr>
              <a:t>آیا نتایج مطالعه کارآزمایی بالینی برای بیمار من کاربرد دارد</a:t>
            </a:r>
            <a:r>
              <a:rPr lang="fa-IR" sz="2400" dirty="0" smtClean="0">
                <a:solidFill>
                  <a:srgbClr val="92D050"/>
                </a:solidFill>
                <a:cs typeface="B Titr" pitchFamily="2" charset="-78"/>
              </a:rPr>
              <a:t>؟"</a:t>
            </a:r>
          </a:p>
          <a:p>
            <a:pPr marL="457200" lvl="1" indent="0">
              <a:buNone/>
            </a:pPr>
            <a:r>
              <a:rPr lang="fa-IR" dirty="0" smtClean="0">
                <a:solidFill>
                  <a:srgbClr val="FFFF00"/>
                </a:solidFill>
              </a:rPr>
              <a:t>1- اثر درمان چقدر است و آیا به لحاظ بالینی حايز اهمیت است؟ </a:t>
            </a:r>
            <a:endParaRPr lang="en-US" dirty="0" smtClean="0">
              <a:solidFill>
                <a:srgbClr val="FFFF00"/>
              </a:solidFill>
            </a:endParaRPr>
          </a:p>
          <a:p>
            <a:pPr marL="457200" lvl="1" indent="0">
              <a:buNone/>
            </a:pPr>
            <a:r>
              <a:rPr lang="fa-IR" dirty="0" smtClean="0">
                <a:solidFill>
                  <a:srgbClr val="FFFF00"/>
                </a:solidFill>
              </a:rPr>
              <a:t>2- برآورد </a:t>
            </a:r>
            <a:r>
              <a:rPr lang="fa-IR" dirty="0">
                <a:solidFill>
                  <a:srgbClr val="FFFF00"/>
                </a:solidFill>
              </a:rPr>
              <a:t>اثر درمان چقدر دقیق است؟</a:t>
            </a:r>
            <a:endParaRPr lang="en-US" dirty="0">
              <a:solidFill>
                <a:srgbClr val="FFFF00"/>
              </a:solidFill>
            </a:endParaRPr>
          </a:p>
          <a:p>
            <a:pPr marL="457200" lvl="1" indent="0">
              <a:buNone/>
            </a:pPr>
            <a:r>
              <a:rPr lang="fa-IR" dirty="0" smtClean="0">
                <a:solidFill>
                  <a:srgbClr val="FFFF00"/>
                </a:solidFill>
              </a:rPr>
              <a:t>3- آیا </a:t>
            </a:r>
            <a:r>
              <a:rPr lang="fa-IR" dirty="0">
                <a:solidFill>
                  <a:srgbClr val="FFFF00"/>
                </a:solidFill>
              </a:rPr>
              <a:t>تعداد حذف‌شدگان از مطالعه بیش از حد زیاد است؟ </a:t>
            </a:r>
            <a:endParaRPr lang="en-US" dirty="0">
              <a:solidFill>
                <a:srgbClr val="FFFF00"/>
              </a:solidFill>
            </a:endParaRPr>
          </a:p>
          <a:p>
            <a:pPr marL="457200" lvl="1" indent="0">
              <a:buNone/>
            </a:pPr>
            <a:r>
              <a:rPr lang="fa-IR" dirty="0" smtClean="0">
                <a:solidFill>
                  <a:srgbClr val="00B0F0"/>
                </a:solidFill>
              </a:rPr>
              <a:t>4- </a:t>
            </a:r>
            <a:r>
              <a:rPr lang="fa-IR" u="sng" dirty="0" smtClean="0">
                <a:solidFill>
                  <a:srgbClr val="00B0F0"/>
                </a:solidFill>
              </a:rPr>
              <a:t>اثر </a:t>
            </a:r>
            <a:r>
              <a:rPr lang="fa-IR" u="sng" dirty="0">
                <a:solidFill>
                  <a:srgbClr val="00B0F0"/>
                </a:solidFill>
              </a:rPr>
              <a:t>درمان مطالعه، چه نتایجی برای بیمار من دارد</a:t>
            </a:r>
            <a:r>
              <a:rPr lang="fa-IR" dirty="0">
                <a:solidFill>
                  <a:srgbClr val="00B0F0"/>
                </a:solidFill>
              </a:rPr>
              <a:t>؟ </a:t>
            </a:r>
            <a:endParaRPr lang="en-US" dirty="0">
              <a:solidFill>
                <a:srgbClr val="00B0F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130</a:t>
            </a:fld>
            <a:endParaRPr lang="en-US"/>
          </a:p>
        </p:txBody>
      </p:sp>
    </p:spTree>
    <p:extLst>
      <p:ext uri="{BB962C8B-B14F-4D97-AF65-F5344CB8AC3E}">
        <p14:creationId xmlns:p14="http://schemas.microsoft.com/office/powerpoint/2010/main" val="1594832624"/>
      </p:ext>
    </p:extLst>
  </p:cSld>
  <p:clrMapOvr>
    <a:masterClrMapping/>
  </p:clrMapOvr>
  <p:transition>
    <p:randomBar dir="vert"/>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3" name="Content Placeholder 2"/>
          <p:cNvSpPr>
            <a:spLocks noGrp="1"/>
          </p:cNvSpPr>
          <p:nvPr>
            <p:ph idx="1"/>
          </p:nvPr>
        </p:nvSpPr>
        <p:spPr>
          <a:xfrm>
            <a:off x="381000" y="1371600"/>
            <a:ext cx="8305800" cy="5029200"/>
          </a:xfrm>
        </p:spPr>
        <p:txBody>
          <a:bodyPr>
            <a:normAutofit/>
          </a:bodyPr>
          <a:lstStyle/>
          <a:p>
            <a:pPr marL="0" indent="0" algn="just">
              <a:buNone/>
            </a:pPr>
            <a:r>
              <a:rPr lang="fa-IR" sz="2400" dirty="0" smtClean="0">
                <a:solidFill>
                  <a:srgbClr val="BEE395"/>
                </a:solidFill>
                <a:cs typeface="B Titr" pitchFamily="2" charset="-78"/>
              </a:rPr>
              <a:t>4- </a:t>
            </a:r>
            <a:r>
              <a:rPr lang="fa-IR" sz="2400" u="sng" dirty="0" smtClean="0">
                <a:solidFill>
                  <a:srgbClr val="BEE395"/>
                </a:solidFill>
                <a:cs typeface="B Titr" pitchFamily="2" charset="-78"/>
              </a:rPr>
              <a:t>اثر </a:t>
            </a:r>
            <a:r>
              <a:rPr lang="fa-IR" sz="2400" u="sng" dirty="0">
                <a:solidFill>
                  <a:srgbClr val="BEE395"/>
                </a:solidFill>
                <a:cs typeface="B Titr" pitchFamily="2" charset="-78"/>
              </a:rPr>
              <a:t>درمان مطالعه، چه نتایجی برای بیمار من دارد</a:t>
            </a:r>
            <a:r>
              <a:rPr lang="fa-IR" sz="2400" dirty="0" smtClean="0">
                <a:solidFill>
                  <a:srgbClr val="BEE395"/>
                </a:solidFill>
                <a:cs typeface="B Titr" pitchFamily="2" charset="-78"/>
              </a:rPr>
              <a:t>؟</a:t>
            </a:r>
          </a:p>
          <a:p>
            <a:pPr algn="just"/>
            <a:r>
              <a:rPr lang="fa-IR" dirty="0"/>
              <a:t>به معیار‌های </a:t>
            </a:r>
            <a:r>
              <a:rPr lang="fa-IR" dirty="0" smtClean="0"/>
              <a:t>ورود و خروج بیماران </a:t>
            </a:r>
            <a:r>
              <a:rPr lang="fa-IR" dirty="0"/>
              <a:t>به مطالعه نگاه می‌کنیم تا ببینیم بیمار ما </a:t>
            </a:r>
            <a:r>
              <a:rPr lang="fa-IR" dirty="0" smtClean="0"/>
              <a:t>حايز کدام</a:t>
            </a:r>
            <a:r>
              <a:rPr lang="fa-IR" dirty="0"/>
              <a:t>‌</a:t>
            </a:r>
            <a:r>
              <a:rPr lang="fa-IR" dirty="0" smtClean="0"/>
              <a:t>یک </a:t>
            </a:r>
            <a:r>
              <a:rPr lang="fa-IR" dirty="0"/>
              <a:t>از این معیار‌ها است</a:t>
            </a:r>
            <a:r>
              <a:rPr lang="fa-IR" dirty="0" smtClean="0"/>
              <a:t>.</a:t>
            </a:r>
          </a:p>
          <a:p>
            <a:pPr algn="just"/>
            <a:r>
              <a:rPr lang="fa-IR" dirty="0"/>
              <a:t>به داده‌های مربوط به تحلیل </a:t>
            </a:r>
            <a:r>
              <a:rPr lang="fa-IR" dirty="0" smtClean="0"/>
              <a:t>زیرگروه‌ها </a:t>
            </a:r>
            <a:r>
              <a:rPr lang="en-US" sz="2400" dirty="0" smtClean="0"/>
              <a:t>(</a:t>
            </a:r>
            <a:r>
              <a:rPr lang="en-US" sz="2400" dirty="0"/>
              <a:t>subgroup analysis)</a:t>
            </a:r>
            <a:r>
              <a:rPr lang="fa-IR" dirty="0"/>
              <a:t> مراجعه می‌کنیم، شاید بتوانیم بیمار خود را در یکی از زیر گروه‌ها قرار دهیم. </a:t>
            </a:r>
            <a:endParaRPr lang="fa-IR"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131</a:t>
            </a:fld>
            <a:endParaRPr lang="en-US"/>
          </a:p>
        </p:txBody>
      </p:sp>
    </p:spTree>
    <p:extLst>
      <p:ext uri="{BB962C8B-B14F-4D97-AF65-F5344CB8AC3E}">
        <p14:creationId xmlns:p14="http://schemas.microsoft.com/office/powerpoint/2010/main" val="2691838047"/>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3" name="Content Placeholder 2"/>
          <p:cNvSpPr>
            <a:spLocks noGrp="1"/>
          </p:cNvSpPr>
          <p:nvPr>
            <p:ph idx="1"/>
          </p:nvPr>
        </p:nvSpPr>
        <p:spPr>
          <a:xfrm>
            <a:off x="914400" y="1371600"/>
            <a:ext cx="7467600" cy="5029200"/>
          </a:xfrm>
        </p:spPr>
        <p:txBody>
          <a:bodyPr>
            <a:normAutofit/>
          </a:bodyPr>
          <a:lstStyle/>
          <a:p>
            <a:pPr marL="0" indent="0" algn="just">
              <a:buNone/>
            </a:pPr>
            <a:r>
              <a:rPr lang="fa-IR" sz="2400" dirty="0" smtClean="0">
                <a:solidFill>
                  <a:srgbClr val="BEE395"/>
                </a:solidFill>
                <a:cs typeface="B Titr" pitchFamily="2" charset="-78"/>
              </a:rPr>
              <a:t>4- </a:t>
            </a:r>
            <a:r>
              <a:rPr lang="fa-IR" sz="2400" u="sng" dirty="0" smtClean="0">
                <a:solidFill>
                  <a:srgbClr val="BEE395"/>
                </a:solidFill>
                <a:cs typeface="B Titr" pitchFamily="2" charset="-78"/>
              </a:rPr>
              <a:t>اثر </a:t>
            </a:r>
            <a:r>
              <a:rPr lang="fa-IR" sz="2400" u="sng" dirty="0">
                <a:solidFill>
                  <a:srgbClr val="BEE395"/>
                </a:solidFill>
                <a:cs typeface="B Titr" pitchFamily="2" charset="-78"/>
              </a:rPr>
              <a:t>درمان مطالعه، چه نتایجی برای بیمار من دارد</a:t>
            </a:r>
            <a:r>
              <a:rPr lang="fa-IR" sz="2400" dirty="0" smtClean="0">
                <a:solidFill>
                  <a:srgbClr val="BEE395"/>
                </a:solidFill>
                <a:cs typeface="B Titr" pitchFamily="2" charset="-78"/>
              </a:rPr>
              <a:t>؟</a:t>
            </a:r>
            <a:r>
              <a:rPr lang="fa-IR" sz="1800" i="1" dirty="0" smtClean="0">
                <a:solidFill>
                  <a:srgbClr val="BEE395"/>
                </a:solidFill>
                <a:cs typeface="B Titr" pitchFamily="2" charset="-78"/>
              </a:rPr>
              <a:t>  (ادامه)</a:t>
            </a:r>
            <a:endParaRPr lang="fa-IR" sz="2400" i="1" dirty="0" smtClean="0">
              <a:solidFill>
                <a:srgbClr val="BEE395"/>
              </a:solidFill>
              <a:cs typeface="B Titr" pitchFamily="2" charset="-78"/>
            </a:endParaRPr>
          </a:p>
          <a:p>
            <a:pPr algn="just"/>
            <a:r>
              <a:rPr lang="fa-IR" dirty="0" smtClean="0"/>
              <a:t>از </a:t>
            </a:r>
            <a:r>
              <a:rPr lang="fa-IR" dirty="0"/>
              <a:t>اطلاعات کلی در دسترس خود </a:t>
            </a:r>
            <a:r>
              <a:rPr lang="fa-IR" dirty="0" smtClean="0"/>
              <a:t>شامل اطلاعات «بیولوژیک» </a:t>
            </a:r>
            <a:r>
              <a:rPr lang="fa-IR" dirty="0"/>
              <a:t>و </a:t>
            </a:r>
            <a:r>
              <a:rPr lang="fa-IR" dirty="0" smtClean="0"/>
              <a:t>«اجتماعی- اقتصادی» استفاده می‌کنيم.</a:t>
            </a:r>
          </a:p>
          <a:p>
            <a:pPr algn="just"/>
            <a:r>
              <a:rPr lang="fa-IR" dirty="0"/>
              <a:t>براساس میزان خطر احتمالی بیمار، اثر درمان را </a:t>
            </a:r>
            <a:r>
              <a:rPr lang="fa-IR" dirty="0">
                <a:solidFill>
                  <a:srgbClr val="FFCCCC"/>
                </a:solidFill>
              </a:rPr>
              <a:t>فردی</a:t>
            </a:r>
            <a:r>
              <a:rPr lang="fa-IR" dirty="0"/>
              <a:t> </a:t>
            </a:r>
            <a:r>
              <a:rPr lang="fa-IR" dirty="0" smtClean="0"/>
              <a:t>می‌کنیم (</a:t>
            </a:r>
            <a:r>
              <a:rPr lang="fa-IR" dirty="0"/>
              <a:t>محاسبه خطر فردی </a:t>
            </a:r>
            <a:r>
              <a:rPr lang="fa-IR" dirty="0" smtClean="0"/>
              <a:t>بیمار).</a:t>
            </a:r>
            <a:endParaRPr lang="fa-IR" dirty="0" smtClean="0">
              <a:solidFill>
                <a:srgbClr val="BEE395"/>
              </a:solidFill>
              <a:cs typeface="B Titr" pitchFamily="2" charset="-78"/>
            </a:endParaRPr>
          </a:p>
          <a:p>
            <a:pPr marL="0" indent="0" algn="just">
              <a:buNone/>
            </a:pPr>
            <a:endParaRPr lang="fa-IR" sz="2400" dirty="0">
              <a:solidFill>
                <a:srgbClr val="BEE395"/>
              </a:solidFill>
              <a:cs typeface="B Titr"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132</a:t>
            </a:fld>
            <a:endParaRPr lang="en-US"/>
          </a:p>
        </p:txBody>
      </p:sp>
    </p:spTree>
    <p:extLst>
      <p:ext uri="{BB962C8B-B14F-4D97-AF65-F5344CB8AC3E}">
        <p14:creationId xmlns:p14="http://schemas.microsoft.com/office/powerpoint/2010/main" val="180832930"/>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133</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550425458"/>
              </p:ext>
            </p:extLst>
          </p:nvPr>
        </p:nvGraphicFramePr>
        <p:xfrm>
          <a:off x="228601" y="1630680"/>
          <a:ext cx="8610599" cy="3657600"/>
        </p:xfrm>
        <a:graphic>
          <a:graphicData uri="http://schemas.openxmlformats.org/drawingml/2006/table">
            <a:tbl>
              <a:tblPr firstRow="1" firstCol="1" bandRow="1">
                <a:tableStyleId>{5C22544A-7EE6-4342-B048-85BDC9FD1C3A}</a:tableStyleId>
              </a:tblPr>
              <a:tblGrid>
                <a:gridCol w="2438399"/>
                <a:gridCol w="3429000"/>
                <a:gridCol w="2743200"/>
              </a:tblGrid>
              <a:tr h="502920">
                <a:tc>
                  <a:txBody>
                    <a:bodyPr/>
                    <a:lstStyle/>
                    <a:p>
                      <a:pPr algn="l" rtl="0">
                        <a:lnSpc>
                          <a:spcPct val="115000"/>
                        </a:lnSpc>
                        <a:spcAft>
                          <a:spcPts val="0"/>
                        </a:spcAft>
                      </a:pPr>
                      <a:r>
                        <a:rPr lang="en-US" sz="2000" dirty="0">
                          <a:effectLst>
                            <a:outerShdw blurRad="38100" dist="38100" dir="2700000" algn="tl">
                              <a:srgbClr val="000000">
                                <a:alpha val="43137"/>
                              </a:srgbClr>
                            </a:outerShdw>
                          </a:effectLst>
                        </a:rPr>
                        <a:t>Step</a:t>
                      </a:r>
                      <a:endParaRPr lang="en-US" sz="2000" dirty="0">
                        <a:effectLst>
                          <a:outerShdw blurRad="38100" dist="38100" dir="2700000" algn="tl">
                            <a:srgbClr val="000000">
                              <a:alpha val="43137"/>
                            </a:srgbClr>
                          </a:outerShdw>
                        </a:effectLst>
                        <a:latin typeface="Calibri"/>
                        <a:ea typeface="Calibri"/>
                        <a:cs typeface="Arial"/>
                      </a:endParaRPr>
                    </a:p>
                  </a:txBody>
                  <a:tcPr marL="57877" marR="57877" marT="0" marB="0" anchor="ctr">
                    <a:solidFill>
                      <a:srgbClr val="2D4E77"/>
                    </a:solidFill>
                  </a:tcPr>
                </a:tc>
                <a:tc>
                  <a:txBody>
                    <a:bodyPr/>
                    <a:lstStyle/>
                    <a:p>
                      <a:pPr algn="l" rtl="0">
                        <a:lnSpc>
                          <a:spcPct val="115000"/>
                        </a:lnSpc>
                        <a:spcAft>
                          <a:spcPts val="0"/>
                        </a:spcAft>
                      </a:pPr>
                      <a:r>
                        <a:rPr lang="en-US" sz="2000" dirty="0">
                          <a:effectLst>
                            <a:outerShdw blurRad="38100" dist="38100" dir="2700000" algn="tl">
                              <a:srgbClr val="000000">
                                <a:alpha val="43137"/>
                              </a:srgbClr>
                            </a:outerShdw>
                          </a:effectLst>
                        </a:rPr>
                        <a:t>How to do it</a:t>
                      </a:r>
                      <a:endParaRPr lang="en-US" sz="2000" dirty="0">
                        <a:effectLst>
                          <a:outerShdw blurRad="38100" dist="38100" dir="2700000" algn="tl">
                            <a:srgbClr val="000000">
                              <a:alpha val="43137"/>
                            </a:srgbClr>
                          </a:outerShdw>
                        </a:effectLst>
                        <a:latin typeface="Calibri"/>
                        <a:ea typeface="Calibri"/>
                        <a:cs typeface="Arial"/>
                      </a:endParaRPr>
                    </a:p>
                  </a:txBody>
                  <a:tcPr marL="57877" marR="57877" marT="0" marB="0" anchor="ctr">
                    <a:solidFill>
                      <a:srgbClr val="2D4E77"/>
                    </a:solidFill>
                  </a:tcPr>
                </a:tc>
                <a:tc>
                  <a:txBody>
                    <a:bodyPr/>
                    <a:lstStyle/>
                    <a:p>
                      <a:pPr algn="l" rtl="0">
                        <a:lnSpc>
                          <a:spcPct val="115000"/>
                        </a:lnSpc>
                        <a:spcAft>
                          <a:spcPts val="0"/>
                        </a:spcAft>
                      </a:pPr>
                      <a:r>
                        <a:rPr lang="en-US" sz="2000" dirty="0" smtClean="0">
                          <a:effectLst>
                            <a:outerShdw blurRad="38100" dist="38100" dir="2700000" algn="tl">
                              <a:srgbClr val="000000">
                                <a:alpha val="43137"/>
                              </a:srgbClr>
                            </a:outerShdw>
                          </a:effectLst>
                        </a:rPr>
                        <a:t>Example</a:t>
                      </a:r>
                      <a:endParaRPr lang="en-US" sz="2000" dirty="0">
                        <a:effectLst>
                          <a:outerShdw blurRad="38100" dist="38100" dir="2700000" algn="tl">
                            <a:srgbClr val="000000">
                              <a:alpha val="43137"/>
                            </a:srgbClr>
                          </a:outerShdw>
                        </a:effectLst>
                        <a:latin typeface="Calibri"/>
                        <a:ea typeface="Calibri"/>
                        <a:cs typeface="Arial"/>
                      </a:endParaRPr>
                    </a:p>
                  </a:txBody>
                  <a:tcPr marL="57877" marR="57877" marT="0" marB="0" anchor="ctr">
                    <a:solidFill>
                      <a:srgbClr val="2D4E77"/>
                    </a:solidFill>
                  </a:tcPr>
                </a:tc>
              </a:tr>
              <a:tr h="1198049">
                <a:tc>
                  <a:txBody>
                    <a:bodyPr/>
                    <a:lstStyle/>
                    <a:p>
                      <a:pPr algn="l" rtl="0">
                        <a:lnSpc>
                          <a:spcPct val="115000"/>
                        </a:lnSpc>
                        <a:spcAft>
                          <a:spcPts val="0"/>
                        </a:spcAft>
                      </a:pPr>
                      <a:r>
                        <a:rPr lang="en-US" sz="2000" dirty="0">
                          <a:effectLst>
                            <a:outerShdw blurRad="38100" dist="38100" dir="2700000" algn="tl">
                              <a:srgbClr val="000000">
                                <a:alpha val="43137"/>
                              </a:srgbClr>
                            </a:outerShdw>
                          </a:effectLst>
                        </a:rPr>
                        <a:t>Step 1: </a:t>
                      </a:r>
                      <a:r>
                        <a:rPr lang="en-US" sz="2000" dirty="0">
                          <a:solidFill>
                            <a:srgbClr val="FFFF00"/>
                          </a:solidFill>
                          <a:effectLst>
                            <a:outerShdw blurRad="38100" dist="38100" dir="2700000" algn="tl">
                              <a:srgbClr val="000000">
                                <a:alpha val="43137"/>
                              </a:srgbClr>
                            </a:outerShdw>
                          </a:effectLst>
                        </a:rPr>
                        <a:t>Estimate your individual patient’s risk for an event without treatment (</a:t>
                      </a:r>
                      <a:r>
                        <a:rPr lang="en-US" sz="2000" dirty="0" err="1">
                          <a:solidFill>
                            <a:srgbClr val="FFFF00"/>
                          </a:solidFill>
                          <a:effectLst>
                            <a:outerShdw blurRad="38100" dist="38100" dir="2700000" algn="tl">
                              <a:srgbClr val="000000">
                                <a:alpha val="43137"/>
                              </a:srgbClr>
                            </a:outerShdw>
                          </a:effectLst>
                        </a:rPr>
                        <a:t>R</a:t>
                      </a:r>
                      <a:r>
                        <a:rPr lang="en-US" sz="2000" baseline="-25000" dirty="0" err="1">
                          <a:solidFill>
                            <a:srgbClr val="FFFF00"/>
                          </a:solidFill>
                          <a:effectLst>
                            <a:outerShdw blurRad="38100" dist="38100" dir="2700000" algn="tl">
                              <a:srgbClr val="000000">
                                <a:alpha val="43137"/>
                              </a:srgbClr>
                            </a:outerShdw>
                          </a:effectLst>
                        </a:rPr>
                        <a:t>c</a:t>
                      </a:r>
                      <a:r>
                        <a:rPr lang="en-US" sz="2000" dirty="0">
                          <a:solidFill>
                            <a:srgbClr val="FFFF00"/>
                          </a:solidFill>
                          <a:effectLst>
                            <a:outerShdw blurRad="38100" dist="38100" dir="2700000" algn="tl">
                              <a:srgbClr val="000000">
                                <a:alpha val="43137"/>
                              </a:srgbClr>
                            </a:outerShdw>
                          </a:effectLst>
                        </a:rPr>
                        <a:t>).</a:t>
                      </a:r>
                      <a:endParaRPr lang="en-US" sz="2000" dirty="0">
                        <a:solidFill>
                          <a:srgbClr val="FFFF00"/>
                        </a:solidFill>
                        <a:effectLst>
                          <a:outerShdw blurRad="38100" dist="38100" dir="2700000" algn="tl">
                            <a:srgbClr val="000000">
                              <a:alpha val="43137"/>
                            </a:srgbClr>
                          </a:outerShdw>
                        </a:effectLst>
                        <a:latin typeface="Calibri"/>
                        <a:ea typeface="Calibri"/>
                        <a:cs typeface="Arial"/>
                      </a:endParaRPr>
                    </a:p>
                  </a:txBody>
                  <a:tcPr marL="57877" marR="57877" marT="0" marB="0">
                    <a:solidFill>
                      <a:srgbClr val="2D4E77"/>
                    </a:solidFill>
                  </a:tcPr>
                </a:tc>
                <a:tc>
                  <a:txBody>
                    <a:bodyPr/>
                    <a:lstStyle/>
                    <a:p>
                      <a:pPr algn="l" rtl="0">
                        <a:lnSpc>
                          <a:spcPct val="115000"/>
                        </a:lnSpc>
                        <a:spcAft>
                          <a:spcPts val="0"/>
                        </a:spcAft>
                      </a:pPr>
                      <a:r>
                        <a:rPr lang="en-US" sz="2000" b="1" dirty="0">
                          <a:solidFill>
                            <a:srgbClr val="002060"/>
                          </a:solidFill>
                          <a:effectLst/>
                        </a:rPr>
                        <a:t>This is estimated from clinical features of the patient’s condition</a:t>
                      </a:r>
                      <a:r>
                        <a:rPr lang="fa-IR" sz="2000" b="1" dirty="0">
                          <a:solidFill>
                            <a:srgbClr val="002060"/>
                          </a:solidFill>
                          <a:effectLst/>
                        </a:rPr>
                        <a:t>,</a:t>
                      </a:r>
                      <a:r>
                        <a:rPr lang="en-US" sz="2000" b="1" dirty="0">
                          <a:solidFill>
                            <a:srgbClr val="002060"/>
                          </a:solidFill>
                          <a:effectLst/>
                        </a:rPr>
                        <a:t> e.g. severity, stage of disease, age, risk factors, etc. Possible references include studies on prognosis. For a few diseases, risk calculators are available (e.g. coronary risk calculators).</a:t>
                      </a:r>
                      <a:endParaRPr lang="en-US" sz="2000" b="1" dirty="0">
                        <a:solidFill>
                          <a:srgbClr val="002060"/>
                        </a:solidFill>
                        <a:effectLst/>
                        <a:latin typeface="Calibri"/>
                        <a:ea typeface="Calibri"/>
                        <a:cs typeface="Arial"/>
                      </a:endParaRPr>
                    </a:p>
                  </a:txBody>
                  <a:tcPr marL="57877" marR="57877" marT="0" marB="0"/>
                </a:tc>
                <a:tc>
                  <a:txBody>
                    <a:bodyPr/>
                    <a:lstStyle/>
                    <a:p>
                      <a:pPr algn="l" rtl="0">
                        <a:lnSpc>
                          <a:spcPct val="115000"/>
                        </a:lnSpc>
                        <a:spcAft>
                          <a:spcPts val="0"/>
                        </a:spcAft>
                      </a:pPr>
                      <a:r>
                        <a:rPr lang="en-US" sz="2000" b="1" dirty="0">
                          <a:solidFill>
                            <a:srgbClr val="002060"/>
                          </a:solidFill>
                          <a:effectLst/>
                        </a:rPr>
                        <a:t>A 55-year old male with atrial fibrillation</a:t>
                      </a:r>
                      <a:r>
                        <a:rPr lang="fa-IR" sz="2000" b="1" dirty="0">
                          <a:solidFill>
                            <a:srgbClr val="002060"/>
                          </a:solidFill>
                          <a:effectLst/>
                        </a:rPr>
                        <a:t>,</a:t>
                      </a:r>
                      <a:r>
                        <a:rPr lang="en-US" sz="2000" b="1" dirty="0">
                          <a:solidFill>
                            <a:srgbClr val="002060"/>
                          </a:solidFill>
                          <a:effectLst/>
                        </a:rPr>
                        <a:t> diabetes, hypertension, a prior stroke but no valve disease has an annual risk of ischemic stroke of 8%.</a:t>
                      </a:r>
                      <a:endParaRPr lang="en-US" sz="2000" b="1" dirty="0">
                        <a:solidFill>
                          <a:srgbClr val="002060"/>
                        </a:solidFill>
                        <a:effectLst/>
                        <a:latin typeface="Calibri"/>
                        <a:ea typeface="Calibri"/>
                        <a:cs typeface="Arial"/>
                      </a:endParaRPr>
                    </a:p>
                  </a:txBody>
                  <a:tcPr marL="57877" marR="57877" marT="0" marB="0"/>
                </a:tc>
              </a:tr>
            </a:tbl>
          </a:graphicData>
        </a:graphic>
      </p:graphicFrame>
    </p:spTree>
    <p:extLst>
      <p:ext uri="{BB962C8B-B14F-4D97-AF65-F5344CB8AC3E}">
        <p14:creationId xmlns:p14="http://schemas.microsoft.com/office/powerpoint/2010/main" val="1555546630"/>
      </p:ext>
    </p:extLst>
  </p:cSld>
  <p:clrMapOvr>
    <a:masterClrMapping/>
  </p:clrMapOvr>
  <p:transition>
    <p:randomBar dir="vert"/>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206570447"/>
              </p:ext>
            </p:extLst>
          </p:nvPr>
        </p:nvGraphicFramePr>
        <p:xfrm>
          <a:off x="228601" y="1554480"/>
          <a:ext cx="8686799" cy="3657600"/>
        </p:xfrm>
        <a:graphic>
          <a:graphicData uri="http://schemas.openxmlformats.org/drawingml/2006/table">
            <a:tbl>
              <a:tblPr firstRow="1" firstCol="1" bandRow="1">
                <a:tableStyleId>{5C22544A-7EE6-4342-B048-85BDC9FD1C3A}</a:tableStyleId>
              </a:tblPr>
              <a:tblGrid>
                <a:gridCol w="2666999"/>
                <a:gridCol w="3200400"/>
                <a:gridCol w="2819400"/>
              </a:tblGrid>
              <a:tr h="502920">
                <a:tc>
                  <a:txBody>
                    <a:bodyPr/>
                    <a:lstStyle/>
                    <a:p>
                      <a:pPr algn="l" rtl="0">
                        <a:lnSpc>
                          <a:spcPct val="115000"/>
                        </a:lnSpc>
                        <a:spcAft>
                          <a:spcPts val="0"/>
                        </a:spcAft>
                      </a:pPr>
                      <a:r>
                        <a:rPr lang="en-US" sz="2000" dirty="0">
                          <a:effectLst>
                            <a:outerShdw blurRad="38100" dist="38100" dir="2700000" algn="tl">
                              <a:srgbClr val="000000">
                                <a:alpha val="43137"/>
                              </a:srgbClr>
                            </a:outerShdw>
                          </a:effectLst>
                        </a:rPr>
                        <a:t>Step</a:t>
                      </a:r>
                      <a:endParaRPr lang="en-US" sz="2000" dirty="0">
                        <a:effectLst>
                          <a:outerShdw blurRad="38100" dist="38100" dir="2700000" algn="tl">
                            <a:srgbClr val="000000">
                              <a:alpha val="43137"/>
                            </a:srgbClr>
                          </a:outerShdw>
                        </a:effectLst>
                        <a:latin typeface="Calibri"/>
                        <a:ea typeface="Calibri"/>
                        <a:cs typeface="Arial"/>
                      </a:endParaRPr>
                    </a:p>
                  </a:txBody>
                  <a:tcPr marL="57877" marR="57877" marT="0" marB="0" anchor="ctr">
                    <a:solidFill>
                      <a:srgbClr val="2D4E77"/>
                    </a:solidFill>
                  </a:tcPr>
                </a:tc>
                <a:tc>
                  <a:txBody>
                    <a:bodyPr/>
                    <a:lstStyle/>
                    <a:p>
                      <a:pPr algn="l" rtl="0">
                        <a:lnSpc>
                          <a:spcPct val="115000"/>
                        </a:lnSpc>
                        <a:spcAft>
                          <a:spcPts val="0"/>
                        </a:spcAft>
                      </a:pPr>
                      <a:r>
                        <a:rPr lang="en-US" sz="2000" dirty="0">
                          <a:effectLst>
                            <a:outerShdw blurRad="38100" dist="38100" dir="2700000" algn="tl">
                              <a:srgbClr val="000000">
                                <a:alpha val="43137"/>
                              </a:srgbClr>
                            </a:outerShdw>
                          </a:effectLst>
                        </a:rPr>
                        <a:t>How to do it</a:t>
                      </a:r>
                      <a:endParaRPr lang="en-US" sz="2000" dirty="0">
                        <a:effectLst>
                          <a:outerShdw blurRad="38100" dist="38100" dir="2700000" algn="tl">
                            <a:srgbClr val="000000">
                              <a:alpha val="43137"/>
                            </a:srgbClr>
                          </a:outerShdw>
                        </a:effectLst>
                        <a:latin typeface="Calibri"/>
                        <a:ea typeface="Calibri"/>
                        <a:cs typeface="Arial"/>
                      </a:endParaRPr>
                    </a:p>
                  </a:txBody>
                  <a:tcPr marL="57877" marR="57877" marT="0" marB="0" anchor="ctr">
                    <a:solidFill>
                      <a:srgbClr val="2D4E77"/>
                    </a:solidFill>
                  </a:tcPr>
                </a:tc>
                <a:tc>
                  <a:txBody>
                    <a:bodyPr/>
                    <a:lstStyle/>
                    <a:p>
                      <a:pPr algn="l" rtl="0">
                        <a:lnSpc>
                          <a:spcPct val="115000"/>
                        </a:lnSpc>
                        <a:spcAft>
                          <a:spcPts val="0"/>
                        </a:spcAft>
                      </a:pPr>
                      <a:r>
                        <a:rPr lang="en-US" sz="2000" dirty="0" smtClean="0">
                          <a:effectLst>
                            <a:outerShdw blurRad="38100" dist="38100" dir="2700000" algn="tl">
                              <a:srgbClr val="000000">
                                <a:alpha val="43137"/>
                              </a:srgbClr>
                            </a:outerShdw>
                          </a:effectLst>
                        </a:rPr>
                        <a:t>Example</a:t>
                      </a:r>
                      <a:endParaRPr lang="en-US" sz="2000" dirty="0">
                        <a:effectLst>
                          <a:outerShdw blurRad="38100" dist="38100" dir="2700000" algn="tl">
                            <a:srgbClr val="000000">
                              <a:alpha val="43137"/>
                            </a:srgbClr>
                          </a:outerShdw>
                        </a:effectLst>
                        <a:latin typeface="Calibri"/>
                        <a:ea typeface="Calibri"/>
                        <a:cs typeface="Arial"/>
                      </a:endParaRPr>
                    </a:p>
                  </a:txBody>
                  <a:tcPr marL="57877" marR="57877" marT="0" marB="0" anchor="ctr">
                    <a:solidFill>
                      <a:srgbClr val="2D4E77"/>
                    </a:solidFill>
                  </a:tcPr>
                </a:tc>
              </a:tr>
              <a:tr h="1064932">
                <a:tc>
                  <a:txBody>
                    <a:bodyPr/>
                    <a:lstStyle/>
                    <a:p>
                      <a:pPr algn="l" rtl="0">
                        <a:lnSpc>
                          <a:spcPct val="115000"/>
                        </a:lnSpc>
                        <a:spcAft>
                          <a:spcPts val="0"/>
                        </a:spcAft>
                      </a:pPr>
                      <a:r>
                        <a:rPr lang="en-US" sz="2000" dirty="0">
                          <a:effectLst>
                            <a:outerShdw blurRad="38100" dist="38100" dir="2700000" algn="tl">
                              <a:srgbClr val="000000">
                                <a:alpha val="43137"/>
                              </a:srgbClr>
                            </a:outerShdw>
                          </a:effectLst>
                        </a:rPr>
                        <a:t>Step 2: </a:t>
                      </a:r>
                      <a:r>
                        <a:rPr lang="en-US" sz="2000" dirty="0">
                          <a:solidFill>
                            <a:srgbClr val="FFFF00"/>
                          </a:solidFill>
                          <a:effectLst>
                            <a:outerShdw blurRad="38100" dist="38100" dir="2700000" algn="tl">
                              <a:srgbClr val="000000">
                                <a:alpha val="43137"/>
                              </a:srgbClr>
                            </a:outerShdw>
                          </a:effectLst>
                        </a:rPr>
                        <a:t>Estimate the RR using the study results.</a:t>
                      </a:r>
                      <a:endParaRPr lang="en-US" sz="2000" dirty="0">
                        <a:solidFill>
                          <a:srgbClr val="FFFF00"/>
                        </a:solidFill>
                        <a:effectLst>
                          <a:outerShdw blurRad="38100" dist="38100" dir="2700000" algn="tl">
                            <a:srgbClr val="000000">
                              <a:alpha val="43137"/>
                            </a:srgbClr>
                          </a:outerShdw>
                        </a:effectLst>
                        <a:latin typeface="Calibri"/>
                        <a:ea typeface="Calibri"/>
                        <a:cs typeface="Arial"/>
                      </a:endParaRPr>
                    </a:p>
                  </a:txBody>
                  <a:tcPr marL="57877" marR="57877" marT="0" marB="0">
                    <a:solidFill>
                      <a:srgbClr val="2D4E77"/>
                    </a:solidFill>
                  </a:tcPr>
                </a:tc>
                <a:tc>
                  <a:txBody>
                    <a:bodyPr/>
                    <a:lstStyle/>
                    <a:p>
                      <a:pPr algn="l" rtl="0">
                        <a:lnSpc>
                          <a:spcPct val="115000"/>
                        </a:lnSpc>
                        <a:spcAft>
                          <a:spcPts val="0"/>
                        </a:spcAft>
                      </a:pPr>
                      <a:r>
                        <a:rPr lang="en-US" sz="2000" b="1" dirty="0">
                          <a:solidFill>
                            <a:srgbClr val="002060"/>
                          </a:solidFill>
                          <a:effectLst/>
                        </a:rPr>
                        <a:t>If the relative risk (RR) is given, well and good. If not, estimate it from the relative risk reduction (RRR). Simply convert RRR from percent to decimal notation and subtract from 1.00. For example, if RRR=25%, then</a:t>
                      </a:r>
                    </a:p>
                    <a:p>
                      <a:pPr algn="l" rtl="0">
                        <a:lnSpc>
                          <a:spcPct val="115000"/>
                        </a:lnSpc>
                        <a:spcAft>
                          <a:spcPts val="0"/>
                        </a:spcAft>
                      </a:pPr>
                      <a:r>
                        <a:rPr lang="en-US" sz="2000" b="1" dirty="0">
                          <a:solidFill>
                            <a:srgbClr val="002060"/>
                          </a:solidFill>
                          <a:effectLst/>
                        </a:rPr>
                        <a:t>RR=1.00 – 0. </a:t>
                      </a:r>
                      <a:r>
                        <a:rPr lang="en-US" sz="2000" b="1" dirty="0" smtClean="0">
                          <a:solidFill>
                            <a:srgbClr val="002060"/>
                          </a:solidFill>
                          <a:effectLst/>
                        </a:rPr>
                        <a:t>25=0.75</a:t>
                      </a:r>
                      <a:endParaRPr lang="en-US" sz="2000" b="1" dirty="0">
                        <a:solidFill>
                          <a:srgbClr val="002060"/>
                        </a:solidFill>
                        <a:effectLst/>
                        <a:latin typeface="Calibri"/>
                        <a:ea typeface="Calibri"/>
                        <a:cs typeface="Arial"/>
                      </a:endParaRPr>
                    </a:p>
                  </a:txBody>
                  <a:tcPr marL="57877" marR="57877" marT="0" marB="0"/>
                </a:tc>
                <a:tc>
                  <a:txBody>
                    <a:bodyPr/>
                    <a:lstStyle/>
                    <a:p>
                      <a:pPr algn="l" rtl="0">
                        <a:lnSpc>
                          <a:spcPct val="115000"/>
                        </a:lnSpc>
                        <a:spcAft>
                          <a:spcPts val="0"/>
                        </a:spcAft>
                      </a:pPr>
                      <a:r>
                        <a:rPr lang="en-US" sz="2000" b="1" dirty="0">
                          <a:solidFill>
                            <a:srgbClr val="002060"/>
                          </a:solidFill>
                          <a:effectLst/>
                        </a:rPr>
                        <a:t>If we give warfarin to the patient above, we can reduce the risk of an ischemic stroke</a:t>
                      </a:r>
                      <a:r>
                        <a:rPr lang="fa-IR" sz="2000" b="1" dirty="0">
                          <a:solidFill>
                            <a:srgbClr val="002060"/>
                          </a:solidFill>
                          <a:effectLst/>
                        </a:rPr>
                        <a:t>:</a:t>
                      </a:r>
                      <a:r>
                        <a:rPr lang="en-US" sz="2000" b="1" dirty="0">
                          <a:solidFill>
                            <a:srgbClr val="002060"/>
                          </a:solidFill>
                          <a:effectLst/>
                        </a:rPr>
                        <a:t> </a:t>
                      </a:r>
                      <a:r>
                        <a:rPr lang="en-US" sz="2000" b="1" dirty="0" smtClean="0">
                          <a:solidFill>
                            <a:srgbClr val="002060"/>
                          </a:solidFill>
                          <a:effectLst/>
                        </a:rPr>
                        <a:t>RR=0.36</a:t>
                      </a:r>
                      <a:endParaRPr lang="en-US" sz="2000" b="1" dirty="0">
                        <a:solidFill>
                          <a:srgbClr val="002060"/>
                        </a:solidFill>
                        <a:effectLst/>
                        <a:latin typeface="Calibri"/>
                        <a:ea typeface="Calibri"/>
                        <a:cs typeface="Arial"/>
                      </a:endParaRPr>
                    </a:p>
                  </a:txBody>
                  <a:tcPr marL="57877" marR="57877" marT="0" marB="0"/>
                </a:tc>
              </a:tr>
            </a:tbl>
          </a:graphicData>
        </a:graphic>
      </p:graphicFrame>
    </p:spTree>
    <p:extLst>
      <p:ext uri="{BB962C8B-B14F-4D97-AF65-F5344CB8AC3E}">
        <p14:creationId xmlns:p14="http://schemas.microsoft.com/office/powerpoint/2010/main" val="3471556179"/>
      </p:ext>
    </p:extLst>
  </p:cSld>
  <p:clrMapOvr>
    <a:masterClrMapping/>
  </p:clrMapOvr>
  <p:transition>
    <p:randomBar dir="vert"/>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135</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673729587"/>
              </p:ext>
            </p:extLst>
          </p:nvPr>
        </p:nvGraphicFramePr>
        <p:xfrm>
          <a:off x="152401" y="1530096"/>
          <a:ext cx="8839199" cy="3956304"/>
        </p:xfrm>
        <a:graphic>
          <a:graphicData uri="http://schemas.openxmlformats.org/drawingml/2006/table">
            <a:tbl>
              <a:tblPr firstRow="1" firstCol="1" bandRow="1">
                <a:tableStyleId>{5C22544A-7EE6-4342-B048-85BDC9FD1C3A}</a:tableStyleId>
              </a:tblPr>
              <a:tblGrid>
                <a:gridCol w="3428999"/>
                <a:gridCol w="2438400"/>
                <a:gridCol w="2971800"/>
              </a:tblGrid>
              <a:tr h="451104">
                <a:tc>
                  <a:txBody>
                    <a:bodyPr/>
                    <a:lstStyle/>
                    <a:p>
                      <a:pPr algn="l" rtl="0">
                        <a:lnSpc>
                          <a:spcPct val="115000"/>
                        </a:lnSpc>
                        <a:spcAft>
                          <a:spcPts val="0"/>
                        </a:spcAft>
                      </a:pPr>
                      <a:r>
                        <a:rPr lang="en-US" sz="2000" dirty="0">
                          <a:effectLst>
                            <a:outerShdw blurRad="38100" dist="38100" dir="2700000" algn="tl">
                              <a:srgbClr val="000000">
                                <a:alpha val="43137"/>
                              </a:srgbClr>
                            </a:outerShdw>
                          </a:effectLst>
                          <a:latin typeface="+mn-lt"/>
                        </a:rPr>
                        <a:t>Step</a:t>
                      </a:r>
                      <a:endParaRPr lang="en-US" sz="2000" dirty="0">
                        <a:effectLst>
                          <a:outerShdw blurRad="38100" dist="38100" dir="2700000" algn="tl">
                            <a:srgbClr val="000000">
                              <a:alpha val="43137"/>
                            </a:srgbClr>
                          </a:outerShdw>
                        </a:effectLst>
                        <a:latin typeface="+mn-lt"/>
                        <a:ea typeface="Calibri"/>
                        <a:cs typeface="Arial"/>
                      </a:endParaRPr>
                    </a:p>
                  </a:txBody>
                  <a:tcPr marL="57877" marR="57877" marT="0" marB="0" anchor="ctr">
                    <a:solidFill>
                      <a:srgbClr val="2D4E77"/>
                    </a:solidFill>
                  </a:tcPr>
                </a:tc>
                <a:tc>
                  <a:txBody>
                    <a:bodyPr/>
                    <a:lstStyle/>
                    <a:p>
                      <a:pPr algn="l" rtl="0">
                        <a:lnSpc>
                          <a:spcPct val="115000"/>
                        </a:lnSpc>
                        <a:spcAft>
                          <a:spcPts val="0"/>
                        </a:spcAft>
                      </a:pPr>
                      <a:r>
                        <a:rPr lang="en-US" sz="2000" dirty="0">
                          <a:effectLst>
                            <a:outerShdw blurRad="38100" dist="38100" dir="2700000" algn="tl">
                              <a:srgbClr val="000000">
                                <a:alpha val="43137"/>
                              </a:srgbClr>
                            </a:outerShdw>
                          </a:effectLst>
                          <a:latin typeface="+mn-lt"/>
                        </a:rPr>
                        <a:t>How to do it</a:t>
                      </a:r>
                      <a:endParaRPr lang="en-US" sz="2000" dirty="0">
                        <a:effectLst>
                          <a:outerShdw blurRad="38100" dist="38100" dir="2700000" algn="tl">
                            <a:srgbClr val="000000">
                              <a:alpha val="43137"/>
                            </a:srgbClr>
                          </a:outerShdw>
                        </a:effectLst>
                        <a:latin typeface="+mn-lt"/>
                        <a:ea typeface="Calibri"/>
                        <a:cs typeface="Arial"/>
                      </a:endParaRPr>
                    </a:p>
                  </a:txBody>
                  <a:tcPr marL="57877" marR="57877" marT="0" marB="0" anchor="ctr">
                    <a:solidFill>
                      <a:srgbClr val="2D4E77"/>
                    </a:solidFill>
                  </a:tcPr>
                </a:tc>
                <a:tc>
                  <a:txBody>
                    <a:bodyPr/>
                    <a:lstStyle/>
                    <a:p>
                      <a:pPr algn="l" rtl="0">
                        <a:lnSpc>
                          <a:spcPct val="115000"/>
                        </a:lnSpc>
                        <a:spcAft>
                          <a:spcPts val="0"/>
                        </a:spcAft>
                      </a:pPr>
                      <a:r>
                        <a:rPr lang="en-US" sz="2000" dirty="0" smtClean="0">
                          <a:effectLst>
                            <a:outerShdw blurRad="38100" dist="38100" dir="2700000" algn="tl">
                              <a:srgbClr val="000000">
                                <a:alpha val="43137"/>
                              </a:srgbClr>
                            </a:outerShdw>
                          </a:effectLst>
                          <a:latin typeface="+mn-lt"/>
                        </a:rPr>
                        <a:t>Example</a:t>
                      </a:r>
                      <a:endParaRPr lang="en-US" sz="2000" dirty="0">
                        <a:effectLst>
                          <a:outerShdw blurRad="38100" dist="38100" dir="2700000" algn="tl">
                            <a:srgbClr val="000000">
                              <a:alpha val="43137"/>
                            </a:srgbClr>
                          </a:outerShdw>
                        </a:effectLst>
                        <a:latin typeface="+mn-lt"/>
                        <a:ea typeface="Calibri"/>
                        <a:cs typeface="Arial"/>
                      </a:endParaRPr>
                    </a:p>
                  </a:txBody>
                  <a:tcPr marL="57877" marR="57877" marT="0" marB="0" anchor="ctr">
                    <a:solidFill>
                      <a:srgbClr val="2D4E77"/>
                    </a:solidFill>
                  </a:tcPr>
                </a:tc>
              </a:tr>
              <a:tr h="532466">
                <a:tc>
                  <a:txBody>
                    <a:bodyPr/>
                    <a:lstStyle/>
                    <a:p>
                      <a:pPr algn="l" rtl="0">
                        <a:lnSpc>
                          <a:spcPct val="115000"/>
                        </a:lnSpc>
                        <a:spcAft>
                          <a:spcPts val="0"/>
                        </a:spcAft>
                      </a:pPr>
                      <a:r>
                        <a:rPr lang="en-US" sz="2000" dirty="0">
                          <a:effectLst>
                            <a:outerShdw blurRad="38100" dist="38100" dir="2700000" algn="tl">
                              <a:srgbClr val="000000">
                                <a:alpha val="43137"/>
                              </a:srgbClr>
                            </a:outerShdw>
                          </a:effectLst>
                          <a:latin typeface="+mn-lt"/>
                        </a:rPr>
                        <a:t>Step 3: </a:t>
                      </a:r>
                      <a:r>
                        <a:rPr lang="en-US" sz="2000" dirty="0">
                          <a:solidFill>
                            <a:srgbClr val="FFFF00"/>
                          </a:solidFill>
                          <a:effectLst>
                            <a:outerShdw blurRad="38100" dist="38100" dir="2700000" algn="tl">
                              <a:srgbClr val="000000">
                                <a:alpha val="43137"/>
                              </a:srgbClr>
                            </a:outerShdw>
                          </a:effectLst>
                          <a:latin typeface="+mn-lt"/>
                        </a:rPr>
                        <a:t>Estimate your individual patient’s risk for an event with treatment (</a:t>
                      </a:r>
                      <a:r>
                        <a:rPr lang="en-US" sz="2000" dirty="0" err="1">
                          <a:solidFill>
                            <a:srgbClr val="FFFF00"/>
                          </a:solidFill>
                          <a:effectLst>
                            <a:outerShdw blurRad="38100" dist="38100" dir="2700000" algn="tl">
                              <a:srgbClr val="000000">
                                <a:alpha val="43137"/>
                              </a:srgbClr>
                            </a:outerShdw>
                          </a:effectLst>
                          <a:latin typeface="+mn-lt"/>
                        </a:rPr>
                        <a:t>R</a:t>
                      </a:r>
                      <a:r>
                        <a:rPr lang="en-US" sz="2000" baseline="-25000" dirty="0" err="1">
                          <a:solidFill>
                            <a:srgbClr val="FFFF00"/>
                          </a:solidFill>
                          <a:effectLst>
                            <a:outerShdw blurRad="38100" dist="38100" dir="2700000" algn="tl">
                              <a:srgbClr val="000000">
                                <a:alpha val="43137"/>
                              </a:srgbClr>
                            </a:outerShdw>
                          </a:effectLst>
                          <a:latin typeface="+mn-lt"/>
                        </a:rPr>
                        <a:t>t</a:t>
                      </a:r>
                      <a:r>
                        <a:rPr lang="en-US" sz="2000" dirty="0">
                          <a:solidFill>
                            <a:srgbClr val="FFFF00"/>
                          </a:solidFill>
                          <a:effectLst>
                            <a:outerShdw blurRad="38100" dist="38100" dir="2700000" algn="tl">
                              <a:srgbClr val="000000">
                                <a:alpha val="43137"/>
                              </a:srgbClr>
                            </a:outerShdw>
                          </a:effectLst>
                          <a:latin typeface="+mn-lt"/>
                        </a:rPr>
                        <a:t>). </a:t>
                      </a:r>
                      <a:endParaRPr lang="en-US" sz="2000" dirty="0">
                        <a:solidFill>
                          <a:srgbClr val="FFFF00"/>
                        </a:solidFill>
                        <a:effectLst>
                          <a:outerShdw blurRad="38100" dist="38100" dir="2700000" algn="tl">
                            <a:srgbClr val="000000">
                              <a:alpha val="43137"/>
                            </a:srgbClr>
                          </a:outerShdw>
                        </a:effectLst>
                        <a:latin typeface="+mn-lt"/>
                        <a:ea typeface="Calibri"/>
                        <a:cs typeface="Arial"/>
                      </a:endParaRPr>
                    </a:p>
                  </a:txBody>
                  <a:tcPr marL="57877" marR="57877" marT="0" marB="0">
                    <a:solidFill>
                      <a:srgbClr val="2D4E77"/>
                    </a:solidFill>
                  </a:tcPr>
                </a:tc>
                <a:tc>
                  <a:txBody>
                    <a:bodyPr/>
                    <a:lstStyle/>
                    <a:p>
                      <a:pPr algn="l" rtl="0">
                        <a:lnSpc>
                          <a:spcPct val="115000"/>
                        </a:lnSpc>
                        <a:spcAft>
                          <a:spcPts val="0"/>
                        </a:spcAft>
                      </a:pPr>
                      <a:r>
                        <a:rPr lang="en-US" sz="2000" b="1" dirty="0">
                          <a:solidFill>
                            <a:srgbClr val="002060"/>
                          </a:solidFill>
                          <a:effectLst/>
                          <a:latin typeface="+mn-lt"/>
                        </a:rPr>
                        <a:t>RR = </a:t>
                      </a:r>
                      <a:r>
                        <a:rPr lang="en-US" sz="2000" b="1" dirty="0" err="1">
                          <a:solidFill>
                            <a:srgbClr val="002060"/>
                          </a:solidFill>
                          <a:effectLst/>
                          <a:latin typeface="+mn-lt"/>
                        </a:rPr>
                        <a:t>R</a:t>
                      </a:r>
                      <a:r>
                        <a:rPr lang="en-US" sz="2000" b="1" baseline="-25000" dirty="0" err="1">
                          <a:solidFill>
                            <a:srgbClr val="002060"/>
                          </a:solidFill>
                          <a:effectLst/>
                          <a:latin typeface="+mn-lt"/>
                        </a:rPr>
                        <a:t>t</a:t>
                      </a:r>
                      <a:r>
                        <a:rPr lang="en-US" sz="2000" b="1" dirty="0">
                          <a:solidFill>
                            <a:srgbClr val="002060"/>
                          </a:solidFill>
                          <a:effectLst/>
                          <a:latin typeface="+mn-lt"/>
                        </a:rPr>
                        <a:t>/</a:t>
                      </a:r>
                      <a:r>
                        <a:rPr lang="en-US" sz="2000" b="1" dirty="0" err="1">
                          <a:solidFill>
                            <a:srgbClr val="002060"/>
                          </a:solidFill>
                          <a:effectLst/>
                          <a:latin typeface="+mn-lt"/>
                        </a:rPr>
                        <a:t>R</a:t>
                      </a:r>
                      <a:r>
                        <a:rPr lang="en-US" sz="2000" b="1" baseline="-25000" dirty="0" err="1">
                          <a:solidFill>
                            <a:srgbClr val="002060"/>
                          </a:solidFill>
                          <a:effectLst/>
                          <a:latin typeface="+mn-lt"/>
                        </a:rPr>
                        <a:t>c</a:t>
                      </a:r>
                      <a:endParaRPr lang="en-US" sz="2000" b="1" dirty="0">
                        <a:solidFill>
                          <a:srgbClr val="002060"/>
                        </a:solidFill>
                        <a:effectLst/>
                        <a:latin typeface="+mn-lt"/>
                      </a:endParaRPr>
                    </a:p>
                    <a:p>
                      <a:pPr algn="l" rtl="0">
                        <a:lnSpc>
                          <a:spcPct val="115000"/>
                        </a:lnSpc>
                        <a:spcAft>
                          <a:spcPts val="0"/>
                        </a:spcAft>
                      </a:pPr>
                      <a:r>
                        <a:rPr lang="en-US" sz="2000" b="1" dirty="0">
                          <a:solidFill>
                            <a:srgbClr val="002060"/>
                          </a:solidFill>
                          <a:effectLst/>
                          <a:latin typeface="+mn-lt"/>
                        </a:rPr>
                        <a:t>therefore</a:t>
                      </a:r>
                    </a:p>
                    <a:p>
                      <a:pPr algn="l" rtl="0">
                        <a:lnSpc>
                          <a:spcPct val="115000"/>
                        </a:lnSpc>
                        <a:spcAft>
                          <a:spcPts val="0"/>
                        </a:spcAft>
                      </a:pPr>
                      <a:r>
                        <a:rPr lang="en-US" sz="2000" b="1" dirty="0" err="1">
                          <a:solidFill>
                            <a:srgbClr val="002060"/>
                          </a:solidFill>
                          <a:effectLst/>
                          <a:latin typeface="+mn-lt"/>
                        </a:rPr>
                        <a:t>R</a:t>
                      </a:r>
                      <a:r>
                        <a:rPr lang="en-US" sz="2000" b="1" baseline="-25000" dirty="0" err="1">
                          <a:solidFill>
                            <a:srgbClr val="002060"/>
                          </a:solidFill>
                          <a:effectLst/>
                          <a:latin typeface="+mn-lt"/>
                        </a:rPr>
                        <a:t>t</a:t>
                      </a:r>
                      <a:r>
                        <a:rPr lang="en-US" sz="2000" b="1" dirty="0">
                          <a:solidFill>
                            <a:srgbClr val="002060"/>
                          </a:solidFill>
                          <a:effectLst/>
                          <a:latin typeface="+mn-lt"/>
                        </a:rPr>
                        <a:t> </a:t>
                      </a:r>
                      <a:r>
                        <a:rPr lang="en-US" sz="2000" b="1" dirty="0" smtClean="0">
                          <a:solidFill>
                            <a:srgbClr val="002060"/>
                          </a:solidFill>
                          <a:effectLst/>
                          <a:latin typeface="+mn-lt"/>
                        </a:rPr>
                        <a:t>= </a:t>
                      </a:r>
                      <a:r>
                        <a:rPr lang="en-US" sz="2000" b="1" dirty="0" err="1" smtClean="0">
                          <a:solidFill>
                            <a:srgbClr val="002060"/>
                          </a:solidFill>
                          <a:effectLst/>
                          <a:latin typeface="+mn-lt"/>
                        </a:rPr>
                        <a:t>R</a:t>
                      </a:r>
                      <a:r>
                        <a:rPr lang="en-US" sz="2000" b="1" baseline="-25000" dirty="0" err="1" smtClean="0">
                          <a:solidFill>
                            <a:srgbClr val="002060"/>
                          </a:solidFill>
                          <a:effectLst/>
                          <a:latin typeface="+mn-lt"/>
                        </a:rPr>
                        <a:t>c</a:t>
                      </a:r>
                      <a:r>
                        <a:rPr lang="en-US" sz="2000" b="1" dirty="0" err="1" smtClean="0">
                          <a:solidFill>
                            <a:srgbClr val="002060"/>
                          </a:solidFill>
                          <a:effectLst/>
                          <a:latin typeface="+mn-lt"/>
                        </a:rPr>
                        <a:t>×RR</a:t>
                      </a:r>
                      <a:endParaRPr lang="en-US" sz="2000" b="1" dirty="0">
                        <a:solidFill>
                          <a:srgbClr val="002060"/>
                        </a:solidFill>
                        <a:effectLst/>
                        <a:latin typeface="+mn-lt"/>
                        <a:ea typeface="Calibri"/>
                        <a:cs typeface="Arial"/>
                      </a:endParaRPr>
                    </a:p>
                  </a:txBody>
                  <a:tcPr marL="57877" marR="57877" marT="0" marB="0"/>
                </a:tc>
                <a:tc>
                  <a:txBody>
                    <a:bodyPr/>
                    <a:lstStyle/>
                    <a:p>
                      <a:pPr algn="l" rtl="0">
                        <a:lnSpc>
                          <a:spcPct val="115000"/>
                        </a:lnSpc>
                        <a:spcAft>
                          <a:spcPts val="0"/>
                        </a:spcAft>
                      </a:pPr>
                      <a:r>
                        <a:rPr lang="en-US" sz="2000" b="1" dirty="0" err="1" smtClean="0">
                          <a:solidFill>
                            <a:srgbClr val="002060"/>
                          </a:solidFill>
                          <a:effectLst/>
                          <a:latin typeface="+mn-lt"/>
                        </a:rPr>
                        <a:t>R</a:t>
                      </a:r>
                      <a:r>
                        <a:rPr lang="en-US" sz="2000" b="1" baseline="-25000" dirty="0" err="1" smtClean="0">
                          <a:solidFill>
                            <a:srgbClr val="002060"/>
                          </a:solidFill>
                          <a:effectLst/>
                          <a:latin typeface="+mn-lt"/>
                        </a:rPr>
                        <a:t>t</a:t>
                      </a:r>
                      <a:r>
                        <a:rPr lang="en-US" sz="2000" b="1" baseline="0" dirty="0" smtClean="0">
                          <a:solidFill>
                            <a:srgbClr val="002060"/>
                          </a:solidFill>
                          <a:effectLst/>
                          <a:latin typeface="+mn-lt"/>
                        </a:rPr>
                        <a:t>= </a:t>
                      </a:r>
                      <a:r>
                        <a:rPr lang="en-US" sz="2000" b="1" dirty="0" err="1" smtClean="0">
                          <a:solidFill>
                            <a:srgbClr val="002060"/>
                          </a:solidFill>
                          <a:effectLst/>
                          <a:latin typeface="+mn-lt"/>
                        </a:rPr>
                        <a:t>R</a:t>
                      </a:r>
                      <a:r>
                        <a:rPr lang="en-US" sz="2000" b="1" baseline="-25000" dirty="0" err="1" smtClean="0">
                          <a:solidFill>
                            <a:srgbClr val="002060"/>
                          </a:solidFill>
                          <a:effectLst/>
                          <a:latin typeface="+mn-lt"/>
                        </a:rPr>
                        <a:t>c</a:t>
                      </a:r>
                      <a:r>
                        <a:rPr lang="en-US" sz="2000" b="1" dirty="0" err="1" smtClean="0">
                          <a:solidFill>
                            <a:srgbClr val="002060"/>
                          </a:solidFill>
                          <a:effectLst/>
                          <a:latin typeface="+mn-lt"/>
                        </a:rPr>
                        <a:t>×RR</a:t>
                      </a:r>
                      <a:endParaRPr lang="en-US" sz="2000" b="1" dirty="0" smtClean="0">
                        <a:solidFill>
                          <a:srgbClr val="002060"/>
                        </a:solidFill>
                        <a:effectLst/>
                        <a:latin typeface="+mn-lt"/>
                      </a:endParaRPr>
                    </a:p>
                    <a:p>
                      <a:pPr algn="l" rtl="0">
                        <a:lnSpc>
                          <a:spcPct val="115000"/>
                        </a:lnSpc>
                        <a:spcAft>
                          <a:spcPts val="0"/>
                        </a:spcAft>
                      </a:pPr>
                      <a:r>
                        <a:rPr lang="en-US" sz="2000" b="1" dirty="0" smtClean="0">
                          <a:solidFill>
                            <a:srgbClr val="002060"/>
                          </a:solidFill>
                          <a:effectLst/>
                          <a:latin typeface="+mn-lt"/>
                        </a:rPr>
                        <a:t>= 8</a:t>
                      </a:r>
                      <a:r>
                        <a:rPr lang="fa-IR" sz="2000" b="1" dirty="0" smtClean="0">
                          <a:solidFill>
                            <a:srgbClr val="002060"/>
                          </a:solidFill>
                          <a:effectLst/>
                          <a:latin typeface="+mn-lt"/>
                        </a:rPr>
                        <a:t>% </a:t>
                      </a:r>
                      <a:r>
                        <a:rPr lang="fa-IR" sz="2000" b="1" dirty="0">
                          <a:solidFill>
                            <a:srgbClr val="002060"/>
                          </a:solidFill>
                          <a:effectLst/>
                          <a:latin typeface="+mn-lt"/>
                        </a:rPr>
                        <a:t>× </a:t>
                      </a:r>
                      <a:r>
                        <a:rPr lang="en-US" sz="2000" b="1" dirty="0">
                          <a:solidFill>
                            <a:srgbClr val="002060"/>
                          </a:solidFill>
                          <a:effectLst/>
                          <a:latin typeface="+mn-lt"/>
                        </a:rPr>
                        <a:t>0.36</a:t>
                      </a:r>
                    </a:p>
                    <a:p>
                      <a:pPr algn="l" rtl="0">
                        <a:lnSpc>
                          <a:spcPct val="115000"/>
                        </a:lnSpc>
                        <a:spcAft>
                          <a:spcPts val="0"/>
                        </a:spcAft>
                      </a:pPr>
                      <a:r>
                        <a:rPr lang="en-US" sz="2000" b="1" dirty="0" smtClean="0">
                          <a:solidFill>
                            <a:srgbClr val="002060"/>
                          </a:solidFill>
                          <a:effectLst/>
                          <a:latin typeface="+mn-lt"/>
                        </a:rPr>
                        <a:t>= 2.9% </a:t>
                      </a:r>
                      <a:r>
                        <a:rPr lang="en-US" sz="2000" b="1" dirty="0">
                          <a:solidFill>
                            <a:srgbClr val="002060"/>
                          </a:solidFill>
                          <a:effectLst/>
                          <a:latin typeface="+mn-lt"/>
                        </a:rPr>
                        <a:t> </a:t>
                      </a:r>
                      <a:endParaRPr lang="en-US" sz="2000" b="1" dirty="0">
                        <a:solidFill>
                          <a:srgbClr val="002060"/>
                        </a:solidFill>
                        <a:effectLst/>
                        <a:latin typeface="+mn-lt"/>
                        <a:ea typeface="Calibri"/>
                        <a:cs typeface="Arial"/>
                      </a:endParaRPr>
                    </a:p>
                  </a:txBody>
                  <a:tcPr marL="57877" marR="57877" marT="0" marB="0"/>
                </a:tc>
              </a:tr>
              <a:tr h="532466">
                <a:tc>
                  <a:txBody>
                    <a:bodyPr/>
                    <a:lstStyle/>
                    <a:p>
                      <a:pPr algn="l" rtl="0">
                        <a:lnSpc>
                          <a:spcPct val="115000"/>
                        </a:lnSpc>
                        <a:spcAft>
                          <a:spcPts val="0"/>
                        </a:spcAft>
                      </a:pPr>
                      <a:r>
                        <a:rPr lang="en-US" sz="2000" dirty="0">
                          <a:effectLst>
                            <a:outerShdw blurRad="38100" dist="38100" dir="2700000" algn="tl">
                              <a:srgbClr val="000000">
                                <a:alpha val="43137"/>
                              </a:srgbClr>
                            </a:outerShdw>
                          </a:effectLst>
                          <a:latin typeface="+mn-lt"/>
                        </a:rPr>
                        <a:t>Step 4: </a:t>
                      </a:r>
                      <a:r>
                        <a:rPr lang="en-US" sz="2000" dirty="0">
                          <a:solidFill>
                            <a:srgbClr val="FFFF00"/>
                          </a:solidFill>
                          <a:effectLst>
                            <a:outerShdw blurRad="38100" dist="38100" dir="2700000" algn="tl">
                              <a:srgbClr val="000000">
                                <a:alpha val="43137"/>
                              </a:srgbClr>
                            </a:outerShdw>
                          </a:effectLst>
                          <a:latin typeface="+mn-lt"/>
                        </a:rPr>
                        <a:t>Estimate the individualized absolute risk reduction (ARR)</a:t>
                      </a:r>
                      <a:endParaRPr lang="en-US" sz="2000" dirty="0">
                        <a:solidFill>
                          <a:srgbClr val="FFFF00"/>
                        </a:solidFill>
                        <a:effectLst>
                          <a:outerShdw blurRad="38100" dist="38100" dir="2700000" algn="tl">
                            <a:srgbClr val="000000">
                              <a:alpha val="43137"/>
                            </a:srgbClr>
                          </a:outerShdw>
                        </a:effectLst>
                        <a:latin typeface="+mn-lt"/>
                        <a:ea typeface="Calibri"/>
                        <a:cs typeface="Arial"/>
                      </a:endParaRPr>
                    </a:p>
                  </a:txBody>
                  <a:tcPr marL="57877" marR="57877" marT="0" marB="0">
                    <a:solidFill>
                      <a:srgbClr val="2D4E77"/>
                    </a:solidFill>
                  </a:tcPr>
                </a:tc>
                <a:tc>
                  <a:txBody>
                    <a:bodyPr/>
                    <a:lstStyle/>
                    <a:p>
                      <a:pPr algn="l" rtl="0">
                        <a:lnSpc>
                          <a:spcPct val="115000"/>
                        </a:lnSpc>
                        <a:spcAft>
                          <a:spcPts val="0"/>
                        </a:spcAft>
                      </a:pPr>
                      <a:r>
                        <a:rPr lang="en-US" sz="2000" b="1" dirty="0">
                          <a:solidFill>
                            <a:srgbClr val="002060"/>
                          </a:solidFill>
                          <a:effectLst/>
                          <a:latin typeface="+mn-lt"/>
                        </a:rPr>
                        <a:t>ARR </a:t>
                      </a:r>
                      <a:r>
                        <a:rPr lang="en-US" sz="2000" b="1" dirty="0" smtClean="0">
                          <a:solidFill>
                            <a:srgbClr val="002060"/>
                          </a:solidFill>
                          <a:effectLst/>
                          <a:latin typeface="+mn-lt"/>
                        </a:rPr>
                        <a:t>= </a:t>
                      </a:r>
                      <a:r>
                        <a:rPr lang="en-US" sz="2000" b="1" dirty="0" err="1" smtClean="0">
                          <a:solidFill>
                            <a:srgbClr val="002060"/>
                          </a:solidFill>
                          <a:effectLst/>
                          <a:latin typeface="+mn-lt"/>
                        </a:rPr>
                        <a:t>R</a:t>
                      </a:r>
                      <a:r>
                        <a:rPr lang="en-US" sz="2000" b="1" baseline="-25000" dirty="0" err="1" smtClean="0">
                          <a:solidFill>
                            <a:srgbClr val="002060"/>
                          </a:solidFill>
                          <a:effectLst/>
                          <a:latin typeface="+mn-lt"/>
                        </a:rPr>
                        <a:t>c</a:t>
                      </a:r>
                      <a:r>
                        <a:rPr lang="en-US" sz="2000" b="1" dirty="0" smtClean="0">
                          <a:solidFill>
                            <a:srgbClr val="002060"/>
                          </a:solidFill>
                          <a:effectLst/>
                          <a:latin typeface="+mn-lt"/>
                        </a:rPr>
                        <a:t> − </a:t>
                      </a:r>
                      <a:r>
                        <a:rPr lang="en-US" sz="2000" b="1" dirty="0" err="1" smtClean="0">
                          <a:solidFill>
                            <a:srgbClr val="002060"/>
                          </a:solidFill>
                          <a:effectLst/>
                          <a:latin typeface="+mn-lt"/>
                        </a:rPr>
                        <a:t>R</a:t>
                      </a:r>
                      <a:r>
                        <a:rPr lang="en-US" sz="2000" b="1" baseline="-25000" dirty="0" err="1" smtClean="0">
                          <a:solidFill>
                            <a:srgbClr val="002060"/>
                          </a:solidFill>
                          <a:effectLst/>
                          <a:latin typeface="+mn-lt"/>
                        </a:rPr>
                        <a:t>t</a:t>
                      </a:r>
                      <a:endParaRPr lang="en-US" sz="2000" b="1" baseline="-25000" dirty="0" smtClean="0">
                        <a:solidFill>
                          <a:srgbClr val="002060"/>
                        </a:solidFill>
                        <a:effectLst/>
                        <a:latin typeface="+mn-lt"/>
                      </a:endParaRPr>
                    </a:p>
                    <a:p>
                      <a:pPr algn="l" rtl="0">
                        <a:lnSpc>
                          <a:spcPct val="115000"/>
                        </a:lnSpc>
                        <a:spcAft>
                          <a:spcPts val="0"/>
                        </a:spcAft>
                      </a:pPr>
                      <a:r>
                        <a:rPr lang="en-US" sz="2000" b="1" dirty="0" smtClean="0">
                          <a:solidFill>
                            <a:srgbClr val="002060"/>
                          </a:solidFill>
                          <a:effectLst/>
                          <a:latin typeface="+mn-lt"/>
                        </a:rPr>
                        <a:t>(</a:t>
                      </a:r>
                      <a:r>
                        <a:rPr lang="en-US" sz="2000" b="1" dirty="0">
                          <a:solidFill>
                            <a:srgbClr val="002060"/>
                          </a:solidFill>
                          <a:effectLst/>
                          <a:latin typeface="+mn-lt"/>
                        </a:rPr>
                        <a:t>from step 1 and 3)</a:t>
                      </a:r>
                      <a:endParaRPr lang="en-US" sz="2000" b="1" dirty="0">
                        <a:solidFill>
                          <a:srgbClr val="002060"/>
                        </a:solidFill>
                        <a:effectLst/>
                        <a:latin typeface="+mn-lt"/>
                        <a:ea typeface="Calibri"/>
                        <a:cs typeface="Arial"/>
                      </a:endParaRPr>
                    </a:p>
                  </a:txBody>
                  <a:tcPr marL="57877" marR="57877" marT="0" marB="0"/>
                </a:tc>
                <a:tc>
                  <a:txBody>
                    <a:bodyPr/>
                    <a:lstStyle/>
                    <a:p>
                      <a:pPr algn="l" rtl="0">
                        <a:lnSpc>
                          <a:spcPct val="115000"/>
                        </a:lnSpc>
                        <a:spcAft>
                          <a:spcPts val="0"/>
                        </a:spcAft>
                      </a:pPr>
                      <a:r>
                        <a:rPr lang="en-US" sz="2000" b="1" dirty="0">
                          <a:solidFill>
                            <a:srgbClr val="002060"/>
                          </a:solidFill>
                          <a:effectLst/>
                          <a:latin typeface="+mn-lt"/>
                        </a:rPr>
                        <a:t>ARR = 8.0% – 2.9% = 5.1%</a:t>
                      </a:r>
                      <a:endParaRPr lang="en-US" sz="2000" b="1" dirty="0">
                        <a:solidFill>
                          <a:srgbClr val="002060"/>
                        </a:solidFill>
                        <a:effectLst/>
                        <a:latin typeface="+mn-lt"/>
                        <a:ea typeface="Calibri"/>
                        <a:cs typeface="Arial"/>
                      </a:endParaRPr>
                    </a:p>
                  </a:txBody>
                  <a:tcPr marL="57877" marR="57877" marT="0" marB="0"/>
                </a:tc>
              </a:tr>
              <a:tr h="665583">
                <a:tc>
                  <a:txBody>
                    <a:bodyPr/>
                    <a:lstStyle/>
                    <a:p>
                      <a:pPr algn="l" rtl="0">
                        <a:lnSpc>
                          <a:spcPct val="115000"/>
                        </a:lnSpc>
                        <a:spcAft>
                          <a:spcPts val="0"/>
                        </a:spcAft>
                      </a:pPr>
                      <a:r>
                        <a:rPr lang="en-US" sz="2000" dirty="0">
                          <a:effectLst>
                            <a:outerShdw blurRad="38100" dist="38100" dir="2700000" algn="tl">
                              <a:srgbClr val="000000">
                                <a:alpha val="43137"/>
                              </a:srgbClr>
                            </a:outerShdw>
                          </a:effectLst>
                          <a:latin typeface="+mn-lt"/>
                        </a:rPr>
                        <a:t>Step 5: </a:t>
                      </a:r>
                      <a:r>
                        <a:rPr lang="en-US" sz="2000" dirty="0">
                          <a:solidFill>
                            <a:srgbClr val="FFFF00"/>
                          </a:solidFill>
                          <a:effectLst>
                            <a:outerShdw blurRad="38100" dist="38100" dir="2700000" algn="tl">
                              <a:srgbClr val="000000">
                                <a:alpha val="43137"/>
                              </a:srgbClr>
                            </a:outerShdw>
                          </a:effectLst>
                          <a:latin typeface="+mn-lt"/>
                        </a:rPr>
                        <a:t>Estimate the individualized number needed to treat (NNT) or number needed to harm (NNH)</a:t>
                      </a:r>
                      <a:endParaRPr lang="en-US" sz="2000" dirty="0">
                        <a:solidFill>
                          <a:srgbClr val="FFFF00"/>
                        </a:solidFill>
                        <a:effectLst>
                          <a:outerShdw blurRad="38100" dist="38100" dir="2700000" algn="tl">
                            <a:srgbClr val="000000">
                              <a:alpha val="43137"/>
                            </a:srgbClr>
                          </a:outerShdw>
                        </a:effectLst>
                        <a:latin typeface="+mn-lt"/>
                        <a:ea typeface="Calibri"/>
                        <a:cs typeface="Arial"/>
                      </a:endParaRPr>
                    </a:p>
                  </a:txBody>
                  <a:tcPr marL="57877" marR="57877" marT="0" marB="0">
                    <a:solidFill>
                      <a:srgbClr val="2D4E77"/>
                    </a:solidFill>
                  </a:tcPr>
                </a:tc>
                <a:tc>
                  <a:txBody>
                    <a:bodyPr/>
                    <a:lstStyle/>
                    <a:p>
                      <a:pPr algn="l" rtl="0">
                        <a:lnSpc>
                          <a:spcPct val="115000"/>
                        </a:lnSpc>
                        <a:spcAft>
                          <a:spcPts val="0"/>
                        </a:spcAft>
                      </a:pPr>
                      <a:r>
                        <a:rPr lang="en-US" sz="2000" b="1">
                          <a:solidFill>
                            <a:srgbClr val="002060"/>
                          </a:solidFill>
                          <a:effectLst/>
                          <a:latin typeface="+mn-lt"/>
                        </a:rPr>
                        <a:t>NNT=100/ARR</a:t>
                      </a:r>
                      <a:endParaRPr lang="en-US" sz="2000" b="1">
                        <a:solidFill>
                          <a:srgbClr val="002060"/>
                        </a:solidFill>
                        <a:effectLst/>
                        <a:latin typeface="+mn-lt"/>
                        <a:ea typeface="Calibri"/>
                        <a:cs typeface="Arial"/>
                      </a:endParaRPr>
                    </a:p>
                  </a:txBody>
                  <a:tcPr marL="57877" marR="57877" marT="0" marB="0"/>
                </a:tc>
                <a:tc>
                  <a:txBody>
                    <a:bodyPr/>
                    <a:lstStyle/>
                    <a:p>
                      <a:pPr algn="l" rtl="0">
                        <a:lnSpc>
                          <a:spcPct val="115000"/>
                        </a:lnSpc>
                        <a:spcAft>
                          <a:spcPts val="0"/>
                        </a:spcAft>
                      </a:pPr>
                      <a:r>
                        <a:rPr lang="en-US" sz="2000" b="1" dirty="0">
                          <a:solidFill>
                            <a:srgbClr val="002060"/>
                          </a:solidFill>
                          <a:effectLst/>
                          <a:latin typeface="+mn-lt"/>
                        </a:rPr>
                        <a:t>NNT=100/5.1=20</a:t>
                      </a:r>
                      <a:endParaRPr lang="en-US" sz="2000" b="1" dirty="0">
                        <a:solidFill>
                          <a:srgbClr val="002060"/>
                        </a:solidFill>
                        <a:effectLst/>
                        <a:latin typeface="+mn-lt"/>
                        <a:ea typeface="Calibri"/>
                        <a:cs typeface="Arial"/>
                      </a:endParaRPr>
                    </a:p>
                  </a:txBody>
                  <a:tcPr marL="57877" marR="57877" marT="0" marB="0"/>
                </a:tc>
              </a:tr>
            </a:tbl>
          </a:graphicData>
        </a:graphic>
      </p:graphicFrame>
    </p:spTree>
    <p:extLst>
      <p:ext uri="{BB962C8B-B14F-4D97-AF65-F5344CB8AC3E}">
        <p14:creationId xmlns:p14="http://schemas.microsoft.com/office/powerpoint/2010/main" val="1425693160"/>
      </p:ext>
    </p:extLst>
  </p:cSld>
  <p:clrMapOvr>
    <a:masterClrMapping/>
  </p:clrMapOvr>
  <p:transition>
    <p:randomBar dir="vert"/>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3" name="Content Placeholder 2"/>
          <p:cNvSpPr>
            <a:spLocks noGrp="1"/>
          </p:cNvSpPr>
          <p:nvPr>
            <p:ph idx="1"/>
          </p:nvPr>
        </p:nvSpPr>
        <p:spPr>
          <a:xfrm>
            <a:off x="685800" y="1371600"/>
            <a:ext cx="7848600" cy="5029200"/>
          </a:xfrm>
        </p:spPr>
        <p:txBody>
          <a:bodyPr>
            <a:normAutofit/>
          </a:bodyPr>
          <a:lstStyle/>
          <a:p>
            <a:pPr algn="just">
              <a:buFont typeface="Wingdings" pitchFamily="2" charset="2"/>
              <a:buChar char="§"/>
            </a:pPr>
            <a:r>
              <a:rPr lang="fa-IR" sz="2600" u="sng" dirty="0" smtClean="0">
                <a:solidFill>
                  <a:srgbClr val="BEE395"/>
                </a:solidFill>
                <a:cs typeface="B Titr" pitchFamily="2" charset="-78"/>
              </a:rPr>
              <a:t>چند مثال در ارتباط با تعداد لازم برای درمان</a:t>
            </a:r>
            <a:r>
              <a:rPr lang="fa-IR" sz="2600" dirty="0" smtClean="0">
                <a:solidFill>
                  <a:srgbClr val="BEE395"/>
                </a:solidFill>
                <a:cs typeface="B Titr" pitchFamily="2" charset="-78"/>
              </a:rPr>
              <a:t>:</a:t>
            </a:r>
          </a:p>
          <a:p>
            <a:pPr algn="just"/>
            <a:r>
              <a:rPr lang="fa-IR" dirty="0"/>
              <a:t>برای پیشگیری از نروپاتی دیابتی، باید 15 نفر به مدت 5/6 سال درمان شوند تا از یک مورد نوروپاتی پیشگیری </a:t>
            </a:r>
            <a:r>
              <a:rPr lang="fa-IR" dirty="0" smtClean="0"/>
              <a:t>شود.</a:t>
            </a:r>
          </a:p>
          <a:p>
            <a:pPr algn="just"/>
            <a:r>
              <a:rPr lang="fa-IR" dirty="0" smtClean="0"/>
              <a:t>20 </a:t>
            </a:r>
            <a:r>
              <a:rPr lang="fa-IR" dirty="0"/>
              <a:t>مورد از کسانی که درد قفسه صدری دارند که حاکی از سکته قلبی است باید با آسپرین و استرپتوکاینز درمان شوندتا از یک مورد مرگ پیشگیری </a:t>
            </a:r>
            <a:r>
              <a:rPr lang="fa-IR" dirty="0" smtClean="0"/>
              <a:t>شود.</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136</a:t>
            </a:fld>
            <a:endParaRPr lang="en-US"/>
          </a:p>
        </p:txBody>
      </p:sp>
    </p:spTree>
    <p:extLst>
      <p:ext uri="{BB962C8B-B14F-4D97-AF65-F5344CB8AC3E}">
        <p14:creationId xmlns:p14="http://schemas.microsoft.com/office/powerpoint/2010/main" val="2285339673"/>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3" name="Content Placeholder 2"/>
          <p:cNvSpPr>
            <a:spLocks noGrp="1"/>
          </p:cNvSpPr>
          <p:nvPr>
            <p:ph idx="1"/>
          </p:nvPr>
        </p:nvSpPr>
        <p:spPr>
          <a:xfrm>
            <a:off x="381000" y="1295400"/>
            <a:ext cx="8382000" cy="5029200"/>
          </a:xfrm>
        </p:spPr>
        <p:txBody>
          <a:bodyPr>
            <a:normAutofit/>
          </a:bodyPr>
          <a:lstStyle/>
          <a:p>
            <a:pPr algn="just"/>
            <a:r>
              <a:rPr lang="fa-IR" dirty="0" smtClean="0"/>
              <a:t>70 </a:t>
            </a:r>
            <a:r>
              <a:rPr lang="fa-IR" dirty="0"/>
              <a:t>فرد پیری که افزایش فشار خون دارند باید به مدت 5 سال درمان شوند تا 1 مورد زندگی حفظ </a:t>
            </a:r>
            <a:r>
              <a:rPr lang="fa-IR" dirty="0" smtClean="0"/>
              <a:t>شود.</a:t>
            </a:r>
          </a:p>
          <a:p>
            <a:pPr algn="just"/>
            <a:r>
              <a:rPr lang="fa-IR" dirty="0" smtClean="0"/>
              <a:t>حدود </a:t>
            </a:r>
            <a:r>
              <a:rPr lang="fa-IR" dirty="0"/>
              <a:t>100 مردی که شواهدی از بیماری عروق کرونر ندارند باید به مدت 5 سال باید درمان شوند تا از 1 مورد حمله قلبی پیشگیری </a:t>
            </a:r>
            <a:r>
              <a:rPr lang="fa-IR" dirty="0" smtClean="0"/>
              <a:t>شود.</a:t>
            </a:r>
          </a:p>
          <a:p>
            <a:pPr algn="just"/>
            <a:r>
              <a:rPr lang="fa-IR" dirty="0" smtClean="0"/>
              <a:t>حدود </a:t>
            </a:r>
            <a:r>
              <a:rPr lang="fa-IR" dirty="0"/>
              <a:t>10 نفر بیماری که تنگی متوسط تا شدید علامت دارد شریان کاروتید دارند </a:t>
            </a:r>
            <a:r>
              <a:rPr lang="fa-IR" dirty="0" smtClean="0"/>
              <a:t>باید</a:t>
            </a:r>
            <a:r>
              <a:rPr lang="en-US" sz="2400" dirty="0" err="1" smtClean="0"/>
              <a:t>endarterectomy</a:t>
            </a:r>
            <a:r>
              <a:rPr lang="en-US" sz="2600" dirty="0" smtClean="0"/>
              <a:t> </a:t>
            </a:r>
            <a:r>
              <a:rPr lang="fa-IR" dirty="0" smtClean="0"/>
              <a:t> شوند </a:t>
            </a:r>
            <a:r>
              <a:rPr lang="fa-IR" dirty="0"/>
              <a:t>تا از 1 مورد سکته </a:t>
            </a:r>
            <a:r>
              <a:rPr lang="fa-IR" dirty="0" smtClean="0"/>
              <a:t>مغزی کشنده </a:t>
            </a:r>
            <a:r>
              <a:rPr lang="fa-IR" dirty="0"/>
              <a:t>در 2 سال پیشگیری شود.</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137</a:t>
            </a:fld>
            <a:endParaRPr lang="en-US"/>
          </a:p>
        </p:txBody>
      </p:sp>
    </p:spTree>
    <p:extLst>
      <p:ext uri="{BB962C8B-B14F-4D97-AF65-F5344CB8AC3E}">
        <p14:creationId xmlns:p14="http://schemas.microsoft.com/office/powerpoint/2010/main" val="2540481145"/>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کاربرد شواهد</a:t>
            </a:r>
            <a:r>
              <a:rPr lang="fa-IR" sz="2400" i="1" u="none" dirty="0"/>
              <a:t>  (ادامه)</a:t>
            </a:r>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138</a:t>
            </a:fld>
            <a:endParaRPr lang="en-US"/>
          </a:p>
        </p:txBody>
      </p:sp>
      <p:sp>
        <p:nvSpPr>
          <p:cNvPr id="5" name="Content Placeholder 2"/>
          <p:cNvSpPr>
            <a:spLocks noGrp="1"/>
          </p:cNvSpPr>
          <p:nvPr>
            <p:ph idx="1"/>
          </p:nvPr>
        </p:nvSpPr>
        <p:spPr>
          <a:xfrm>
            <a:off x="457200" y="1295400"/>
            <a:ext cx="8229600" cy="5029200"/>
          </a:xfrm>
        </p:spPr>
        <p:txBody>
          <a:bodyPr>
            <a:normAutofit/>
          </a:bodyPr>
          <a:lstStyle/>
          <a:p>
            <a:pPr lvl="0">
              <a:buFont typeface="Wingdings" pitchFamily="2" charset="2"/>
              <a:buChar char="§"/>
            </a:pPr>
            <a:r>
              <a:rPr lang="fa-IR" sz="2400" u="sng" dirty="0" smtClean="0">
                <a:solidFill>
                  <a:srgbClr val="92D050"/>
                </a:solidFill>
                <a:cs typeface="B Titr" pitchFamily="2" charset="-78"/>
              </a:rPr>
              <a:t>کار گروهی 4</a:t>
            </a:r>
          </a:p>
          <a:p>
            <a:pPr>
              <a:buClr>
                <a:srgbClr val="00B0F0"/>
              </a:buClr>
            </a:pPr>
            <a:r>
              <a:rPr lang="fa-IR" sz="2400" dirty="0" smtClean="0">
                <a:solidFill>
                  <a:srgbClr val="00B0F0"/>
                </a:solidFill>
                <a:cs typeface="B Titr" pitchFamily="2" charset="-78"/>
              </a:rPr>
              <a:t>تمرين 7- کاربرد نتايج </a:t>
            </a:r>
            <a:r>
              <a:rPr lang="fa-IR" sz="2400" dirty="0">
                <a:solidFill>
                  <a:srgbClr val="00B0F0"/>
                </a:solidFill>
                <a:cs typeface="B Titr" pitchFamily="2" charset="-78"/>
              </a:rPr>
              <a:t>یک مطالعه کارآزمایی بالینی</a:t>
            </a:r>
            <a:r>
              <a:rPr lang="fa-IR" sz="2400" dirty="0" smtClean="0">
                <a:solidFill>
                  <a:srgbClr val="00B0F0"/>
                </a:solidFill>
                <a:cs typeface="B Titr" pitchFamily="2" charset="-78"/>
              </a:rPr>
              <a:t>: </a:t>
            </a:r>
            <a:r>
              <a:rPr lang="fa-IR" dirty="0" smtClean="0"/>
              <a:t>نتايج 1 مقاله</a:t>
            </a:r>
          </a:p>
          <a:p>
            <a:pPr lvl="1"/>
            <a:r>
              <a:rPr lang="fa-IR" dirty="0" smtClean="0">
                <a:solidFill>
                  <a:srgbClr val="FFFF00"/>
                </a:solidFill>
              </a:rPr>
              <a:t>محاسبة برآوردهای اثر درمان</a:t>
            </a:r>
            <a:endParaRPr lang="en-US" dirty="0" smtClean="0">
              <a:solidFill>
                <a:srgbClr val="FFFF00"/>
              </a:solidFill>
            </a:endParaRPr>
          </a:p>
          <a:p>
            <a:pPr lvl="1"/>
            <a:r>
              <a:rPr lang="fa-IR" dirty="0" smtClean="0">
                <a:solidFill>
                  <a:srgbClr val="FFFF00"/>
                </a:solidFill>
              </a:rPr>
              <a:t>تفسير برآوردها</a:t>
            </a:r>
          </a:p>
          <a:p>
            <a:pPr lvl="1"/>
            <a:r>
              <a:rPr lang="fa-IR" dirty="0" smtClean="0">
                <a:solidFill>
                  <a:srgbClr val="FFFF00"/>
                </a:solidFill>
              </a:rPr>
              <a:t>مقايسة برآوردها</a:t>
            </a:r>
          </a:p>
        </p:txBody>
      </p:sp>
    </p:spTree>
    <p:extLst>
      <p:ext uri="{BB962C8B-B14F-4D97-AF65-F5344CB8AC3E}">
        <p14:creationId xmlns:p14="http://schemas.microsoft.com/office/powerpoint/2010/main" val="674648796"/>
      </p:ext>
    </p:extLst>
  </p:cSld>
  <p:clrMapOvr>
    <a:masterClrMapping/>
  </p:clrMapOvr>
  <p:transition>
    <p:randomBar dir="vert"/>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1752600"/>
            <a:ext cx="4343400" cy="1676400"/>
          </a:xfrm>
          <a:noFill/>
          <a:ln w="76200" cmpd="thinThick">
            <a:solidFill>
              <a:srgbClr val="FFFF00"/>
            </a:solidFill>
            <a:bevel/>
          </a:ln>
        </p:spPr>
        <p:txBody>
          <a:bodyPr>
            <a:normAutofit/>
          </a:bodyPr>
          <a:lstStyle/>
          <a:p>
            <a:r>
              <a:rPr lang="fa-IR" sz="5400" dirty="0" smtClean="0">
                <a:solidFill>
                  <a:srgbClr val="FFC000"/>
                </a:solidFill>
                <a:effectLst>
                  <a:outerShdw blurRad="38100" dist="38100" dir="2700000" algn="tl">
                    <a:srgbClr val="000000">
                      <a:alpha val="43137"/>
                    </a:srgbClr>
                  </a:outerShdw>
                </a:effectLst>
                <a:cs typeface="B Titr" pitchFamily="2" charset="-78"/>
              </a:rPr>
              <a:t>پايان</a:t>
            </a:r>
            <a:endParaRPr lang="fa-IR" sz="5400" dirty="0">
              <a:solidFill>
                <a:srgbClr val="FFC000"/>
              </a:solidFill>
              <a:effectLst>
                <a:outerShdw blurRad="38100" dist="38100" dir="2700000" algn="tl">
                  <a:srgbClr val="000000">
                    <a:alpha val="43137"/>
                  </a:srgbClr>
                </a:outerShdw>
              </a:effectLst>
              <a:cs typeface="B Titr" pitchFamily="2" charset="-78"/>
            </a:endParaRPr>
          </a:p>
        </p:txBody>
      </p:sp>
      <p:sp>
        <p:nvSpPr>
          <p:cNvPr id="3" name="Subtitle 2"/>
          <p:cNvSpPr>
            <a:spLocks noGrp="1"/>
          </p:cNvSpPr>
          <p:nvPr>
            <p:ph type="subTitle" idx="1"/>
          </p:nvPr>
        </p:nvSpPr>
        <p:spPr>
          <a:xfrm>
            <a:off x="1371600" y="3962400"/>
            <a:ext cx="6400800" cy="838200"/>
          </a:xfrm>
        </p:spPr>
        <p:txBody>
          <a:bodyPr>
            <a:normAutofit/>
          </a:bodyPr>
          <a:lstStyle/>
          <a:p>
            <a:pPr rtl="1">
              <a:lnSpc>
                <a:spcPct val="110000"/>
              </a:lnSpc>
              <a:spcBef>
                <a:spcPts val="0"/>
              </a:spcBef>
            </a:pPr>
            <a:r>
              <a:rPr lang="fa-IR" sz="3600" u="sng" cap="all" dirty="0" smtClean="0">
                <a:solidFill>
                  <a:srgbClr val="00B0F0"/>
                </a:solidFill>
                <a:effectLst>
                  <a:outerShdw blurRad="38100" dist="38100" dir="2700000" algn="tl">
                    <a:srgbClr val="000000">
                      <a:alpha val="43137"/>
                    </a:srgbClr>
                  </a:outerShdw>
                </a:effectLst>
                <a:cs typeface="B Titr" pitchFamily="2" charset="-78"/>
              </a:rPr>
              <a:t>خدا قوت</a:t>
            </a:r>
            <a:endParaRPr lang="fa-IR" sz="4000" u="sng" dirty="0">
              <a:solidFill>
                <a:srgbClr val="00B0F0"/>
              </a:solidFill>
              <a:effectLst>
                <a:outerShdw blurRad="38100" dist="38100" dir="2700000" algn="tl">
                  <a:srgbClr val="000000">
                    <a:alpha val="43137"/>
                  </a:srgbClr>
                </a:outerShdw>
              </a:effectLst>
              <a:cs typeface="B Titr" pitchFamily="2" charset="-78"/>
            </a:endParaRPr>
          </a:p>
        </p:txBody>
      </p:sp>
      <p:sp>
        <p:nvSpPr>
          <p:cNvPr id="4" name="Rounded Rectangle 3"/>
          <p:cNvSpPr/>
          <p:nvPr/>
        </p:nvSpPr>
        <p:spPr>
          <a:xfrm>
            <a:off x="914400" y="457200"/>
            <a:ext cx="7315200" cy="5943600"/>
          </a:xfrm>
          <a:prstGeom prst="roundRect">
            <a:avLst/>
          </a:prstGeom>
          <a:noFill/>
          <a:ln w="50800" cmpd="thinThick">
            <a:solidFill>
              <a:schemeClr val="accent1"/>
            </a:solid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2557364972"/>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مقدمه‌ای بر طب مبتنی بر </a:t>
            </a:r>
            <a:r>
              <a:rPr lang="fa-IR" dirty="0" smtClean="0"/>
              <a:t>شواهد</a:t>
            </a:r>
            <a:r>
              <a:rPr lang="fa-IR" sz="2000" i="1" u="none" dirty="0" smtClean="0"/>
              <a:t>  (ادامه)</a:t>
            </a:r>
            <a:endParaRPr lang="fa-IR" sz="2000" i="1" u="none" dirty="0"/>
          </a:p>
        </p:txBody>
      </p:sp>
      <p:sp>
        <p:nvSpPr>
          <p:cNvPr id="3" name="Content Placeholder 2"/>
          <p:cNvSpPr>
            <a:spLocks noGrp="1"/>
          </p:cNvSpPr>
          <p:nvPr>
            <p:ph idx="1"/>
          </p:nvPr>
        </p:nvSpPr>
        <p:spPr>
          <a:xfrm>
            <a:off x="914400" y="1371600"/>
            <a:ext cx="7467600" cy="5334000"/>
          </a:xfrm>
        </p:spPr>
        <p:txBody>
          <a:bodyPr>
            <a:normAutofit/>
          </a:bodyPr>
          <a:lstStyle/>
          <a:p>
            <a:pPr algn="just">
              <a:buFont typeface="Wingdings" pitchFamily="2" charset="2"/>
              <a:buChar char="§"/>
            </a:pPr>
            <a:r>
              <a:rPr lang="fa-IR" sz="2400" u="sng" dirty="0" smtClean="0">
                <a:solidFill>
                  <a:srgbClr val="92D050"/>
                </a:solidFill>
                <a:cs typeface="B Titr" pitchFamily="2" charset="-78"/>
              </a:rPr>
              <a:t>ضرورت طب مبتنی بر شواهد</a:t>
            </a:r>
            <a:r>
              <a:rPr lang="fa-IR" sz="1800" b="0" i="1" dirty="0" smtClean="0">
                <a:solidFill>
                  <a:srgbClr val="92D050"/>
                </a:solidFill>
                <a:cs typeface="B Titr" pitchFamily="2" charset="-78"/>
              </a:rPr>
              <a:t>  (ادامه)</a:t>
            </a:r>
            <a:endParaRPr lang="en-US" sz="1800" b="0" i="1" dirty="0" smtClean="0">
              <a:solidFill>
                <a:srgbClr val="92D050"/>
              </a:solidFill>
              <a:cs typeface="B Titr" pitchFamily="2" charset="-78"/>
            </a:endParaRPr>
          </a:p>
          <a:p>
            <a:pPr lvl="0"/>
            <a:r>
              <a:rPr lang="fa-IR" dirty="0"/>
              <a:t>اختلاف عملکرد بین افراد بالینی</a:t>
            </a:r>
            <a:endParaRPr lang="en-US" dirty="0"/>
          </a:p>
          <a:p>
            <a:pPr lvl="0"/>
            <a:r>
              <a:rPr lang="fa-IR" dirty="0"/>
              <a:t>شکاف بین پژوهش و طبابت</a:t>
            </a:r>
            <a:endParaRPr lang="en-US" dirty="0"/>
          </a:p>
          <a:p>
            <a:r>
              <a:rPr lang="fa-IR" dirty="0"/>
              <a:t>افزایش حجم بیماران و پیچیدگی بیماری‌ها</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1149734147"/>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مقدمه‌ای بر طب مبتنی بر </a:t>
            </a:r>
            <a:r>
              <a:rPr lang="fa-IR" dirty="0" smtClean="0"/>
              <a:t>شواهد</a:t>
            </a:r>
            <a:r>
              <a:rPr lang="fa-IR" sz="2000" i="1" u="none" dirty="0" smtClean="0"/>
              <a:t>  (ادامه)</a:t>
            </a:r>
            <a:endParaRPr lang="fa-IR" sz="2000" i="1" u="none" dirty="0"/>
          </a:p>
        </p:txBody>
      </p:sp>
      <p:sp>
        <p:nvSpPr>
          <p:cNvPr id="3" name="Content Placeholder 2"/>
          <p:cNvSpPr>
            <a:spLocks noGrp="1"/>
          </p:cNvSpPr>
          <p:nvPr>
            <p:ph idx="1"/>
          </p:nvPr>
        </p:nvSpPr>
        <p:spPr>
          <a:xfrm>
            <a:off x="381000" y="1295400"/>
            <a:ext cx="8382000" cy="5334000"/>
          </a:xfrm>
        </p:spPr>
        <p:txBody>
          <a:bodyPr>
            <a:normAutofit/>
          </a:bodyPr>
          <a:lstStyle/>
          <a:p>
            <a:pPr algn="just">
              <a:spcAft>
                <a:spcPts val="0"/>
              </a:spcAft>
              <a:buFont typeface="Wingdings" pitchFamily="2" charset="2"/>
              <a:buChar char="§"/>
            </a:pPr>
            <a:r>
              <a:rPr lang="fa-IR" sz="2400" u="sng" dirty="0" smtClean="0">
                <a:solidFill>
                  <a:srgbClr val="92D050"/>
                </a:solidFill>
                <a:cs typeface="B Titr" pitchFamily="2" charset="-78"/>
              </a:rPr>
              <a:t>منافع طب مبتنی بر شواهد</a:t>
            </a:r>
            <a:endParaRPr lang="en-US" sz="2400" u="sng" dirty="0" smtClean="0">
              <a:solidFill>
                <a:srgbClr val="92D050"/>
              </a:solidFill>
              <a:cs typeface="B Titr" pitchFamily="2" charset="-78"/>
            </a:endParaRPr>
          </a:p>
          <a:p>
            <a:pPr lvl="0">
              <a:spcAft>
                <a:spcPts val="0"/>
              </a:spcAft>
            </a:pPr>
            <a:r>
              <a:rPr lang="fa-IR" dirty="0"/>
              <a:t>از اطلاعات جاری برای حل "مشکلات بالینی مبتنی بر مورد" استفاده می‌شود. </a:t>
            </a:r>
            <a:endParaRPr lang="en-US" dirty="0"/>
          </a:p>
          <a:p>
            <a:pPr lvl="0">
              <a:spcAft>
                <a:spcPts val="0"/>
              </a:spcAft>
            </a:pPr>
            <a:r>
              <a:rPr lang="fa-IR" dirty="0"/>
              <a:t>دانش افراد بالینی به‌روز می‌شود. </a:t>
            </a:r>
            <a:endParaRPr lang="en-US" dirty="0"/>
          </a:p>
          <a:p>
            <a:pPr lvl="0">
              <a:spcAft>
                <a:spcPts val="0"/>
              </a:spcAft>
            </a:pPr>
            <a:r>
              <a:rPr lang="fa-IR" dirty="0"/>
              <a:t>تصمیمات بالینی بر اساس دانش روز [بهترین شواهد] گرفته می‌شود. </a:t>
            </a:r>
            <a:endParaRPr lang="en-US" dirty="0"/>
          </a:p>
          <a:p>
            <a:pPr lvl="0">
              <a:spcAft>
                <a:spcPts val="0"/>
              </a:spcAft>
            </a:pPr>
            <a:r>
              <a:rPr lang="fa-IR" dirty="0"/>
              <a:t>از نتایج پژوهش‌ها [شواهد] در بالین بیماران استفاده می‌شود. </a:t>
            </a:r>
            <a:endParaRPr lang="en-US" dirty="0"/>
          </a:p>
          <a:p>
            <a:pPr lvl="0">
              <a:spcAft>
                <a:spcPts val="0"/>
              </a:spcAft>
            </a:pPr>
            <a:r>
              <a:rPr lang="fa-IR" dirty="0"/>
              <a:t>پژوهش‌های بالینی گسترش می‌یابد.</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1548632003"/>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strips(downLeft)">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strips(downLeft)">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مقدمه‌ای بر طب مبتنی بر </a:t>
            </a:r>
            <a:r>
              <a:rPr lang="fa-IR" dirty="0" smtClean="0"/>
              <a:t>شواهد</a:t>
            </a:r>
            <a:r>
              <a:rPr lang="fa-IR" sz="2000" i="1" u="none" dirty="0" smtClean="0"/>
              <a:t>  (ادامه)</a:t>
            </a:r>
            <a:endParaRPr lang="fa-IR" sz="2000" i="1" u="none" dirty="0"/>
          </a:p>
        </p:txBody>
      </p:sp>
      <p:sp>
        <p:nvSpPr>
          <p:cNvPr id="3" name="Content Placeholder 2"/>
          <p:cNvSpPr>
            <a:spLocks noGrp="1"/>
          </p:cNvSpPr>
          <p:nvPr>
            <p:ph idx="1"/>
          </p:nvPr>
        </p:nvSpPr>
        <p:spPr>
          <a:xfrm>
            <a:off x="838200" y="1371600"/>
            <a:ext cx="7543800" cy="5029200"/>
          </a:xfrm>
        </p:spPr>
        <p:txBody>
          <a:bodyPr>
            <a:normAutofit/>
          </a:bodyPr>
          <a:lstStyle/>
          <a:p>
            <a:pPr algn="just">
              <a:buFont typeface="Wingdings" pitchFamily="2" charset="2"/>
              <a:buChar char="§"/>
            </a:pPr>
            <a:r>
              <a:rPr lang="fa-IR" sz="2400" u="sng" dirty="0" smtClean="0">
                <a:solidFill>
                  <a:srgbClr val="92D050"/>
                </a:solidFill>
                <a:cs typeface="B Titr" pitchFamily="2" charset="-78"/>
              </a:rPr>
              <a:t>فرايند طب مبتنی بر شواهد</a:t>
            </a:r>
            <a:endParaRPr lang="en-US" sz="2400" u="sng" dirty="0" smtClean="0">
              <a:solidFill>
                <a:srgbClr val="92D050"/>
              </a:solidFill>
              <a:cs typeface="B Titr" pitchFamily="2" charset="-78"/>
            </a:endParaRPr>
          </a:p>
          <a:p>
            <a:pPr lvl="0"/>
            <a:r>
              <a:rPr lang="fa-IR" dirty="0"/>
              <a:t>تنظیم یک سؤال بالینی قابل پاسخ دادن</a:t>
            </a:r>
            <a:endParaRPr lang="en-US" dirty="0"/>
          </a:p>
          <a:p>
            <a:pPr lvl="0"/>
            <a:r>
              <a:rPr lang="fa-IR" dirty="0"/>
              <a:t>جستجوی شواهد </a:t>
            </a:r>
            <a:endParaRPr lang="en-US" dirty="0"/>
          </a:p>
          <a:p>
            <a:pPr lvl="0"/>
            <a:r>
              <a:rPr lang="fa-IR" dirty="0"/>
              <a:t>ارزیابی نقادانه شواهد</a:t>
            </a:r>
            <a:endParaRPr lang="en-US" dirty="0"/>
          </a:p>
          <a:p>
            <a:pPr lvl="0"/>
            <a:r>
              <a:rPr lang="fa-IR" dirty="0"/>
              <a:t>کاربرد شواهد </a:t>
            </a:r>
            <a:endParaRPr lang="en-US" dirty="0"/>
          </a:p>
          <a:p>
            <a:pPr lvl="0"/>
            <a:r>
              <a:rPr lang="fa-IR" dirty="0"/>
              <a:t>ارزشیابی عملکرد</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
        <p:nvSpPr>
          <p:cNvPr id="5" name="TextBox 4">
            <a:hlinkClick r:id="rId2" action="ppaction://hlinksldjump"/>
          </p:cNvPr>
          <p:cNvSpPr txBox="1"/>
          <p:nvPr/>
        </p:nvSpPr>
        <p:spPr>
          <a:xfrm>
            <a:off x="0" y="6400800"/>
            <a:ext cx="9144000" cy="400110"/>
          </a:xfrm>
          <a:prstGeom prst="rect">
            <a:avLst/>
          </a:prstGeom>
          <a:noFill/>
        </p:spPr>
        <p:txBody>
          <a:bodyPr wrap="square" rtlCol="1">
            <a:spAutoFit/>
          </a:bodyPr>
          <a:lstStyle/>
          <a:p>
            <a:pPr algn="ctr"/>
            <a:r>
              <a:rPr lang="fa-IR" sz="2000" u="sng" dirty="0" smtClean="0">
                <a:solidFill>
                  <a:schemeClr val="bg1">
                    <a:lumMod val="95000"/>
                  </a:schemeClr>
                </a:solidFill>
                <a:effectLst>
                  <a:outerShdw blurRad="38100" dist="38100" dir="2700000" algn="tl">
                    <a:srgbClr val="000000">
                      <a:alpha val="43137"/>
                    </a:srgbClr>
                  </a:outerShdw>
                </a:effectLst>
                <a:cs typeface="B Titr" pitchFamily="2" charset="-78"/>
              </a:rPr>
              <a:t>بازگشت به فهرست</a:t>
            </a:r>
            <a:endParaRPr lang="fa-IR" sz="2000" u="sng" dirty="0">
              <a:solidFill>
                <a:schemeClr val="bg1">
                  <a:lumMod val="95000"/>
                </a:schemeClr>
              </a:solidFill>
              <a:effectLst>
                <a:outerShdw blurRad="38100" dist="38100" dir="2700000" algn="tl">
                  <a:srgbClr val="000000">
                    <a:alpha val="43137"/>
                  </a:srgbClr>
                </a:outerShdw>
              </a:effectLst>
              <a:cs typeface="B Titr" pitchFamily="2" charset="-78"/>
            </a:endParaRPr>
          </a:p>
        </p:txBody>
      </p:sp>
    </p:spTree>
    <p:extLst>
      <p:ext uri="{BB962C8B-B14F-4D97-AF65-F5344CB8AC3E}">
        <p14:creationId xmlns:p14="http://schemas.microsoft.com/office/powerpoint/2010/main" val="764252641"/>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trips(down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trips(downLef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strips(downLeft)">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146175"/>
          </a:xfrm>
          <a:ln w="38100" cmpd="sng">
            <a:solidFill>
              <a:srgbClr val="00B0F0"/>
            </a:solidFill>
          </a:ln>
        </p:spPr>
        <p:txBody>
          <a:bodyPr>
            <a:normAutofit/>
          </a:bodyPr>
          <a:lstStyle/>
          <a:p>
            <a:pPr rtl="1"/>
            <a:r>
              <a:rPr lang="fa-IR" sz="3200" u="sng" dirty="0" smtClean="0">
                <a:solidFill>
                  <a:srgbClr val="00B0F0"/>
                </a:solidFill>
                <a:effectLst>
                  <a:outerShdw blurRad="38100" dist="38100" dir="2700000" algn="tl">
                    <a:srgbClr val="000000">
                      <a:alpha val="43137"/>
                    </a:srgbClr>
                  </a:outerShdw>
                </a:effectLst>
                <a:cs typeface="B Titr" pitchFamily="2" charset="-78"/>
              </a:rPr>
              <a:t>فصل </a:t>
            </a:r>
            <a:r>
              <a:rPr lang="fa-IR" sz="3200" u="sng" dirty="0" smtClean="0">
                <a:solidFill>
                  <a:srgbClr val="00B0F0"/>
                </a:solidFill>
                <a:effectLst>
                  <a:outerShdw blurRad="38100" dist="38100" dir="2700000" algn="tl">
                    <a:srgbClr val="000000">
                      <a:alpha val="43137"/>
                    </a:srgbClr>
                  </a:outerShdw>
                </a:effectLst>
                <a:cs typeface="B Titr" pitchFamily="2" charset="-78"/>
              </a:rPr>
              <a:t>2</a:t>
            </a:r>
            <a:endParaRPr lang="fa-IR" sz="3200" u="sng" dirty="0">
              <a:solidFill>
                <a:srgbClr val="00B0F0"/>
              </a:solidFill>
              <a:effectLst>
                <a:outerShdw blurRad="38100" dist="38100" dir="2700000" algn="tl">
                  <a:srgbClr val="000000">
                    <a:alpha val="43137"/>
                  </a:srgbClr>
                </a:outerShdw>
              </a:effectLst>
              <a:cs typeface="B Titr" pitchFamily="2" charset="-78"/>
            </a:endParaRPr>
          </a:p>
        </p:txBody>
      </p:sp>
      <p:sp>
        <p:nvSpPr>
          <p:cNvPr id="3" name="Content Placeholder 2"/>
          <p:cNvSpPr>
            <a:spLocks noGrp="1"/>
          </p:cNvSpPr>
          <p:nvPr>
            <p:ph type="subTitle" idx="1"/>
          </p:nvPr>
        </p:nvSpPr>
        <p:spPr>
          <a:xfrm>
            <a:off x="1371600" y="2362200"/>
            <a:ext cx="6400800" cy="2286000"/>
          </a:xfrm>
          <a:ln w="76200" cmpd="tri">
            <a:solidFill>
              <a:srgbClr val="FFC000"/>
            </a:solidFill>
          </a:ln>
        </p:spPr>
        <p:txBody>
          <a:bodyPr anchor="ctr" anchorCtr="1">
            <a:normAutofit/>
          </a:bodyPr>
          <a:lstStyle/>
          <a:p>
            <a:pPr rtl="1"/>
            <a:r>
              <a:rPr lang="fa-IR" sz="4000" u="sng" dirty="0">
                <a:solidFill>
                  <a:srgbClr val="FFC000"/>
                </a:solidFill>
                <a:effectLst>
                  <a:outerShdw blurRad="38100" dist="38100" dir="2700000" algn="tl">
                    <a:srgbClr val="000000">
                      <a:alpha val="43137"/>
                    </a:srgbClr>
                  </a:outerShdw>
                </a:effectLst>
                <a:cs typeface="B Titr" pitchFamily="2" charset="-78"/>
              </a:rPr>
              <a:t>تنظیم یک سؤال بالینی</a:t>
            </a:r>
            <a:endParaRPr lang="en-US" sz="4000" u="sng" dirty="0">
              <a:solidFill>
                <a:srgbClr val="FFC000"/>
              </a:solidFill>
              <a:effectLst>
                <a:outerShdw blurRad="38100" dist="38100" dir="2700000" algn="tl">
                  <a:srgbClr val="000000">
                    <a:alpha val="43137"/>
                  </a:srgbClr>
                </a:outerShdw>
              </a:effectLst>
              <a:cs typeface="B Titr" pitchFamily="2" charset="-78"/>
            </a:endParaRPr>
          </a:p>
        </p:txBody>
      </p:sp>
    </p:spTree>
    <p:extLst>
      <p:ext uri="{BB962C8B-B14F-4D97-AF65-F5344CB8AC3E}">
        <p14:creationId xmlns:p14="http://schemas.microsoft.com/office/powerpoint/2010/main" val="1500162347"/>
      </p:ext>
    </p:extLst>
  </p:cSld>
  <p:clrMapOvr>
    <a:masterClrMapping/>
  </p:clrMapOvr>
  <p:transition>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تنظيم يک سؤال بالينی</a:t>
            </a:r>
            <a:endParaRPr lang="fa-IR" dirty="0"/>
          </a:p>
        </p:txBody>
      </p:sp>
      <p:sp>
        <p:nvSpPr>
          <p:cNvPr id="3" name="Content Placeholder 2"/>
          <p:cNvSpPr>
            <a:spLocks noGrp="1"/>
          </p:cNvSpPr>
          <p:nvPr>
            <p:ph idx="1"/>
          </p:nvPr>
        </p:nvSpPr>
        <p:spPr>
          <a:xfrm>
            <a:off x="457200" y="1371600"/>
            <a:ext cx="8077200" cy="4953000"/>
          </a:xfrm>
        </p:spPr>
        <p:txBody>
          <a:bodyPr/>
          <a:lstStyle/>
          <a:p>
            <a:pPr>
              <a:buFont typeface="Wingdings" pitchFamily="2" charset="2"/>
              <a:buChar char="§"/>
            </a:pPr>
            <a:r>
              <a:rPr lang="fa-IR" sz="2400" b="0" u="sng" dirty="0" smtClean="0">
                <a:solidFill>
                  <a:srgbClr val="92D050"/>
                </a:solidFill>
                <a:cs typeface="B Titr" pitchFamily="2" charset="-78"/>
              </a:rPr>
              <a:t>اهداف</a:t>
            </a:r>
          </a:p>
          <a:p>
            <a:r>
              <a:rPr lang="fa-IR" dirty="0"/>
              <a:t>در پایان آموزش، شرکت‌کنندگان باید بتوانند:</a:t>
            </a:r>
            <a:endParaRPr lang="en-US" dirty="0"/>
          </a:p>
          <a:p>
            <a:pPr lvl="1"/>
            <a:r>
              <a:rPr lang="fa-IR" dirty="0">
                <a:solidFill>
                  <a:srgbClr val="FFFF00"/>
                </a:solidFill>
              </a:rPr>
              <a:t>اجزای یک سؤال بالینی را بیان کنند.</a:t>
            </a:r>
            <a:endParaRPr lang="en-US" dirty="0">
              <a:solidFill>
                <a:srgbClr val="FFFF00"/>
              </a:solidFill>
            </a:endParaRPr>
          </a:p>
          <a:p>
            <a:pPr lvl="1"/>
            <a:r>
              <a:rPr lang="fa-IR" dirty="0">
                <a:solidFill>
                  <a:srgbClr val="FFFF00"/>
                </a:solidFill>
              </a:rPr>
              <a:t>یک سؤال بالینی تنظیم کنند.</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283313823"/>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strips(downLeft)">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تنظيم يک سؤال بالينی</a:t>
            </a:r>
            <a:r>
              <a:rPr lang="fa-IR" sz="2400" i="1" u="none" dirty="0" smtClean="0"/>
              <a:t>  (ادامه)</a:t>
            </a:r>
            <a:endParaRPr lang="fa-IR" sz="2400" i="1" u="none" dirty="0"/>
          </a:p>
        </p:txBody>
      </p:sp>
      <p:sp>
        <p:nvSpPr>
          <p:cNvPr id="3" name="Content Placeholder 2"/>
          <p:cNvSpPr>
            <a:spLocks noGrp="1"/>
          </p:cNvSpPr>
          <p:nvPr>
            <p:ph idx="1"/>
          </p:nvPr>
        </p:nvSpPr>
        <p:spPr>
          <a:xfrm>
            <a:off x="609600" y="1371600"/>
            <a:ext cx="7924800" cy="4953000"/>
          </a:xfrm>
        </p:spPr>
        <p:txBody>
          <a:bodyPr/>
          <a:lstStyle/>
          <a:p>
            <a:pPr algn="just">
              <a:buFont typeface="Wingdings" pitchFamily="2" charset="2"/>
              <a:buChar char="§"/>
            </a:pPr>
            <a:r>
              <a:rPr lang="fa-IR" sz="2400" b="0" u="sng" dirty="0" smtClean="0">
                <a:solidFill>
                  <a:srgbClr val="92D050"/>
                </a:solidFill>
                <a:cs typeface="B Titr" pitchFamily="2" charset="-78"/>
              </a:rPr>
              <a:t>سناريوی بالينی</a:t>
            </a:r>
          </a:p>
          <a:p>
            <a:pPr algn="just"/>
            <a:r>
              <a:rPr lang="fa-IR" dirty="0"/>
              <a:t>یک مرد 71 ساله با تعدادی تاول دردناک با زمینه قرمز رنگ در گونه خود مراجعه کرده است. شما به زونا مشکوک هستید اگر چه عفونت ویروس تب خال نیز جزو تشخیص‌های افتراقی شما است.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4071630085"/>
      </p:ext>
    </p:extLst>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فهرست مطالب</a:t>
            </a:r>
            <a:endParaRPr lang="fa-IR" dirty="0"/>
          </a:p>
        </p:txBody>
      </p:sp>
      <p:sp>
        <p:nvSpPr>
          <p:cNvPr id="3" name="Content Placeholder 2"/>
          <p:cNvSpPr>
            <a:spLocks noGrp="1"/>
          </p:cNvSpPr>
          <p:nvPr>
            <p:ph idx="1"/>
          </p:nvPr>
        </p:nvSpPr>
        <p:spPr>
          <a:xfrm>
            <a:off x="1981200" y="1600200"/>
            <a:ext cx="5257800" cy="3962400"/>
          </a:xfrm>
        </p:spPr>
        <p:style>
          <a:lnRef idx="1">
            <a:schemeClr val="accent1"/>
          </a:lnRef>
          <a:fillRef idx="2">
            <a:schemeClr val="accent1"/>
          </a:fillRef>
          <a:effectRef idx="1">
            <a:schemeClr val="accent1"/>
          </a:effectRef>
          <a:fontRef idx="minor">
            <a:schemeClr val="dk1"/>
          </a:fontRef>
        </p:style>
        <p:txBody>
          <a:bodyPr>
            <a:normAutofit/>
          </a:bodyPr>
          <a:lstStyle/>
          <a:p>
            <a:pPr>
              <a:buClr>
                <a:srgbClr val="2611BF"/>
              </a:buClr>
              <a:buFont typeface="Wingdings" pitchFamily="2" charset="2"/>
              <a:buChar char="§"/>
            </a:pPr>
            <a:r>
              <a:rPr lang="fa-IR" sz="2400" dirty="0" smtClean="0">
                <a:solidFill>
                  <a:srgbClr val="92D050"/>
                </a:solidFill>
                <a:effectLst/>
                <a:cs typeface="B Titr" pitchFamily="2" charset="-78"/>
                <a:hlinkClick r:id="rId3" action="ppaction://hlinksldjump"/>
              </a:rPr>
              <a:t>فصل 1: </a:t>
            </a:r>
            <a:r>
              <a:rPr lang="fa-IR" sz="2400" dirty="0" smtClean="0">
                <a:effectLst/>
                <a:cs typeface="B Titr" pitchFamily="2" charset="-78"/>
                <a:hlinkClick r:id="rId3" action="ppaction://hlinksldjump"/>
              </a:rPr>
              <a:t>بيان انتظارات و اهداف کارگاه</a:t>
            </a:r>
            <a:endParaRPr lang="fa-IR" sz="2400" dirty="0" smtClean="0">
              <a:effectLst/>
              <a:cs typeface="B Titr" pitchFamily="2" charset="-78"/>
            </a:endParaRPr>
          </a:p>
          <a:p>
            <a:pPr>
              <a:buClr>
                <a:srgbClr val="2611BF"/>
              </a:buClr>
              <a:buFont typeface="Wingdings" pitchFamily="2" charset="2"/>
              <a:buChar char="§"/>
            </a:pPr>
            <a:r>
              <a:rPr lang="fa-IR" sz="2400" dirty="0" smtClean="0">
                <a:solidFill>
                  <a:srgbClr val="92D050"/>
                </a:solidFill>
                <a:effectLst/>
                <a:cs typeface="B Titr" pitchFamily="2" charset="-78"/>
                <a:hlinkClick r:id="rId4" action="ppaction://hlinksldjump"/>
              </a:rPr>
              <a:t>فصل 2: </a:t>
            </a:r>
            <a:r>
              <a:rPr lang="fa-IR" sz="2400" dirty="0">
                <a:effectLst/>
                <a:cs typeface="B Titr" pitchFamily="2" charset="-78"/>
                <a:hlinkClick r:id="rId4" action="ppaction://hlinksldjump"/>
              </a:rPr>
              <a:t>مقدمه‌ای بر طب مبتنی بر شواهد</a:t>
            </a:r>
            <a:endParaRPr lang="fa-IR" sz="2400" dirty="0">
              <a:effectLst/>
              <a:cs typeface="B Titr" pitchFamily="2" charset="-78"/>
            </a:endParaRPr>
          </a:p>
          <a:p>
            <a:pPr>
              <a:buClr>
                <a:srgbClr val="2611BF"/>
              </a:buClr>
              <a:buFont typeface="Wingdings" pitchFamily="2" charset="2"/>
              <a:buChar char="§"/>
            </a:pPr>
            <a:r>
              <a:rPr lang="fa-IR" sz="2400" dirty="0" smtClean="0">
                <a:solidFill>
                  <a:srgbClr val="92D050"/>
                </a:solidFill>
                <a:effectLst/>
                <a:cs typeface="B Titr" pitchFamily="2" charset="-78"/>
                <a:hlinkClick r:id="rId5" action="ppaction://hlinksldjump"/>
              </a:rPr>
              <a:t>فصل 3: </a:t>
            </a:r>
            <a:r>
              <a:rPr lang="fa-IR" sz="2400" dirty="0" smtClean="0">
                <a:effectLst/>
                <a:cs typeface="B Titr" pitchFamily="2" charset="-78"/>
                <a:hlinkClick r:id="rId5" action="ppaction://hlinksldjump"/>
              </a:rPr>
              <a:t>تنظيم يک سؤال بالينی</a:t>
            </a:r>
            <a:endParaRPr lang="fa-IR" sz="2400" dirty="0" smtClean="0">
              <a:effectLst/>
              <a:cs typeface="B Titr" pitchFamily="2" charset="-78"/>
            </a:endParaRPr>
          </a:p>
          <a:p>
            <a:pPr>
              <a:buClr>
                <a:srgbClr val="2611BF"/>
              </a:buClr>
              <a:buFont typeface="Wingdings" pitchFamily="2" charset="2"/>
              <a:buChar char="§"/>
            </a:pPr>
            <a:r>
              <a:rPr lang="fa-IR" sz="2400" dirty="0" smtClean="0">
                <a:solidFill>
                  <a:srgbClr val="92D050"/>
                </a:solidFill>
                <a:effectLst/>
                <a:cs typeface="B Titr" pitchFamily="2" charset="-78"/>
                <a:hlinkClick r:id="rId6" action="ppaction://hlinksldjump"/>
              </a:rPr>
              <a:t>فصل 4: </a:t>
            </a:r>
            <a:r>
              <a:rPr lang="fa-IR" sz="2400" dirty="0" smtClean="0">
                <a:effectLst/>
                <a:cs typeface="B Titr" pitchFamily="2" charset="-78"/>
                <a:hlinkClick r:id="rId6" action="ppaction://hlinksldjump"/>
              </a:rPr>
              <a:t>جستجوی شواهد</a:t>
            </a:r>
            <a:endParaRPr lang="fa-IR" sz="2400" dirty="0" smtClean="0">
              <a:effectLst/>
              <a:cs typeface="B Titr" pitchFamily="2" charset="-78"/>
            </a:endParaRPr>
          </a:p>
          <a:p>
            <a:pPr>
              <a:buClr>
                <a:srgbClr val="2611BF"/>
              </a:buClr>
              <a:buFont typeface="Wingdings" pitchFamily="2" charset="2"/>
              <a:buChar char="§"/>
            </a:pPr>
            <a:r>
              <a:rPr lang="fa-IR" sz="2400" dirty="0" smtClean="0">
                <a:solidFill>
                  <a:srgbClr val="92D050"/>
                </a:solidFill>
                <a:effectLst/>
                <a:cs typeface="B Titr" pitchFamily="2" charset="-78"/>
                <a:hlinkClick r:id="rId7" action="ppaction://hlinksldjump"/>
              </a:rPr>
              <a:t>فصل 5: </a:t>
            </a:r>
            <a:r>
              <a:rPr lang="fa-IR" sz="2400" dirty="0" smtClean="0">
                <a:effectLst/>
                <a:cs typeface="B Titr" pitchFamily="2" charset="-78"/>
                <a:hlinkClick r:id="rId7" action="ppaction://hlinksldjump"/>
              </a:rPr>
              <a:t>ارزيابی نقادانة شواهد</a:t>
            </a:r>
            <a:endParaRPr lang="fa-IR" sz="2400" dirty="0" smtClean="0">
              <a:effectLst/>
              <a:cs typeface="B Titr" pitchFamily="2" charset="-78"/>
            </a:endParaRPr>
          </a:p>
          <a:p>
            <a:pPr>
              <a:buClr>
                <a:srgbClr val="2611BF"/>
              </a:buClr>
              <a:buFont typeface="Wingdings" pitchFamily="2" charset="2"/>
              <a:buChar char="§"/>
            </a:pPr>
            <a:r>
              <a:rPr lang="fa-IR" sz="2400" dirty="0" smtClean="0">
                <a:solidFill>
                  <a:srgbClr val="92D050"/>
                </a:solidFill>
                <a:effectLst/>
                <a:cs typeface="B Titr" pitchFamily="2" charset="-78"/>
                <a:hlinkClick r:id="rId8" action="ppaction://hlinksldjump"/>
              </a:rPr>
              <a:t>فصل 6: </a:t>
            </a:r>
            <a:r>
              <a:rPr lang="fa-IR" sz="2400" dirty="0" smtClean="0">
                <a:effectLst/>
                <a:cs typeface="B Titr" pitchFamily="2" charset="-78"/>
                <a:hlinkClick r:id="rId8" action="ppaction://hlinksldjump"/>
              </a:rPr>
              <a:t>کاربرد شواهد</a:t>
            </a:r>
            <a:endParaRPr lang="fa-IR" sz="2400" dirty="0">
              <a:effectLst/>
              <a:cs typeface="B Titr"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4129257937"/>
      </p:ext>
    </p:extLst>
  </p:cSld>
  <p:clrMapOvr>
    <a:masterClrMapping/>
  </p:clrMapOvr>
  <p:transition>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تنظيم يک سؤال بالينی</a:t>
            </a:r>
            <a:r>
              <a:rPr lang="fa-IR" sz="2400" i="1" u="none" dirty="0" smtClean="0"/>
              <a:t>  (ادامه)</a:t>
            </a:r>
            <a:endParaRPr lang="fa-IR" sz="2400" i="1" u="none" dirty="0"/>
          </a:p>
        </p:txBody>
      </p:sp>
      <p:sp>
        <p:nvSpPr>
          <p:cNvPr id="3" name="Content Placeholder 2"/>
          <p:cNvSpPr>
            <a:spLocks noGrp="1"/>
          </p:cNvSpPr>
          <p:nvPr>
            <p:ph idx="1"/>
          </p:nvPr>
        </p:nvSpPr>
        <p:spPr>
          <a:xfrm>
            <a:off x="609600" y="1371600"/>
            <a:ext cx="7696200" cy="4953000"/>
          </a:xfrm>
        </p:spPr>
        <p:txBody>
          <a:bodyPr/>
          <a:lstStyle/>
          <a:p>
            <a:pPr algn="just">
              <a:buFont typeface="Wingdings" pitchFamily="2" charset="2"/>
              <a:buChar char="§"/>
            </a:pPr>
            <a:r>
              <a:rPr lang="fa-IR" sz="2400" b="0" u="sng" dirty="0" smtClean="0">
                <a:solidFill>
                  <a:srgbClr val="92D050"/>
                </a:solidFill>
                <a:cs typeface="B Titr" pitchFamily="2" charset="-78"/>
              </a:rPr>
              <a:t>سؤالات گروه يک</a:t>
            </a:r>
            <a:endParaRPr lang="fa-IR" sz="2400" b="0" dirty="0" smtClean="0">
              <a:solidFill>
                <a:srgbClr val="92D050"/>
              </a:solidFill>
              <a:cs typeface="B Titr" pitchFamily="2" charset="-78"/>
            </a:endParaRPr>
          </a:p>
          <a:p>
            <a:r>
              <a:rPr lang="fa-IR" dirty="0" smtClean="0">
                <a:effectLst/>
              </a:rPr>
              <a:t>زونا </a:t>
            </a:r>
            <a:r>
              <a:rPr lang="fa-IR" dirty="0">
                <a:effectLst/>
              </a:rPr>
              <a:t>را چگونه تشخیص </a:t>
            </a:r>
            <a:r>
              <a:rPr lang="fa-IR" dirty="0" smtClean="0">
                <a:effectLst/>
              </a:rPr>
              <a:t>می‌دهیم؟</a:t>
            </a:r>
          </a:p>
          <a:p>
            <a:r>
              <a:rPr lang="fa-IR" dirty="0" smtClean="0">
                <a:effectLst/>
              </a:rPr>
              <a:t>بهترین </a:t>
            </a:r>
            <a:r>
              <a:rPr lang="fa-IR" dirty="0">
                <a:effectLst/>
              </a:rPr>
              <a:t>درمان برای زونا </a:t>
            </a:r>
            <a:r>
              <a:rPr lang="fa-IR" dirty="0" smtClean="0">
                <a:effectLst/>
              </a:rPr>
              <a:t>چیست؟</a:t>
            </a:r>
          </a:p>
          <a:p>
            <a:r>
              <a:rPr lang="fa-IR" dirty="0" smtClean="0">
                <a:effectLst/>
              </a:rPr>
              <a:t>پیش‌آگهی </a:t>
            </a:r>
            <a:r>
              <a:rPr lang="fa-IR" dirty="0">
                <a:effectLst/>
              </a:rPr>
              <a:t>زونا چگونه است؟</a:t>
            </a:r>
            <a:endParaRPr lang="en-US" dirty="0">
              <a:effectLst/>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1552079531"/>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تنظيم يک سؤال بالينی</a:t>
            </a:r>
            <a:r>
              <a:rPr lang="fa-IR" sz="2400" i="1" u="none" dirty="0" smtClean="0"/>
              <a:t>  (ادامه)</a:t>
            </a:r>
            <a:endParaRPr lang="fa-IR" sz="2400" i="1" u="none" dirty="0"/>
          </a:p>
        </p:txBody>
      </p:sp>
      <p:sp>
        <p:nvSpPr>
          <p:cNvPr id="3" name="Content Placeholder 2"/>
          <p:cNvSpPr>
            <a:spLocks noGrp="1"/>
          </p:cNvSpPr>
          <p:nvPr>
            <p:ph idx="1"/>
          </p:nvPr>
        </p:nvSpPr>
        <p:spPr>
          <a:xfrm>
            <a:off x="914400" y="1371600"/>
            <a:ext cx="7391400" cy="4953000"/>
          </a:xfrm>
        </p:spPr>
        <p:txBody>
          <a:bodyPr>
            <a:normAutofit/>
          </a:bodyPr>
          <a:lstStyle/>
          <a:p>
            <a:pPr algn="just">
              <a:buFont typeface="Wingdings" pitchFamily="2" charset="2"/>
              <a:buChar char="§"/>
            </a:pPr>
            <a:r>
              <a:rPr lang="fa-IR" sz="2400" b="0" u="sng" dirty="0" smtClean="0">
                <a:solidFill>
                  <a:srgbClr val="92D050"/>
                </a:solidFill>
                <a:cs typeface="B Titr" pitchFamily="2" charset="-78"/>
              </a:rPr>
              <a:t>سؤالات گروه دو</a:t>
            </a:r>
            <a:endParaRPr lang="fa-IR" sz="2400" b="0" dirty="0" smtClean="0">
              <a:solidFill>
                <a:srgbClr val="92D050"/>
              </a:solidFill>
              <a:cs typeface="B Titr" pitchFamily="2" charset="-78"/>
            </a:endParaRPr>
          </a:p>
          <a:p>
            <a:pPr algn="just"/>
            <a:r>
              <a:rPr lang="fa-IR" dirty="0" smtClean="0"/>
              <a:t>در </a:t>
            </a:r>
            <a:r>
              <a:rPr lang="fa-IR" dirty="0"/>
              <a:t>افراد پیری که با تاول‌های پوستی مراجعه می‌کنند، کشت ویروس یا </a:t>
            </a:r>
            <a:r>
              <a:rPr lang="en-US" sz="2400" dirty="0" smtClean="0"/>
              <a:t>Direct </a:t>
            </a:r>
            <a:r>
              <a:rPr lang="en-US" sz="2400" dirty="0"/>
              <a:t>fluorescence antibody (DFA) slide test</a:t>
            </a:r>
            <a:r>
              <a:rPr lang="fa-IR" sz="2400" dirty="0"/>
              <a:t> </a:t>
            </a:r>
            <a:r>
              <a:rPr lang="fa-IR" dirty="0"/>
              <a:t>در تشخیص زونا مفیدتر است</a:t>
            </a:r>
            <a:r>
              <a:rPr lang="fa-IR" dirty="0" smtClean="0"/>
              <a:t>؟ </a:t>
            </a:r>
            <a:r>
              <a:rPr lang="fa-IR" dirty="0" smtClean="0">
                <a:solidFill>
                  <a:srgbClr val="FFCCCC"/>
                </a:solidFill>
              </a:rPr>
              <a:t>(</a:t>
            </a:r>
            <a:r>
              <a:rPr lang="fa-IR" dirty="0">
                <a:solidFill>
                  <a:srgbClr val="FFCCCC"/>
                </a:solidFill>
              </a:rPr>
              <a:t>تشخیص</a:t>
            </a:r>
            <a:r>
              <a:rPr lang="fa-IR" dirty="0" smtClean="0">
                <a:solidFill>
                  <a:srgbClr val="FFCCCC"/>
                </a:solidFill>
              </a:rPr>
              <a:t>)</a:t>
            </a:r>
            <a:endParaRPr lang="en-US" dirty="0">
              <a:solidFill>
                <a:srgbClr val="FFCCCC"/>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2770570763"/>
      </p:ext>
    </p:extLst>
  </p:cSld>
  <p:clrMapOvr>
    <a:masterClrMapping/>
  </p:clrMapOvr>
  <p:transition>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تنظيم يک سؤال بالينی</a:t>
            </a:r>
            <a:r>
              <a:rPr lang="fa-IR" sz="2400" i="1" u="none" dirty="0" smtClean="0"/>
              <a:t>  (ادامه)</a:t>
            </a:r>
            <a:endParaRPr lang="fa-IR" sz="2400" i="1" u="none" dirty="0"/>
          </a:p>
        </p:txBody>
      </p:sp>
      <p:sp>
        <p:nvSpPr>
          <p:cNvPr id="3" name="Content Placeholder 2"/>
          <p:cNvSpPr>
            <a:spLocks noGrp="1"/>
          </p:cNvSpPr>
          <p:nvPr>
            <p:ph idx="1"/>
          </p:nvPr>
        </p:nvSpPr>
        <p:spPr>
          <a:xfrm>
            <a:off x="914400" y="1371600"/>
            <a:ext cx="7391400" cy="4953000"/>
          </a:xfrm>
        </p:spPr>
        <p:txBody>
          <a:bodyPr>
            <a:normAutofit/>
          </a:bodyPr>
          <a:lstStyle/>
          <a:p>
            <a:pPr algn="just">
              <a:buFont typeface="Wingdings" pitchFamily="2" charset="2"/>
              <a:buChar char="§"/>
            </a:pPr>
            <a:r>
              <a:rPr lang="fa-IR" sz="2400" b="0" u="sng" dirty="0" smtClean="0">
                <a:solidFill>
                  <a:srgbClr val="92D050"/>
                </a:solidFill>
                <a:cs typeface="B Titr" pitchFamily="2" charset="-78"/>
              </a:rPr>
              <a:t>سؤالات گروه دو</a:t>
            </a:r>
            <a:r>
              <a:rPr lang="fa-IR" sz="1800" b="0" i="1" dirty="0" smtClean="0">
                <a:solidFill>
                  <a:srgbClr val="92D050"/>
                </a:solidFill>
                <a:cs typeface="B Titr" pitchFamily="2" charset="-78"/>
              </a:rPr>
              <a:t>  (ادامه)</a:t>
            </a:r>
            <a:endParaRPr lang="fa-IR" sz="2400" b="0" dirty="0" smtClean="0">
              <a:solidFill>
                <a:srgbClr val="92D050"/>
              </a:solidFill>
              <a:cs typeface="B Titr" pitchFamily="2" charset="-78"/>
            </a:endParaRPr>
          </a:p>
          <a:p>
            <a:pPr algn="just"/>
            <a:r>
              <a:rPr lang="fa-IR" dirty="0" smtClean="0"/>
              <a:t>در </a:t>
            </a:r>
            <a:r>
              <a:rPr lang="fa-IR" dirty="0"/>
              <a:t>پیرمردی که زونای حاد دردناک دارد، درمان با داروهای ضد ویروسی تنها یا به همراه استروئید به تسکین </a:t>
            </a:r>
            <a:r>
              <a:rPr lang="fa-IR" dirty="0" smtClean="0"/>
              <a:t>سریع‌تر </a:t>
            </a:r>
            <a:r>
              <a:rPr lang="fa-IR" dirty="0"/>
              <a:t>درد و بازگشت به کیفیت طبیعی زندگی منجر می‌شود؟ </a:t>
            </a:r>
            <a:r>
              <a:rPr lang="fa-IR" dirty="0">
                <a:solidFill>
                  <a:srgbClr val="FFCCCC"/>
                </a:solidFill>
              </a:rPr>
              <a:t>(درمان</a:t>
            </a:r>
            <a:r>
              <a:rPr lang="fa-IR" dirty="0" smtClean="0">
                <a:solidFill>
                  <a:srgbClr val="FFCCCC"/>
                </a:solidFill>
              </a:rPr>
              <a:t>)</a:t>
            </a:r>
            <a:endParaRPr lang="en-US" dirty="0">
              <a:solidFill>
                <a:srgbClr val="FFCCCC"/>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2407195396"/>
      </p:ext>
    </p:extLst>
  </p:cSld>
  <p:clrMapOvr>
    <a:masterClrMapping/>
  </p:clrMapOvr>
  <p:transition>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تنظيم يک سؤال بالينی</a:t>
            </a:r>
            <a:r>
              <a:rPr lang="fa-IR" sz="2400" i="1" u="none" dirty="0" smtClean="0"/>
              <a:t>  (ادامه)</a:t>
            </a:r>
            <a:endParaRPr lang="fa-IR" sz="2400" i="1" u="none" dirty="0"/>
          </a:p>
        </p:txBody>
      </p:sp>
      <p:sp>
        <p:nvSpPr>
          <p:cNvPr id="3" name="Content Placeholder 2"/>
          <p:cNvSpPr>
            <a:spLocks noGrp="1"/>
          </p:cNvSpPr>
          <p:nvPr>
            <p:ph idx="1"/>
          </p:nvPr>
        </p:nvSpPr>
        <p:spPr>
          <a:xfrm>
            <a:off x="762000" y="1371600"/>
            <a:ext cx="7543800" cy="4953000"/>
          </a:xfrm>
        </p:spPr>
        <p:txBody>
          <a:bodyPr>
            <a:normAutofit/>
          </a:bodyPr>
          <a:lstStyle/>
          <a:p>
            <a:pPr algn="just">
              <a:buFont typeface="Wingdings" pitchFamily="2" charset="2"/>
              <a:buChar char="§"/>
            </a:pPr>
            <a:r>
              <a:rPr lang="fa-IR" sz="2400" b="0" u="sng" dirty="0" smtClean="0">
                <a:solidFill>
                  <a:srgbClr val="92D050"/>
                </a:solidFill>
                <a:cs typeface="B Titr" pitchFamily="2" charset="-78"/>
              </a:rPr>
              <a:t>سؤالات گروه دو</a:t>
            </a:r>
            <a:r>
              <a:rPr lang="fa-IR" sz="1800" b="0" i="1" dirty="0" smtClean="0">
                <a:solidFill>
                  <a:srgbClr val="92D050"/>
                </a:solidFill>
                <a:cs typeface="B Titr" pitchFamily="2" charset="-78"/>
              </a:rPr>
              <a:t>  (ادامه)</a:t>
            </a:r>
            <a:endParaRPr lang="fa-IR" sz="2400" b="0" dirty="0" smtClean="0">
              <a:solidFill>
                <a:srgbClr val="92D050"/>
              </a:solidFill>
              <a:cs typeface="B Titr" pitchFamily="2" charset="-78"/>
            </a:endParaRPr>
          </a:p>
          <a:p>
            <a:pPr algn="just"/>
            <a:r>
              <a:rPr lang="fa-IR" dirty="0" smtClean="0"/>
              <a:t>در </a:t>
            </a:r>
            <a:r>
              <a:rPr lang="fa-IR" dirty="0"/>
              <a:t>پیرمردی که با زونای حاد دردناک مراجعه کرده است، احتمال </a:t>
            </a:r>
            <a:r>
              <a:rPr lang="en-US" sz="2400" dirty="0" smtClean="0"/>
              <a:t>post herpetic neuralgia</a:t>
            </a:r>
            <a:r>
              <a:rPr lang="fa-IR" sz="2400" dirty="0" smtClean="0"/>
              <a:t> </a:t>
            </a:r>
            <a:r>
              <a:rPr lang="fa-IR" dirty="0" smtClean="0"/>
              <a:t>در </a:t>
            </a:r>
            <a:r>
              <a:rPr lang="fa-IR" dirty="0"/>
              <a:t>صورت درمان با داروی ضد ویروسی به همراه استروئید در مقایسه با عدم درمان چقدر است؟ </a:t>
            </a:r>
            <a:r>
              <a:rPr lang="fa-IR" dirty="0">
                <a:solidFill>
                  <a:srgbClr val="FFCCCC"/>
                </a:solidFill>
              </a:rPr>
              <a:t>(پيش‌آگهی)</a:t>
            </a:r>
            <a:endParaRPr lang="en-US" dirty="0">
              <a:solidFill>
                <a:srgbClr val="FFCCCC"/>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extLst>
      <p:ext uri="{BB962C8B-B14F-4D97-AF65-F5344CB8AC3E}">
        <p14:creationId xmlns:p14="http://schemas.microsoft.com/office/powerpoint/2010/main" val="777189085"/>
      </p:ext>
    </p:extLst>
  </p:cSld>
  <p:clrMapOvr>
    <a:masterClrMapping/>
  </p:clrMapOvr>
  <p:transition>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تنظيم يک سؤال بالينی</a:t>
            </a:r>
            <a:r>
              <a:rPr lang="fa-IR" sz="2400" i="1" u="none" dirty="0"/>
              <a:t>  (ادامه)</a:t>
            </a:r>
            <a:endParaRPr lang="fa-IR" dirty="0"/>
          </a:p>
        </p:txBody>
      </p:sp>
      <p:sp>
        <p:nvSpPr>
          <p:cNvPr id="3" name="Content Placeholder 2"/>
          <p:cNvSpPr>
            <a:spLocks noGrp="1"/>
          </p:cNvSpPr>
          <p:nvPr>
            <p:ph idx="1"/>
          </p:nvPr>
        </p:nvSpPr>
        <p:spPr>
          <a:xfrm>
            <a:off x="457200" y="1447800"/>
            <a:ext cx="8077200" cy="4953000"/>
          </a:xfrm>
        </p:spPr>
        <p:txBody>
          <a:bodyPr/>
          <a:lstStyle/>
          <a:p>
            <a:pPr>
              <a:buFont typeface="Wingdings" pitchFamily="2" charset="2"/>
              <a:buChar char="§"/>
            </a:pPr>
            <a:r>
              <a:rPr lang="fa-IR" sz="2400" u="sng" dirty="0" smtClean="0">
                <a:solidFill>
                  <a:srgbClr val="92D050"/>
                </a:solidFill>
                <a:cs typeface="B Titr" pitchFamily="2" charset="-78"/>
              </a:rPr>
              <a:t>انواع سؤالات بالينی</a:t>
            </a:r>
            <a:r>
              <a:rPr lang="fa-IR" sz="2400" dirty="0" smtClean="0">
                <a:solidFill>
                  <a:srgbClr val="92D050"/>
                </a:solidFill>
                <a:cs typeface="B Titr" pitchFamily="2" charset="-78"/>
              </a:rPr>
              <a:t>:</a:t>
            </a:r>
          </a:p>
          <a:p>
            <a:pPr lvl="1"/>
            <a:r>
              <a:rPr lang="fa-IR" dirty="0" smtClean="0">
                <a:solidFill>
                  <a:srgbClr val="FFFF00"/>
                </a:solidFill>
              </a:rPr>
              <a:t>سؤالات </a:t>
            </a:r>
            <a:r>
              <a:rPr lang="en-US" sz="2400" dirty="0" smtClean="0">
                <a:solidFill>
                  <a:srgbClr val="FFFF00"/>
                </a:solidFill>
              </a:rPr>
              <a:t>Background</a:t>
            </a:r>
            <a:endParaRPr lang="fa-IR" sz="2400" dirty="0" smtClean="0">
              <a:solidFill>
                <a:srgbClr val="FFFF00"/>
              </a:solidFill>
            </a:endParaRPr>
          </a:p>
          <a:p>
            <a:pPr lvl="1"/>
            <a:r>
              <a:rPr lang="fa-IR" dirty="0" smtClean="0">
                <a:solidFill>
                  <a:srgbClr val="FFFF00"/>
                </a:solidFill>
              </a:rPr>
              <a:t>سؤالات </a:t>
            </a:r>
            <a:r>
              <a:rPr lang="en-US" sz="2400" dirty="0">
                <a:solidFill>
                  <a:srgbClr val="FFFF00"/>
                </a:solidFill>
              </a:rPr>
              <a:t>Foreground</a:t>
            </a:r>
            <a:endParaRPr lang="fa-IR" sz="2400" dirty="0">
              <a:solidFill>
                <a:srgbClr val="FFFF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extLst>
      <p:ext uri="{BB962C8B-B14F-4D97-AF65-F5344CB8AC3E}">
        <p14:creationId xmlns:p14="http://schemas.microsoft.com/office/powerpoint/2010/main" val="459762204"/>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تنظيم يک سؤال بالينی</a:t>
            </a:r>
            <a:r>
              <a:rPr lang="fa-IR" sz="2400" i="1" u="none" dirty="0"/>
              <a:t>  (ادامه)</a:t>
            </a:r>
            <a:endParaRPr lang="fa-IR" dirty="0"/>
          </a:p>
        </p:txBody>
      </p:sp>
      <p:sp>
        <p:nvSpPr>
          <p:cNvPr id="3" name="Content Placeholder 2"/>
          <p:cNvSpPr>
            <a:spLocks noGrp="1"/>
          </p:cNvSpPr>
          <p:nvPr>
            <p:ph idx="1"/>
          </p:nvPr>
        </p:nvSpPr>
        <p:spPr>
          <a:xfrm>
            <a:off x="381000" y="1295400"/>
            <a:ext cx="8382000" cy="5257800"/>
          </a:xfrm>
        </p:spPr>
        <p:txBody>
          <a:bodyPr>
            <a:normAutofit/>
          </a:bodyPr>
          <a:lstStyle/>
          <a:p>
            <a:r>
              <a:rPr lang="fa-IR" dirty="0" smtClean="0"/>
              <a:t>سؤالات </a:t>
            </a:r>
            <a:r>
              <a:rPr lang="en-US" sz="2400" dirty="0" smtClean="0"/>
              <a:t>background</a:t>
            </a:r>
            <a:r>
              <a:rPr lang="fa-IR" dirty="0" smtClean="0"/>
              <a:t> سؤالاتی </a:t>
            </a:r>
            <a:r>
              <a:rPr lang="fa-IR" dirty="0"/>
              <a:t>هستند که قبلاً به </a:t>
            </a:r>
            <a:r>
              <a:rPr lang="fa-IR" dirty="0" smtClean="0"/>
              <a:t>آن</a:t>
            </a:r>
            <a:r>
              <a:rPr lang="fa-IR" dirty="0"/>
              <a:t>‌</a:t>
            </a:r>
            <a:r>
              <a:rPr lang="fa-IR" dirty="0" smtClean="0"/>
              <a:t>ها </a:t>
            </a:r>
            <a:r>
              <a:rPr lang="fa-IR" dirty="0"/>
              <a:t>پاسخ داده شده است و پاسخ بیشتر </a:t>
            </a:r>
            <a:r>
              <a:rPr lang="fa-IR" dirty="0" smtClean="0"/>
              <a:t>آن</a:t>
            </a:r>
            <a:r>
              <a:rPr lang="fa-IR" dirty="0"/>
              <a:t>‌</a:t>
            </a:r>
            <a:r>
              <a:rPr lang="fa-IR" dirty="0" smtClean="0"/>
              <a:t>ها </a:t>
            </a:r>
            <a:r>
              <a:rPr lang="fa-IR" dirty="0"/>
              <a:t>در </a:t>
            </a:r>
            <a:r>
              <a:rPr lang="fa-IR" dirty="0" smtClean="0">
                <a:solidFill>
                  <a:srgbClr val="FFCCCC"/>
                </a:solidFill>
              </a:rPr>
              <a:t>کتاب</a:t>
            </a:r>
            <a:r>
              <a:rPr lang="fa-IR" dirty="0">
                <a:solidFill>
                  <a:srgbClr val="FFCCCC"/>
                </a:solidFill>
              </a:rPr>
              <a:t>‌</a:t>
            </a:r>
            <a:r>
              <a:rPr lang="fa-IR" dirty="0" smtClean="0">
                <a:solidFill>
                  <a:srgbClr val="FFCCCC"/>
                </a:solidFill>
              </a:rPr>
              <a:t>های </a:t>
            </a:r>
            <a:r>
              <a:rPr lang="fa-IR" dirty="0">
                <a:solidFill>
                  <a:srgbClr val="FFCCCC"/>
                </a:solidFill>
              </a:rPr>
              <a:t>درسی</a:t>
            </a:r>
            <a:r>
              <a:rPr lang="fa-IR" dirty="0"/>
              <a:t> موجود است</a:t>
            </a:r>
            <a:r>
              <a:rPr lang="fa-IR" dirty="0" smtClean="0"/>
              <a:t>.</a:t>
            </a:r>
          </a:p>
          <a:p>
            <a:pPr lvl="0"/>
            <a:r>
              <a:rPr lang="fa-IR" dirty="0" smtClean="0"/>
              <a:t>اين سؤالات معمولاً کلی هستند و </a:t>
            </a:r>
            <a:r>
              <a:rPr lang="fa-IR" dirty="0"/>
              <a:t>از فرمت زیر تبعیت </a:t>
            </a:r>
            <a:r>
              <a:rPr lang="fa-IR" dirty="0" smtClean="0"/>
              <a:t>می</a:t>
            </a:r>
            <a:r>
              <a:rPr lang="fa-IR" dirty="0"/>
              <a:t>‌</a:t>
            </a:r>
            <a:r>
              <a:rPr lang="fa-IR" dirty="0" smtClean="0"/>
              <a:t>کنند</a:t>
            </a:r>
            <a:r>
              <a:rPr lang="fa-IR" dirty="0"/>
              <a:t>: </a:t>
            </a:r>
            <a:endParaRPr lang="fa-IR" dirty="0" smtClean="0"/>
          </a:p>
          <a:p>
            <a:pPr lvl="1"/>
            <a:r>
              <a:rPr lang="fa-IR" dirty="0" smtClean="0">
                <a:solidFill>
                  <a:srgbClr val="FFFF00"/>
                </a:solidFill>
              </a:rPr>
              <a:t>علل </a:t>
            </a:r>
            <a:r>
              <a:rPr lang="fa-IR" dirty="0">
                <a:solidFill>
                  <a:srgbClr val="FFFF00"/>
                </a:solidFill>
              </a:rPr>
              <a:t>... چیست</a:t>
            </a:r>
            <a:r>
              <a:rPr lang="fa-IR" dirty="0" smtClean="0">
                <a:solidFill>
                  <a:srgbClr val="FFFF00"/>
                </a:solidFill>
              </a:rPr>
              <a:t>؟ </a:t>
            </a:r>
            <a:r>
              <a:rPr lang="fa-IR" dirty="0" smtClean="0">
                <a:solidFill>
                  <a:srgbClr val="FFCCCC"/>
                </a:solidFill>
              </a:rPr>
              <a:t>(علل و عوامل بيماری)</a:t>
            </a:r>
            <a:r>
              <a:rPr lang="fa-IR" dirty="0" smtClean="0">
                <a:solidFill>
                  <a:srgbClr val="FFFF00"/>
                </a:solidFill>
              </a:rPr>
              <a:t>،</a:t>
            </a:r>
            <a:r>
              <a:rPr lang="fa-IR" dirty="0" smtClean="0">
                <a:solidFill>
                  <a:srgbClr val="FFCCCC"/>
                </a:solidFill>
              </a:rPr>
              <a:t> </a:t>
            </a:r>
            <a:r>
              <a:rPr lang="fa-IR" dirty="0" smtClean="0">
                <a:solidFill>
                  <a:srgbClr val="FFFF00"/>
                </a:solidFill>
              </a:rPr>
              <a:t>... </a:t>
            </a:r>
            <a:r>
              <a:rPr lang="fa-IR" dirty="0">
                <a:solidFill>
                  <a:srgbClr val="FFFF00"/>
                </a:solidFill>
              </a:rPr>
              <a:t>را چگونه </a:t>
            </a:r>
            <a:r>
              <a:rPr lang="fa-IR" dirty="0" smtClean="0">
                <a:solidFill>
                  <a:srgbClr val="FFFF00"/>
                </a:solidFill>
              </a:rPr>
              <a:t>می</a:t>
            </a:r>
            <a:r>
              <a:rPr lang="fa-IR" dirty="0">
                <a:solidFill>
                  <a:srgbClr val="FFFF00"/>
                </a:solidFill>
              </a:rPr>
              <a:t>‌</a:t>
            </a:r>
            <a:r>
              <a:rPr lang="fa-IR" dirty="0" smtClean="0">
                <a:solidFill>
                  <a:srgbClr val="FFFF00"/>
                </a:solidFill>
              </a:rPr>
              <a:t>توان </a:t>
            </a:r>
            <a:r>
              <a:rPr lang="fa-IR" dirty="0">
                <a:solidFill>
                  <a:srgbClr val="FFFF00"/>
                </a:solidFill>
              </a:rPr>
              <a:t>تشخیص داد؟ </a:t>
            </a:r>
            <a:r>
              <a:rPr lang="fa-IR" dirty="0" smtClean="0">
                <a:solidFill>
                  <a:srgbClr val="FFCCCC"/>
                </a:solidFill>
              </a:rPr>
              <a:t>(تشخيص)</a:t>
            </a:r>
            <a:r>
              <a:rPr lang="fa-IR" dirty="0" smtClean="0">
                <a:solidFill>
                  <a:srgbClr val="FFFF00"/>
                </a:solidFill>
              </a:rPr>
              <a:t>،</a:t>
            </a:r>
            <a:r>
              <a:rPr lang="fa-IR" dirty="0" smtClean="0">
                <a:solidFill>
                  <a:srgbClr val="FFCCCC"/>
                </a:solidFill>
              </a:rPr>
              <a:t> </a:t>
            </a:r>
            <a:r>
              <a:rPr lang="fa-IR" dirty="0" smtClean="0">
                <a:solidFill>
                  <a:srgbClr val="FFFF00"/>
                </a:solidFill>
              </a:rPr>
              <a:t>چگونه می</a:t>
            </a:r>
            <a:r>
              <a:rPr lang="fa-IR" dirty="0">
                <a:solidFill>
                  <a:srgbClr val="FFFF00"/>
                </a:solidFill>
              </a:rPr>
              <a:t>‌</a:t>
            </a:r>
            <a:r>
              <a:rPr lang="fa-IR" dirty="0" smtClean="0">
                <a:solidFill>
                  <a:srgbClr val="FFFF00"/>
                </a:solidFill>
              </a:rPr>
              <a:t>توان </a:t>
            </a:r>
            <a:r>
              <a:rPr lang="fa-IR" dirty="0">
                <a:solidFill>
                  <a:srgbClr val="FFFF00"/>
                </a:solidFill>
              </a:rPr>
              <a:t>از ... پیشگیری کرد؟ </a:t>
            </a:r>
            <a:r>
              <a:rPr lang="fa-IR" dirty="0" smtClean="0">
                <a:solidFill>
                  <a:srgbClr val="FFCCCC"/>
                </a:solidFill>
              </a:rPr>
              <a:t>(پيشگيری)</a:t>
            </a:r>
            <a:r>
              <a:rPr lang="fa-IR" dirty="0" smtClean="0">
                <a:solidFill>
                  <a:srgbClr val="FFFF00"/>
                </a:solidFill>
              </a:rPr>
              <a:t>،</a:t>
            </a:r>
            <a:r>
              <a:rPr lang="fa-IR" dirty="0" smtClean="0">
                <a:solidFill>
                  <a:srgbClr val="FFCCCC"/>
                </a:solidFill>
              </a:rPr>
              <a:t> </a:t>
            </a:r>
            <a:r>
              <a:rPr lang="fa-IR" dirty="0" smtClean="0">
                <a:solidFill>
                  <a:srgbClr val="FFFF00"/>
                </a:solidFill>
              </a:rPr>
              <a:t>درمان </a:t>
            </a:r>
            <a:r>
              <a:rPr lang="fa-IR" dirty="0">
                <a:solidFill>
                  <a:srgbClr val="FFFF00"/>
                </a:solidFill>
              </a:rPr>
              <a:t>... چیست؟ </a:t>
            </a:r>
            <a:r>
              <a:rPr lang="fa-IR" dirty="0" smtClean="0">
                <a:solidFill>
                  <a:srgbClr val="FFCCCC"/>
                </a:solidFill>
              </a:rPr>
              <a:t>(درمان)</a:t>
            </a:r>
            <a:r>
              <a:rPr lang="fa-IR" dirty="0" smtClean="0">
                <a:solidFill>
                  <a:srgbClr val="FFFF00"/>
                </a:solidFill>
              </a:rPr>
              <a:t>، پيش‌آگهی ..... چگونه است؟ </a:t>
            </a:r>
            <a:r>
              <a:rPr lang="fa-IR" dirty="0" smtClean="0">
                <a:solidFill>
                  <a:srgbClr val="FFCCCC"/>
                </a:solidFill>
              </a:rPr>
              <a:t>(پيش</a:t>
            </a:r>
            <a:r>
              <a:rPr lang="fa-IR" dirty="0">
                <a:solidFill>
                  <a:srgbClr val="FFCCCC"/>
                </a:solidFill>
              </a:rPr>
              <a:t>‌</a:t>
            </a:r>
            <a:r>
              <a:rPr lang="fa-IR" dirty="0" smtClean="0">
                <a:solidFill>
                  <a:srgbClr val="FFCCCC"/>
                </a:solidFill>
              </a:rPr>
              <a:t>آگهی)</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3310434625"/>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تنظيم يک سؤال بالينی</a:t>
            </a:r>
            <a:r>
              <a:rPr lang="fa-IR" sz="2400" i="1" u="none" dirty="0"/>
              <a:t>  (ادامه)</a:t>
            </a:r>
            <a:endParaRPr lang="fa-IR" dirty="0"/>
          </a:p>
        </p:txBody>
      </p:sp>
      <p:sp>
        <p:nvSpPr>
          <p:cNvPr id="3" name="Content Placeholder 2"/>
          <p:cNvSpPr>
            <a:spLocks noGrp="1"/>
          </p:cNvSpPr>
          <p:nvPr>
            <p:ph idx="1"/>
          </p:nvPr>
        </p:nvSpPr>
        <p:spPr>
          <a:xfrm>
            <a:off x="457200" y="1295400"/>
            <a:ext cx="8229600" cy="5029200"/>
          </a:xfrm>
        </p:spPr>
        <p:txBody>
          <a:bodyPr>
            <a:normAutofit/>
          </a:bodyPr>
          <a:lstStyle/>
          <a:p>
            <a:pPr lvl="0" algn="just"/>
            <a:r>
              <a:rPr lang="fa-IR" dirty="0" smtClean="0">
                <a:effectLst/>
              </a:rPr>
              <a:t>به </a:t>
            </a:r>
            <a:r>
              <a:rPr lang="fa-IR" dirty="0">
                <a:effectLst/>
              </a:rPr>
              <a:t>دلیل کلی بودن </a:t>
            </a:r>
            <a:r>
              <a:rPr lang="fa-IR" dirty="0" smtClean="0">
                <a:effectLst/>
              </a:rPr>
              <a:t>سؤالات </a:t>
            </a:r>
            <a:r>
              <a:rPr lang="en-US" sz="2400" dirty="0" smtClean="0">
                <a:effectLst/>
              </a:rPr>
              <a:t>background</a:t>
            </a:r>
            <a:r>
              <a:rPr lang="fa-IR" dirty="0" smtClean="0">
                <a:effectLst/>
              </a:rPr>
              <a:t> </a:t>
            </a:r>
            <a:r>
              <a:rPr lang="fa-IR" dirty="0">
                <a:effectLst/>
              </a:rPr>
              <a:t>معمولاً نیازی به جستجوی </a:t>
            </a:r>
            <a:r>
              <a:rPr lang="fa-IR" dirty="0" smtClean="0">
                <a:effectLst/>
              </a:rPr>
              <a:t>آن</a:t>
            </a:r>
            <a:r>
              <a:rPr lang="fa-IR" dirty="0"/>
              <a:t>‌</a:t>
            </a:r>
            <a:r>
              <a:rPr lang="fa-IR" dirty="0" smtClean="0">
                <a:effectLst/>
              </a:rPr>
              <a:t>ها </a:t>
            </a:r>
            <a:r>
              <a:rPr lang="fa-IR" dirty="0">
                <a:effectLst/>
              </a:rPr>
              <a:t>در منابع علمی و </a:t>
            </a:r>
            <a:r>
              <a:rPr lang="fa-IR" dirty="0" smtClean="0">
                <a:effectLst/>
              </a:rPr>
              <a:t>پایگاه</a:t>
            </a:r>
            <a:r>
              <a:rPr lang="fa-IR" dirty="0"/>
              <a:t>‌</a:t>
            </a:r>
            <a:r>
              <a:rPr lang="fa-IR" dirty="0" smtClean="0">
                <a:effectLst/>
              </a:rPr>
              <a:t>های داده</a:t>
            </a:r>
            <a:r>
              <a:rPr lang="fa-IR" dirty="0"/>
              <a:t>‌</a:t>
            </a:r>
            <a:r>
              <a:rPr lang="fa-IR" dirty="0" smtClean="0">
                <a:effectLst/>
              </a:rPr>
              <a:t>ای نیست.</a:t>
            </a:r>
          </a:p>
          <a:p>
            <a:pPr lvl="0" algn="just"/>
            <a:r>
              <a:rPr lang="fa-IR" dirty="0" smtClean="0">
                <a:effectLst/>
              </a:rPr>
              <a:t>اگر </a:t>
            </a:r>
            <a:r>
              <a:rPr lang="fa-IR" dirty="0">
                <a:effectLst/>
              </a:rPr>
              <a:t>هم جستجویی انجام دهیم جستجوی ما </a:t>
            </a:r>
            <a:r>
              <a:rPr lang="fa-IR" dirty="0" smtClean="0">
                <a:effectLst/>
              </a:rPr>
              <a:t>نمی</a:t>
            </a:r>
            <a:r>
              <a:rPr lang="fa-IR" dirty="0"/>
              <a:t>‌</a:t>
            </a:r>
            <a:r>
              <a:rPr lang="fa-IR" dirty="0" smtClean="0">
                <a:effectLst/>
              </a:rPr>
              <a:t>تواند </a:t>
            </a:r>
            <a:r>
              <a:rPr lang="fa-IR" dirty="0">
                <a:effectLst/>
              </a:rPr>
              <a:t>دقیق باشد بلکه انبوهی از اطلاعات در اختیار ما قرار </a:t>
            </a:r>
            <a:r>
              <a:rPr lang="fa-IR" dirty="0" smtClean="0">
                <a:effectLst/>
              </a:rPr>
              <a:t>می</a:t>
            </a:r>
            <a:r>
              <a:rPr lang="fa-IR" dirty="0" smtClean="0"/>
              <a:t>‌</a:t>
            </a:r>
            <a:r>
              <a:rPr lang="fa-IR" dirty="0" smtClean="0">
                <a:effectLst/>
              </a:rPr>
              <a:t>گیرد</a:t>
            </a:r>
            <a:r>
              <a:rPr lang="fa-IR" dirty="0">
                <a:effectLst/>
              </a:rPr>
              <a:t>.</a:t>
            </a:r>
            <a:endParaRPr lang="en-US" dirty="0">
              <a:effectLst/>
            </a:endParaRPr>
          </a:p>
          <a:p>
            <a:pPr algn="just"/>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extLst>
      <p:ext uri="{BB962C8B-B14F-4D97-AF65-F5344CB8AC3E}">
        <p14:creationId xmlns:p14="http://schemas.microsoft.com/office/powerpoint/2010/main" val="567126836"/>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تنظيم يک سؤال بالينی</a:t>
            </a:r>
            <a:r>
              <a:rPr lang="fa-IR" sz="2400" i="1" u="none" dirty="0"/>
              <a:t>  (ادامه)</a:t>
            </a:r>
            <a:endParaRPr lang="fa-IR" dirty="0"/>
          </a:p>
        </p:txBody>
      </p:sp>
      <p:sp>
        <p:nvSpPr>
          <p:cNvPr id="3" name="Content Placeholder 2"/>
          <p:cNvSpPr>
            <a:spLocks noGrp="1"/>
          </p:cNvSpPr>
          <p:nvPr>
            <p:ph idx="1"/>
          </p:nvPr>
        </p:nvSpPr>
        <p:spPr>
          <a:xfrm>
            <a:off x="381000" y="1295400"/>
            <a:ext cx="8305800" cy="5029200"/>
          </a:xfrm>
        </p:spPr>
        <p:txBody>
          <a:bodyPr>
            <a:normAutofit/>
          </a:bodyPr>
          <a:lstStyle/>
          <a:p>
            <a:pPr algn="just"/>
            <a:r>
              <a:rPr lang="fa-IR" dirty="0" smtClean="0"/>
              <a:t>سؤالات </a:t>
            </a:r>
            <a:r>
              <a:rPr lang="en-US" sz="2400" dirty="0" smtClean="0"/>
              <a:t>foreground</a:t>
            </a:r>
            <a:r>
              <a:rPr lang="fa-IR" dirty="0" smtClean="0"/>
              <a:t> سؤالاتی </a:t>
            </a:r>
            <a:r>
              <a:rPr lang="fa-IR" dirty="0"/>
              <a:t>هستند که ممکن است پاسخ </a:t>
            </a:r>
            <a:r>
              <a:rPr lang="fa-IR" dirty="0" smtClean="0"/>
              <a:t>آن</a:t>
            </a:r>
            <a:r>
              <a:rPr lang="fa-IR" dirty="0"/>
              <a:t>‌</a:t>
            </a:r>
            <a:r>
              <a:rPr lang="fa-IR" dirty="0" smtClean="0"/>
              <a:t>ها </a:t>
            </a:r>
            <a:r>
              <a:rPr lang="fa-IR" dirty="0"/>
              <a:t>را بتوان در </a:t>
            </a:r>
            <a:r>
              <a:rPr lang="fa-IR" dirty="0" smtClean="0"/>
              <a:t>پژوهش</a:t>
            </a:r>
            <a:r>
              <a:rPr lang="fa-IR" dirty="0"/>
              <a:t>‌</a:t>
            </a:r>
            <a:r>
              <a:rPr lang="fa-IR" dirty="0" smtClean="0"/>
              <a:t>های </a:t>
            </a:r>
            <a:r>
              <a:rPr lang="fa-IR" dirty="0"/>
              <a:t>اخیر یافت</a:t>
            </a:r>
            <a:r>
              <a:rPr lang="fa-IR" dirty="0" smtClean="0"/>
              <a:t>.</a:t>
            </a:r>
          </a:p>
          <a:p>
            <a:pPr algn="just"/>
            <a:r>
              <a:rPr lang="fa-IR" dirty="0"/>
              <a:t>اگر پاسخی پیدا نشد </a:t>
            </a:r>
            <a:r>
              <a:rPr lang="fa-IR" dirty="0" smtClean="0"/>
              <a:t>می</a:t>
            </a:r>
            <a:r>
              <a:rPr lang="fa-IR" dirty="0"/>
              <a:t>‌</a:t>
            </a:r>
            <a:r>
              <a:rPr lang="fa-IR" dirty="0" smtClean="0"/>
              <a:t>توان </a:t>
            </a:r>
            <a:r>
              <a:rPr lang="fa-IR" dirty="0"/>
              <a:t>به عنوان یک </a:t>
            </a:r>
            <a:r>
              <a:rPr lang="fa-IR" dirty="0" smtClean="0"/>
              <a:t>سؤال </a:t>
            </a:r>
            <a:r>
              <a:rPr lang="fa-IR" dirty="0"/>
              <a:t>پژوهشی، </a:t>
            </a:r>
            <a:r>
              <a:rPr lang="fa-IR" dirty="0" smtClean="0"/>
              <a:t>مطالعه</a:t>
            </a:r>
            <a:r>
              <a:rPr lang="fa-IR" dirty="0"/>
              <a:t>‌</a:t>
            </a:r>
            <a:r>
              <a:rPr lang="fa-IR" dirty="0" smtClean="0"/>
              <a:t>ای </a:t>
            </a:r>
            <a:r>
              <a:rPr lang="fa-IR" dirty="0"/>
              <a:t>را بر اساس آن طراحی </a:t>
            </a:r>
            <a:r>
              <a:rPr lang="fa-IR" dirty="0" smtClean="0"/>
              <a:t>کرد.</a:t>
            </a:r>
          </a:p>
          <a:p>
            <a:pPr algn="just"/>
            <a:r>
              <a:rPr lang="fa-IR" dirty="0"/>
              <a:t>سؤال </a:t>
            </a:r>
            <a:r>
              <a:rPr lang="en-US" sz="2400" dirty="0"/>
              <a:t>foreground</a:t>
            </a:r>
            <a:r>
              <a:rPr lang="fa-IR" dirty="0"/>
              <a:t> باید از فرمت مطالعات علمی تبعیت کند تا بتوانیم پاسخ آن را در منابع و پایگاه‌های داده‌ای جستجو و پیدا کنیم.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extLst>
      <p:ext uri="{BB962C8B-B14F-4D97-AF65-F5344CB8AC3E}">
        <p14:creationId xmlns:p14="http://schemas.microsoft.com/office/powerpoint/2010/main" val="3925138339"/>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تنظيم يک سؤال بالينی</a:t>
            </a:r>
            <a:r>
              <a:rPr lang="fa-IR" sz="2400" i="1" u="none" dirty="0"/>
              <a:t>  (ادامه)</a:t>
            </a:r>
            <a:endParaRPr lang="fa-IR" dirty="0"/>
          </a:p>
        </p:txBody>
      </p:sp>
      <p:sp>
        <p:nvSpPr>
          <p:cNvPr id="3" name="Content Placeholder 2"/>
          <p:cNvSpPr>
            <a:spLocks noGrp="1"/>
          </p:cNvSpPr>
          <p:nvPr>
            <p:ph idx="1"/>
          </p:nvPr>
        </p:nvSpPr>
        <p:spPr>
          <a:xfrm>
            <a:off x="76200" y="4495800"/>
            <a:ext cx="8991600" cy="1600200"/>
          </a:xfrm>
        </p:spPr>
        <p:txBody>
          <a:bodyPr>
            <a:normAutofit/>
          </a:bodyPr>
          <a:lstStyle/>
          <a:p>
            <a:pPr lvl="0">
              <a:spcAft>
                <a:spcPts val="0"/>
              </a:spcAft>
            </a:pPr>
            <a:r>
              <a:rPr lang="fa-IR" dirty="0"/>
              <a:t>هرچه فرد </a:t>
            </a:r>
            <a:r>
              <a:rPr lang="fa-IR" dirty="0" smtClean="0"/>
              <a:t>مبتدی</a:t>
            </a:r>
            <a:r>
              <a:rPr lang="fa-IR" dirty="0"/>
              <a:t>‌</a:t>
            </a:r>
            <a:r>
              <a:rPr lang="fa-IR" dirty="0" smtClean="0"/>
              <a:t>تر </a:t>
            </a:r>
            <a:r>
              <a:rPr lang="fa-IR" dirty="0"/>
              <a:t>باشد </a:t>
            </a:r>
            <a:r>
              <a:rPr lang="fa-IR" dirty="0" smtClean="0"/>
              <a:t>بیشتر </a:t>
            </a:r>
            <a:r>
              <a:rPr lang="fa-IR" dirty="0"/>
              <a:t>به </a:t>
            </a:r>
            <a:r>
              <a:rPr lang="fa-IR" dirty="0" smtClean="0"/>
              <a:t>سؤالات</a:t>
            </a:r>
            <a:r>
              <a:rPr lang="fa-IR" sz="2400" dirty="0" smtClean="0"/>
              <a:t> </a:t>
            </a:r>
            <a:r>
              <a:rPr lang="en-US" sz="2300" dirty="0"/>
              <a:t>background</a:t>
            </a:r>
            <a:r>
              <a:rPr lang="fa-IR" dirty="0"/>
              <a:t> متوسل </a:t>
            </a:r>
            <a:r>
              <a:rPr lang="fa-IR" dirty="0" smtClean="0"/>
              <a:t>می‌شود ولی </a:t>
            </a:r>
            <a:r>
              <a:rPr lang="fa-IR" dirty="0"/>
              <a:t>هر چه فرد </a:t>
            </a:r>
            <a:r>
              <a:rPr lang="fa-IR" dirty="0" smtClean="0"/>
              <a:t>باتجربه</a:t>
            </a:r>
            <a:r>
              <a:rPr lang="fa-IR" dirty="0"/>
              <a:t>‌</a:t>
            </a:r>
            <a:r>
              <a:rPr lang="fa-IR" dirty="0" smtClean="0"/>
              <a:t>تر </a:t>
            </a:r>
            <a:r>
              <a:rPr lang="fa-IR" dirty="0"/>
              <a:t>باشد </a:t>
            </a:r>
            <a:r>
              <a:rPr lang="fa-IR" dirty="0" smtClean="0"/>
              <a:t>بیشتر </a:t>
            </a:r>
            <a:r>
              <a:rPr lang="fa-IR" dirty="0"/>
              <a:t>به </a:t>
            </a:r>
            <a:r>
              <a:rPr lang="fa-IR" dirty="0" smtClean="0"/>
              <a:t>سؤالات</a:t>
            </a:r>
            <a:r>
              <a:rPr lang="fa-IR" sz="2600" dirty="0" smtClean="0"/>
              <a:t> </a:t>
            </a:r>
            <a:r>
              <a:rPr lang="en-US" sz="2300" dirty="0"/>
              <a:t>foreground</a:t>
            </a:r>
            <a:r>
              <a:rPr lang="fa-IR" dirty="0"/>
              <a:t> نیازمند </a:t>
            </a:r>
            <a:r>
              <a:rPr lang="fa-IR" dirty="0" smtClean="0"/>
              <a:t>می‌گردد.</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pic>
        <p:nvPicPr>
          <p:cNvPr id="5" name="Picture 4"/>
          <p:cNvPicPr>
            <a:picLocks noChangeAspect="1"/>
          </p:cNvPicPr>
          <p:nvPr/>
        </p:nvPicPr>
        <p:blipFill>
          <a:blip r:embed="rId2"/>
          <a:srcRect/>
          <a:stretch>
            <a:fillRect/>
          </a:stretch>
        </p:blipFill>
        <p:spPr bwMode="auto">
          <a:xfrm>
            <a:off x="2667000" y="1332000"/>
            <a:ext cx="3810000" cy="3240000"/>
          </a:xfrm>
          <a:prstGeom prst="rect">
            <a:avLst/>
          </a:prstGeom>
          <a:noFill/>
          <a:ln w="9525">
            <a:noFill/>
            <a:miter lim="800000"/>
            <a:headEnd/>
            <a:tailEnd/>
          </a:ln>
        </p:spPr>
      </p:pic>
    </p:spTree>
    <p:extLst>
      <p:ext uri="{BB962C8B-B14F-4D97-AF65-F5344CB8AC3E}">
        <p14:creationId xmlns:p14="http://schemas.microsoft.com/office/powerpoint/2010/main" val="4263955389"/>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تنظيم يک سؤال بالينی</a:t>
            </a:r>
            <a:r>
              <a:rPr lang="fa-IR" sz="2400" i="1" u="none" dirty="0"/>
              <a:t>  (ادامه)</a:t>
            </a:r>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
        <p:nvSpPr>
          <p:cNvPr id="7" name="Content Placeholder 6"/>
          <p:cNvSpPr>
            <a:spLocks noGrp="1"/>
          </p:cNvSpPr>
          <p:nvPr>
            <p:ph idx="1"/>
          </p:nvPr>
        </p:nvSpPr>
        <p:spPr>
          <a:xfrm>
            <a:off x="457200" y="1371600"/>
            <a:ext cx="8229600" cy="4800600"/>
          </a:xfrm>
        </p:spPr>
        <p:txBody>
          <a:bodyPr>
            <a:normAutofit/>
          </a:bodyPr>
          <a:lstStyle/>
          <a:p>
            <a:r>
              <a:rPr lang="fa-IR" dirty="0"/>
              <a:t>به طور دایم دانش</a:t>
            </a:r>
            <a:r>
              <a:rPr lang="fa-IR" sz="2400" dirty="0"/>
              <a:t> </a:t>
            </a:r>
            <a:r>
              <a:rPr lang="en-US" sz="2400" dirty="0"/>
              <a:t>foreground</a:t>
            </a:r>
            <a:r>
              <a:rPr lang="fa-IR" dirty="0"/>
              <a:t> به دانش</a:t>
            </a:r>
            <a:r>
              <a:rPr lang="fa-IR" sz="2400" dirty="0"/>
              <a:t> </a:t>
            </a:r>
            <a:r>
              <a:rPr lang="en-US" sz="2400" dirty="0"/>
              <a:t>background</a:t>
            </a:r>
            <a:r>
              <a:rPr lang="fa-IR" sz="2400" dirty="0"/>
              <a:t> </a:t>
            </a:r>
            <a:r>
              <a:rPr lang="fa-IR" dirty="0"/>
              <a:t>تبدیل می‌شود و این جریان کاملاً یک‌طرفه است.</a:t>
            </a:r>
            <a:endParaRPr lang="en-US" dirty="0"/>
          </a:p>
          <a:p>
            <a:r>
              <a:rPr lang="fa-IR" dirty="0"/>
              <a:t>دانش</a:t>
            </a:r>
            <a:r>
              <a:rPr lang="fa-IR" sz="2400" dirty="0"/>
              <a:t> </a:t>
            </a:r>
            <a:r>
              <a:rPr lang="en-US" sz="2400" dirty="0"/>
              <a:t>background</a:t>
            </a:r>
            <a:r>
              <a:rPr lang="fa-IR" sz="2400" dirty="0"/>
              <a:t> </a:t>
            </a:r>
            <a:r>
              <a:rPr lang="fa-IR" dirty="0"/>
              <a:t>هرگز فرد بالینی را از یادگیری </a:t>
            </a:r>
            <a:r>
              <a:rPr lang="fa-IR" dirty="0" smtClean="0"/>
              <a:t>بی</a:t>
            </a:r>
            <a:r>
              <a:rPr lang="fa-IR" dirty="0"/>
              <a:t>‌</a:t>
            </a:r>
            <a:r>
              <a:rPr lang="fa-IR" dirty="0" smtClean="0"/>
              <a:t>نیاز </a:t>
            </a:r>
            <a:r>
              <a:rPr lang="fa-IR" dirty="0"/>
              <a:t>نمی‌کند.</a:t>
            </a:r>
            <a:endParaRPr lang="en-US" dirty="0"/>
          </a:p>
          <a:p>
            <a:endParaRPr lang="fa-IR" dirty="0"/>
          </a:p>
        </p:txBody>
      </p:sp>
    </p:spTree>
    <p:extLst>
      <p:ext uri="{BB962C8B-B14F-4D97-AF65-F5344CB8AC3E}">
        <p14:creationId xmlns:p14="http://schemas.microsoft.com/office/powerpoint/2010/main" val="3534973535"/>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strips(down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1371600" y="2362200"/>
            <a:ext cx="6400800" cy="2286000"/>
          </a:xfrm>
          <a:ln w="76200" cmpd="tri">
            <a:solidFill>
              <a:srgbClr val="FFC000"/>
            </a:solidFill>
          </a:ln>
        </p:spPr>
        <p:txBody>
          <a:bodyPr anchor="ctr" anchorCtr="1">
            <a:normAutofit/>
          </a:bodyPr>
          <a:lstStyle/>
          <a:p>
            <a:pPr marL="0" indent="0" rtl="1">
              <a:lnSpc>
                <a:spcPct val="150000"/>
              </a:lnSpc>
              <a:spcBef>
                <a:spcPts val="0"/>
              </a:spcBef>
              <a:spcAft>
                <a:spcPts val="0"/>
              </a:spcAft>
              <a:buNone/>
            </a:pPr>
            <a:r>
              <a:rPr lang="fa-IR" sz="4000" u="sng" dirty="0" smtClean="0">
                <a:solidFill>
                  <a:srgbClr val="FFC000"/>
                </a:solidFill>
                <a:effectLst>
                  <a:outerShdw blurRad="38100" dist="38100" dir="2700000" algn="tl">
                    <a:srgbClr val="000000">
                      <a:alpha val="43137"/>
                    </a:srgbClr>
                  </a:outerShdw>
                </a:effectLst>
                <a:cs typeface="B Titr" pitchFamily="2" charset="-78"/>
              </a:rPr>
              <a:t>بيان انتظارات و اهداف کارگاه</a:t>
            </a:r>
            <a:endParaRPr lang="fa-IR" sz="4000" u="sng" dirty="0">
              <a:solidFill>
                <a:srgbClr val="FFC000"/>
              </a:solidFill>
              <a:effectLst>
                <a:outerShdw blurRad="38100" dist="38100" dir="2700000" algn="tl">
                  <a:srgbClr val="000000">
                    <a:alpha val="43137"/>
                  </a:srgbClr>
                </a:outerShdw>
              </a:effectLst>
              <a:cs typeface="B Titr" pitchFamily="2" charset="-78"/>
            </a:endParaRPr>
          </a:p>
        </p:txBody>
      </p:sp>
    </p:spTree>
    <p:extLst>
      <p:ext uri="{BB962C8B-B14F-4D97-AF65-F5344CB8AC3E}">
        <p14:creationId xmlns:p14="http://schemas.microsoft.com/office/powerpoint/2010/main" val="1615240445"/>
      </p:ext>
    </p:extLst>
  </p:cSld>
  <p:clrMapOvr>
    <a:masterClrMapping/>
  </p:clrMapOvr>
  <p:transition>
    <p:randomBar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تنظيم يک سؤال بالينی</a:t>
            </a:r>
            <a:r>
              <a:rPr lang="fa-IR" sz="2400" i="1" u="none" dirty="0"/>
              <a:t>  (ادامه)</a:t>
            </a:r>
            <a:endParaRPr lang="fa-IR" dirty="0"/>
          </a:p>
        </p:txBody>
      </p:sp>
      <p:sp>
        <p:nvSpPr>
          <p:cNvPr id="3" name="Content Placeholder 2"/>
          <p:cNvSpPr>
            <a:spLocks noGrp="1"/>
          </p:cNvSpPr>
          <p:nvPr>
            <p:ph idx="1"/>
          </p:nvPr>
        </p:nvSpPr>
        <p:spPr>
          <a:xfrm>
            <a:off x="762000" y="1295400"/>
            <a:ext cx="7620000" cy="5029200"/>
          </a:xfrm>
        </p:spPr>
        <p:txBody>
          <a:bodyPr/>
          <a:lstStyle/>
          <a:p>
            <a:pPr algn="l" rtl="0"/>
            <a:r>
              <a:rPr lang="en-US" sz="2400" dirty="0" smtClean="0"/>
              <a:t>Frequency </a:t>
            </a:r>
            <a:r>
              <a:rPr lang="en-US" sz="2400" dirty="0"/>
              <a:t>and prevention of symptomless deep-vein thrombosis in long-haul flights: a randomized </a:t>
            </a:r>
            <a:r>
              <a:rPr lang="en-US" sz="2400" dirty="0" smtClean="0"/>
              <a:t>trial</a:t>
            </a:r>
          </a:p>
          <a:p>
            <a:pPr marL="0" lvl="0" indent="0">
              <a:buNone/>
            </a:pPr>
            <a:r>
              <a:rPr lang="fa-IR" dirty="0" smtClean="0"/>
              <a:t> 1- مطالعه </a:t>
            </a:r>
            <a:r>
              <a:rPr lang="fa-IR" dirty="0"/>
              <a:t>بر روی چه کسانی و با چه مشکلی انجام گرفته </a:t>
            </a:r>
            <a:r>
              <a:rPr lang="fa-IR" dirty="0" smtClean="0"/>
              <a:t>است؟</a:t>
            </a:r>
          </a:p>
          <a:p>
            <a:pPr marL="0" lvl="0" indent="0">
              <a:buNone/>
            </a:pPr>
            <a:r>
              <a:rPr lang="fa-IR" dirty="0"/>
              <a:t> </a:t>
            </a:r>
            <a:r>
              <a:rPr lang="fa-IR" dirty="0" smtClean="0"/>
              <a:t>2- چه مداخله</a:t>
            </a:r>
            <a:r>
              <a:rPr lang="fa-IR" dirty="0"/>
              <a:t>‌</a:t>
            </a:r>
            <a:r>
              <a:rPr lang="fa-IR" dirty="0" smtClean="0"/>
              <a:t>ای </a:t>
            </a:r>
            <a:r>
              <a:rPr lang="fa-IR" dirty="0"/>
              <a:t>انجام شده </a:t>
            </a:r>
            <a:r>
              <a:rPr lang="fa-IR" dirty="0" smtClean="0"/>
              <a:t>است؟</a:t>
            </a:r>
          </a:p>
          <a:p>
            <a:pPr marL="0" lvl="0" indent="0">
              <a:buNone/>
            </a:pPr>
            <a:r>
              <a:rPr lang="fa-IR" dirty="0"/>
              <a:t> </a:t>
            </a:r>
            <a:r>
              <a:rPr lang="fa-IR" dirty="0" smtClean="0"/>
              <a:t>3- این </a:t>
            </a:r>
            <a:r>
              <a:rPr lang="fa-IR" dirty="0"/>
              <a:t>مداخله با چه </a:t>
            </a:r>
            <a:r>
              <a:rPr lang="fa-IR" dirty="0" smtClean="0"/>
              <a:t>مداخله</a:t>
            </a:r>
            <a:r>
              <a:rPr lang="fa-IR" dirty="0"/>
              <a:t>‌</a:t>
            </a:r>
            <a:r>
              <a:rPr lang="fa-IR" dirty="0" smtClean="0"/>
              <a:t>ای </a:t>
            </a:r>
            <a:r>
              <a:rPr lang="fa-IR" dirty="0"/>
              <a:t>مقایسه شده </a:t>
            </a:r>
            <a:r>
              <a:rPr lang="fa-IR" dirty="0" smtClean="0"/>
              <a:t>است؟</a:t>
            </a:r>
          </a:p>
          <a:p>
            <a:pPr marL="0" lvl="0" indent="0">
              <a:buNone/>
            </a:pPr>
            <a:r>
              <a:rPr lang="fa-IR" dirty="0" smtClean="0"/>
              <a:t> 4- چه پیامدهایی اندازه</a:t>
            </a:r>
            <a:r>
              <a:rPr lang="fa-IR" dirty="0"/>
              <a:t>‌</a:t>
            </a:r>
            <a:r>
              <a:rPr lang="fa-IR" dirty="0" smtClean="0"/>
              <a:t>گیری شده</a:t>
            </a:r>
            <a:r>
              <a:rPr lang="fa-IR" dirty="0"/>
              <a:t>‌</a:t>
            </a:r>
            <a:r>
              <a:rPr lang="fa-IR" dirty="0" smtClean="0"/>
              <a:t>اند</a:t>
            </a:r>
            <a:r>
              <a:rPr lang="fa-IR" dirty="0"/>
              <a:t>؟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extLst>
      <p:ext uri="{BB962C8B-B14F-4D97-AF65-F5344CB8AC3E}">
        <p14:creationId xmlns:p14="http://schemas.microsoft.com/office/powerpoint/2010/main" val="1669999235"/>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trips(down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trips(down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تنظيم يک سؤال بالينی</a:t>
            </a:r>
            <a:r>
              <a:rPr lang="fa-IR" sz="2400" i="1" u="none" dirty="0"/>
              <a:t>  (ادامه)</a:t>
            </a:r>
            <a:endParaRPr lang="fa-IR" dirty="0"/>
          </a:p>
        </p:txBody>
      </p:sp>
      <p:sp>
        <p:nvSpPr>
          <p:cNvPr id="3" name="Content Placeholder 2"/>
          <p:cNvSpPr>
            <a:spLocks noGrp="1"/>
          </p:cNvSpPr>
          <p:nvPr>
            <p:ph idx="1"/>
          </p:nvPr>
        </p:nvSpPr>
        <p:spPr>
          <a:xfrm>
            <a:off x="1143000" y="1371600"/>
            <a:ext cx="7162800" cy="5029200"/>
          </a:xfrm>
        </p:spPr>
        <p:txBody>
          <a:bodyPr/>
          <a:lstStyle/>
          <a:p>
            <a:pPr lvl="0">
              <a:spcAft>
                <a:spcPts val="1200"/>
              </a:spcAft>
              <a:buFont typeface="Wingdings" pitchFamily="2" charset="2"/>
              <a:buChar char="§"/>
            </a:pPr>
            <a:r>
              <a:rPr lang="fa-IR" sz="2400" dirty="0" smtClean="0">
                <a:cs typeface="B Titr" pitchFamily="2" charset="-78"/>
              </a:rPr>
              <a:t>جمعیت/مشکل</a:t>
            </a:r>
            <a:r>
              <a:rPr lang="fa-IR" dirty="0" smtClean="0"/>
              <a:t>	</a:t>
            </a:r>
            <a:r>
              <a:rPr lang="en-US" sz="2400" dirty="0" smtClean="0"/>
              <a:t>(</a:t>
            </a:r>
            <a:r>
              <a:rPr lang="en-US" sz="2400" dirty="0" smtClean="0">
                <a:solidFill>
                  <a:srgbClr val="FFCCCC"/>
                </a:solidFill>
              </a:rPr>
              <a:t>P</a:t>
            </a:r>
            <a:r>
              <a:rPr lang="en-US" sz="2400" dirty="0" smtClean="0"/>
              <a:t>opulation/Problem) </a:t>
            </a:r>
            <a:endParaRPr lang="en-US" sz="2400" dirty="0"/>
          </a:p>
          <a:p>
            <a:pPr lvl="0">
              <a:spcAft>
                <a:spcPts val="1200"/>
              </a:spcAft>
              <a:buFont typeface="Wingdings" pitchFamily="2" charset="2"/>
              <a:buChar char="§"/>
            </a:pPr>
            <a:r>
              <a:rPr lang="fa-IR" sz="2400" dirty="0" smtClean="0">
                <a:cs typeface="B Titr" pitchFamily="2" charset="-78"/>
              </a:rPr>
              <a:t>مداخله</a:t>
            </a:r>
            <a:r>
              <a:rPr lang="fa-IR" dirty="0" smtClean="0"/>
              <a:t>			  </a:t>
            </a:r>
            <a:r>
              <a:rPr lang="en-US" sz="2400" dirty="0" smtClean="0"/>
              <a:t>(</a:t>
            </a:r>
            <a:r>
              <a:rPr lang="en-US" sz="2400" dirty="0">
                <a:solidFill>
                  <a:srgbClr val="FFCCCC"/>
                </a:solidFill>
              </a:rPr>
              <a:t>I</a:t>
            </a:r>
            <a:r>
              <a:rPr lang="en-US" sz="2400" dirty="0"/>
              <a:t>ntervention</a:t>
            </a:r>
            <a:r>
              <a:rPr lang="en-US" sz="2400" dirty="0" smtClean="0"/>
              <a:t>)</a:t>
            </a:r>
            <a:endParaRPr lang="en-US" dirty="0"/>
          </a:p>
          <a:p>
            <a:pPr lvl="0">
              <a:spcAft>
                <a:spcPts val="1200"/>
              </a:spcAft>
              <a:buFont typeface="Wingdings" pitchFamily="2" charset="2"/>
              <a:buChar char="§"/>
            </a:pPr>
            <a:r>
              <a:rPr lang="fa-IR" sz="2400" dirty="0">
                <a:cs typeface="B Titr" pitchFamily="2" charset="-78"/>
              </a:rPr>
              <a:t>مداخله </a:t>
            </a:r>
            <a:r>
              <a:rPr lang="fa-IR" sz="2400" dirty="0" smtClean="0">
                <a:cs typeface="B Titr" pitchFamily="2" charset="-78"/>
              </a:rPr>
              <a:t>مقایسه      </a:t>
            </a:r>
            <a:r>
              <a:rPr lang="en-US" sz="2400" dirty="0" smtClean="0"/>
              <a:t>(</a:t>
            </a:r>
            <a:r>
              <a:rPr lang="en-US" sz="2400" dirty="0">
                <a:solidFill>
                  <a:srgbClr val="FFCCCC"/>
                </a:solidFill>
              </a:rPr>
              <a:t>C</a:t>
            </a:r>
            <a:r>
              <a:rPr lang="en-US" sz="2400" dirty="0"/>
              <a:t>omparison intervention)</a:t>
            </a:r>
            <a:endParaRPr lang="en-US" dirty="0"/>
          </a:p>
          <a:p>
            <a:pPr lvl="0">
              <a:spcAft>
                <a:spcPts val="1200"/>
              </a:spcAft>
              <a:buFont typeface="Wingdings" pitchFamily="2" charset="2"/>
              <a:buChar char="§"/>
            </a:pPr>
            <a:r>
              <a:rPr lang="fa-IR" sz="2400" dirty="0" smtClean="0">
                <a:cs typeface="B Titr" pitchFamily="2" charset="-78"/>
              </a:rPr>
              <a:t>پیامد‌ها</a:t>
            </a:r>
            <a:r>
              <a:rPr lang="fa-IR" dirty="0" smtClean="0"/>
              <a:t>			    </a:t>
            </a:r>
            <a:r>
              <a:rPr lang="en-US" sz="2400" dirty="0" smtClean="0"/>
              <a:t>(</a:t>
            </a:r>
            <a:r>
              <a:rPr lang="en-US" sz="2400" dirty="0">
                <a:solidFill>
                  <a:srgbClr val="FFCCCC"/>
                </a:solidFill>
              </a:rPr>
              <a:t>O</a:t>
            </a:r>
            <a:r>
              <a:rPr lang="en-US" sz="2400" dirty="0"/>
              <a:t>utcomes</a:t>
            </a:r>
            <a:r>
              <a:rPr lang="en-US" sz="2400" dirty="0" smtClean="0"/>
              <a:t>) </a:t>
            </a:r>
          </a:p>
          <a:p>
            <a:pPr lvl="0">
              <a:spcAft>
                <a:spcPts val="1200"/>
              </a:spcAft>
              <a:buFont typeface="Wingdings" pitchFamily="2" charset="2"/>
              <a:buChar char="§"/>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
        <p:nvSpPr>
          <p:cNvPr id="5" name="Left Brace 4"/>
          <p:cNvSpPr/>
          <p:nvPr/>
        </p:nvSpPr>
        <p:spPr>
          <a:xfrm>
            <a:off x="2133600" y="1676400"/>
            <a:ext cx="304800" cy="2667000"/>
          </a:xfrm>
          <a:prstGeom prst="leftBrace">
            <a:avLst/>
          </a:prstGeom>
          <a:ln w="31750">
            <a:solidFill>
              <a:srgbClr val="FFCCCC"/>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a:p>
        </p:txBody>
      </p:sp>
      <p:sp>
        <p:nvSpPr>
          <p:cNvPr id="6" name="TextBox 5"/>
          <p:cNvSpPr txBox="1"/>
          <p:nvPr/>
        </p:nvSpPr>
        <p:spPr>
          <a:xfrm>
            <a:off x="914400" y="2743200"/>
            <a:ext cx="1143000" cy="523220"/>
          </a:xfrm>
          <a:prstGeom prst="rect">
            <a:avLst/>
          </a:prstGeom>
          <a:noFill/>
        </p:spPr>
        <p:txBody>
          <a:bodyPr wrap="square" rtlCol="1">
            <a:spAutoFit/>
          </a:bodyPr>
          <a:lstStyle/>
          <a:p>
            <a:pPr algn="ctr"/>
            <a:r>
              <a:rPr lang="en-US" sz="2800" b="1" u="sng" dirty="0" smtClean="0">
                <a:solidFill>
                  <a:srgbClr val="FFCCCC"/>
                </a:solidFill>
                <a:effectLst>
                  <a:outerShdw blurRad="38100" dist="38100" dir="2700000" algn="tl">
                    <a:srgbClr val="000000">
                      <a:alpha val="43137"/>
                    </a:srgbClr>
                  </a:outerShdw>
                </a:effectLst>
              </a:rPr>
              <a:t>PICO</a:t>
            </a:r>
            <a:endParaRPr lang="fa-IR" sz="2800" b="1" u="sng" dirty="0">
              <a:solidFill>
                <a:srgbClr val="FFCCCC"/>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36758378"/>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75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7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trips(downLeft)">
                                      <p:cBhvr>
                                        <p:cTn id="17" dur="75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strips(downLeft)">
                                      <p:cBhvr>
                                        <p:cTn id="22" dur="1000"/>
                                        <p:tgtEl>
                                          <p:spTgt spid="5"/>
                                        </p:tgtEl>
                                      </p:cBhvr>
                                    </p:animEffect>
                                  </p:childTnLst>
                                </p:cTn>
                              </p:par>
                            </p:childTnLst>
                          </p:cTn>
                        </p:par>
                        <p:par>
                          <p:cTn id="23" fill="hold">
                            <p:stCondLst>
                              <p:cond delay="1000"/>
                            </p:stCondLst>
                            <p:childTnLst>
                              <p:par>
                                <p:cTn id="24" presetID="53" presetClass="entr" presetSubtype="16" fill="hold" grpId="0" nodeType="after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p:cTn id="26" dur="500" fill="hold"/>
                                        <p:tgtEl>
                                          <p:spTgt spid="6"/>
                                        </p:tgtEl>
                                        <p:attrNameLst>
                                          <p:attrName>ppt_w</p:attrName>
                                        </p:attrNameLst>
                                      </p:cBhvr>
                                      <p:tavLst>
                                        <p:tav tm="0">
                                          <p:val>
                                            <p:fltVal val="0"/>
                                          </p:val>
                                        </p:tav>
                                        <p:tav tm="100000">
                                          <p:val>
                                            <p:strVal val="#ppt_w"/>
                                          </p:val>
                                        </p:tav>
                                      </p:tavLst>
                                    </p:anim>
                                    <p:anim calcmode="lin" valueType="num">
                                      <p:cBhvr>
                                        <p:cTn id="27" dur="500" fill="hold"/>
                                        <p:tgtEl>
                                          <p:spTgt spid="6"/>
                                        </p:tgtEl>
                                        <p:attrNameLst>
                                          <p:attrName>ppt_h</p:attrName>
                                        </p:attrNameLst>
                                      </p:cBhvr>
                                      <p:tavLst>
                                        <p:tav tm="0">
                                          <p:val>
                                            <p:fltVal val="0"/>
                                          </p:val>
                                        </p:tav>
                                        <p:tav tm="100000">
                                          <p:val>
                                            <p:strVal val="#ppt_h"/>
                                          </p:val>
                                        </p:tav>
                                      </p:tavLst>
                                    </p:anim>
                                    <p:animEffect transition="in" filter="fade">
                                      <p:cBhvr>
                                        <p:cTn id="2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تنظيم يک سؤال بالينی</a:t>
            </a:r>
            <a:r>
              <a:rPr lang="fa-IR" sz="2400" i="1" u="none" dirty="0"/>
              <a:t>  (ادامه)</a:t>
            </a:r>
            <a:endParaRPr lang="fa-IR" dirty="0"/>
          </a:p>
        </p:txBody>
      </p:sp>
      <p:sp>
        <p:nvSpPr>
          <p:cNvPr id="3" name="Content Placeholder 2"/>
          <p:cNvSpPr>
            <a:spLocks noGrp="1"/>
          </p:cNvSpPr>
          <p:nvPr>
            <p:ph idx="1"/>
          </p:nvPr>
        </p:nvSpPr>
        <p:spPr>
          <a:xfrm>
            <a:off x="1143000" y="1371600"/>
            <a:ext cx="7162800" cy="5029200"/>
          </a:xfrm>
        </p:spPr>
        <p:txBody>
          <a:bodyPr/>
          <a:lstStyle/>
          <a:p>
            <a:pPr lvl="0">
              <a:spcAft>
                <a:spcPts val="1200"/>
              </a:spcAft>
              <a:buFont typeface="Wingdings" pitchFamily="2" charset="2"/>
              <a:buChar char="§"/>
            </a:pPr>
            <a:r>
              <a:rPr lang="fa-IR" sz="2400" u="sng" dirty="0" smtClean="0">
                <a:solidFill>
                  <a:srgbClr val="92D050"/>
                </a:solidFill>
                <a:cs typeface="B Titr" pitchFamily="2" charset="-78"/>
              </a:rPr>
              <a:t>کار گروهی 1</a:t>
            </a:r>
          </a:p>
          <a:p>
            <a:pPr lvl="0">
              <a:spcAft>
                <a:spcPts val="1200"/>
              </a:spcAft>
            </a:pPr>
            <a:r>
              <a:rPr lang="fa-IR" sz="2400" dirty="0" smtClean="0">
                <a:solidFill>
                  <a:srgbClr val="00B0F0"/>
                </a:solidFill>
                <a:cs typeface="B Titr" pitchFamily="2" charset="-78"/>
              </a:rPr>
              <a:t>تمرين 1- تدوين سؤال بالينی: </a:t>
            </a:r>
            <a:r>
              <a:rPr lang="fa-IR" dirty="0" smtClean="0"/>
              <a:t>9 سناريوی بالينی</a:t>
            </a:r>
          </a:p>
          <a:p>
            <a:pPr>
              <a:spcAft>
                <a:spcPts val="1200"/>
              </a:spcAft>
            </a:pPr>
            <a:r>
              <a:rPr lang="fa-IR" sz="2400" dirty="0" smtClean="0">
                <a:solidFill>
                  <a:srgbClr val="00B0F0"/>
                </a:solidFill>
                <a:cs typeface="B Titr" pitchFamily="2" charset="-78"/>
              </a:rPr>
              <a:t>تمرين 2- تنظيم سناريوی بالينی: </a:t>
            </a:r>
            <a:r>
              <a:rPr lang="fa-IR" dirty="0" smtClean="0"/>
              <a:t>4 سؤال بالينی</a:t>
            </a:r>
          </a:p>
          <a:p>
            <a:pPr>
              <a:spcAft>
                <a:spcPts val="1200"/>
              </a:spcAft>
            </a:pPr>
            <a:r>
              <a:rPr lang="fa-IR" sz="2400" dirty="0" smtClean="0">
                <a:solidFill>
                  <a:srgbClr val="00B0F0"/>
                </a:solidFill>
                <a:cs typeface="B Titr" pitchFamily="2" charset="-78"/>
              </a:rPr>
              <a:t>تمرين 3- استخراج سؤال بالينی: </a:t>
            </a:r>
            <a:r>
              <a:rPr lang="fa-IR" dirty="0" smtClean="0"/>
              <a:t>4 خلاصه مقاله</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
        <p:nvSpPr>
          <p:cNvPr id="7" name="TextBox 6">
            <a:hlinkClick r:id="rId2" action="ppaction://hlinksldjump"/>
          </p:cNvPr>
          <p:cNvSpPr txBox="1"/>
          <p:nvPr/>
        </p:nvSpPr>
        <p:spPr>
          <a:xfrm>
            <a:off x="0" y="6400800"/>
            <a:ext cx="9144000" cy="400110"/>
          </a:xfrm>
          <a:prstGeom prst="rect">
            <a:avLst/>
          </a:prstGeom>
          <a:noFill/>
        </p:spPr>
        <p:txBody>
          <a:bodyPr wrap="square" rtlCol="1">
            <a:spAutoFit/>
          </a:bodyPr>
          <a:lstStyle/>
          <a:p>
            <a:pPr algn="ctr"/>
            <a:r>
              <a:rPr lang="fa-IR" sz="2000" u="sng" dirty="0" smtClean="0">
                <a:solidFill>
                  <a:schemeClr val="bg1">
                    <a:lumMod val="95000"/>
                  </a:schemeClr>
                </a:solidFill>
                <a:effectLst>
                  <a:outerShdw blurRad="38100" dist="38100" dir="2700000" algn="tl">
                    <a:srgbClr val="000000">
                      <a:alpha val="43137"/>
                    </a:srgbClr>
                  </a:outerShdw>
                </a:effectLst>
                <a:cs typeface="B Titr" pitchFamily="2" charset="-78"/>
              </a:rPr>
              <a:t>بازگشت به فهرست</a:t>
            </a:r>
            <a:endParaRPr lang="fa-IR" sz="2000" u="sng" dirty="0">
              <a:solidFill>
                <a:schemeClr val="bg1">
                  <a:lumMod val="95000"/>
                </a:schemeClr>
              </a:solidFill>
              <a:effectLst>
                <a:outerShdw blurRad="38100" dist="38100" dir="2700000" algn="tl">
                  <a:srgbClr val="000000">
                    <a:alpha val="43137"/>
                  </a:srgbClr>
                </a:outerShdw>
              </a:effectLst>
              <a:cs typeface="B Titr" pitchFamily="2" charset="-78"/>
            </a:endParaRPr>
          </a:p>
        </p:txBody>
      </p:sp>
    </p:spTree>
    <p:extLst>
      <p:ext uri="{BB962C8B-B14F-4D97-AF65-F5344CB8AC3E}">
        <p14:creationId xmlns:p14="http://schemas.microsoft.com/office/powerpoint/2010/main" val="1943909812"/>
      </p:ext>
    </p:extLst>
  </p:cSld>
  <p:clrMapOvr>
    <a:masterClrMapping/>
  </p:clrMapOvr>
  <p:transition>
    <p:randomBar dir="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146175"/>
          </a:xfrm>
          <a:ln w="38100" cmpd="sng">
            <a:solidFill>
              <a:srgbClr val="00B0F0"/>
            </a:solidFill>
          </a:ln>
        </p:spPr>
        <p:txBody>
          <a:bodyPr>
            <a:normAutofit/>
          </a:bodyPr>
          <a:lstStyle/>
          <a:p>
            <a:pPr rtl="1"/>
            <a:r>
              <a:rPr lang="fa-IR" sz="3200" u="sng" dirty="0" smtClean="0">
                <a:solidFill>
                  <a:srgbClr val="00B0F0"/>
                </a:solidFill>
                <a:effectLst>
                  <a:outerShdw blurRad="38100" dist="38100" dir="2700000" algn="tl">
                    <a:srgbClr val="000000">
                      <a:alpha val="43137"/>
                    </a:srgbClr>
                  </a:outerShdw>
                </a:effectLst>
                <a:cs typeface="B Titr" pitchFamily="2" charset="-78"/>
              </a:rPr>
              <a:t>فصل </a:t>
            </a:r>
            <a:r>
              <a:rPr lang="fa-IR" sz="3200" u="sng" dirty="0" smtClean="0">
                <a:solidFill>
                  <a:srgbClr val="00B0F0"/>
                </a:solidFill>
                <a:effectLst>
                  <a:outerShdw blurRad="38100" dist="38100" dir="2700000" algn="tl">
                    <a:srgbClr val="000000">
                      <a:alpha val="43137"/>
                    </a:srgbClr>
                  </a:outerShdw>
                </a:effectLst>
                <a:cs typeface="B Titr" pitchFamily="2" charset="-78"/>
              </a:rPr>
              <a:t>3</a:t>
            </a:r>
            <a:endParaRPr lang="fa-IR" sz="3200" u="sng" dirty="0">
              <a:solidFill>
                <a:srgbClr val="00B0F0"/>
              </a:solidFill>
              <a:effectLst>
                <a:outerShdw blurRad="38100" dist="38100" dir="2700000" algn="tl">
                  <a:srgbClr val="000000">
                    <a:alpha val="43137"/>
                  </a:srgbClr>
                </a:outerShdw>
              </a:effectLst>
              <a:cs typeface="B Titr" pitchFamily="2" charset="-78"/>
            </a:endParaRPr>
          </a:p>
        </p:txBody>
      </p:sp>
      <p:sp>
        <p:nvSpPr>
          <p:cNvPr id="3" name="Content Placeholder 2"/>
          <p:cNvSpPr>
            <a:spLocks noGrp="1"/>
          </p:cNvSpPr>
          <p:nvPr>
            <p:ph type="subTitle" idx="1"/>
          </p:nvPr>
        </p:nvSpPr>
        <p:spPr>
          <a:xfrm>
            <a:off x="1371600" y="2362200"/>
            <a:ext cx="6400800" cy="2286000"/>
          </a:xfrm>
          <a:ln w="76200" cmpd="tri">
            <a:solidFill>
              <a:srgbClr val="FFC000"/>
            </a:solidFill>
          </a:ln>
        </p:spPr>
        <p:txBody>
          <a:bodyPr anchor="ctr" anchorCtr="1">
            <a:normAutofit/>
          </a:bodyPr>
          <a:lstStyle/>
          <a:p>
            <a:pPr rtl="1"/>
            <a:r>
              <a:rPr lang="fa-IR" sz="4000" u="sng" dirty="0" smtClean="0">
                <a:solidFill>
                  <a:srgbClr val="FFC000"/>
                </a:solidFill>
                <a:effectLst>
                  <a:outerShdw blurRad="38100" dist="38100" dir="2700000" algn="tl">
                    <a:srgbClr val="000000">
                      <a:alpha val="43137"/>
                    </a:srgbClr>
                  </a:outerShdw>
                </a:effectLst>
                <a:cs typeface="B Titr" pitchFamily="2" charset="-78"/>
              </a:rPr>
              <a:t>جستجوی شواهد</a:t>
            </a:r>
            <a:endParaRPr lang="en-US" sz="4000" u="sng" dirty="0">
              <a:solidFill>
                <a:srgbClr val="FFC000"/>
              </a:solidFill>
              <a:effectLst>
                <a:outerShdw blurRad="38100" dist="38100" dir="2700000" algn="tl">
                  <a:srgbClr val="000000">
                    <a:alpha val="43137"/>
                  </a:srgbClr>
                </a:outerShdw>
              </a:effectLst>
              <a:cs typeface="B Titr" pitchFamily="2" charset="-78"/>
            </a:endParaRPr>
          </a:p>
        </p:txBody>
      </p:sp>
    </p:spTree>
    <p:extLst>
      <p:ext uri="{BB962C8B-B14F-4D97-AF65-F5344CB8AC3E}">
        <p14:creationId xmlns:p14="http://schemas.microsoft.com/office/powerpoint/2010/main" val="1796198540"/>
      </p:ext>
    </p:extLst>
  </p:cSld>
  <p:clrMapOvr>
    <a:masterClrMapping/>
  </p:clrMapOvr>
  <p:transition>
    <p:randomBar dir="ver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جستجوی شواهد</a:t>
            </a:r>
            <a:endParaRPr lang="fa-IR" dirty="0"/>
          </a:p>
        </p:txBody>
      </p:sp>
      <p:sp>
        <p:nvSpPr>
          <p:cNvPr id="3" name="Content Placeholder 2"/>
          <p:cNvSpPr>
            <a:spLocks noGrp="1"/>
          </p:cNvSpPr>
          <p:nvPr>
            <p:ph idx="1"/>
          </p:nvPr>
        </p:nvSpPr>
        <p:spPr>
          <a:xfrm>
            <a:off x="457200" y="1371600"/>
            <a:ext cx="8077200" cy="4953000"/>
          </a:xfrm>
        </p:spPr>
        <p:txBody>
          <a:bodyPr>
            <a:normAutofit/>
          </a:bodyPr>
          <a:lstStyle/>
          <a:p>
            <a:pPr>
              <a:buFont typeface="Wingdings" pitchFamily="2" charset="2"/>
              <a:buChar char="§"/>
            </a:pPr>
            <a:r>
              <a:rPr lang="fa-IR" sz="2400" b="0" u="sng" dirty="0" smtClean="0">
                <a:solidFill>
                  <a:srgbClr val="92D050"/>
                </a:solidFill>
                <a:cs typeface="B Titr" pitchFamily="2" charset="-78"/>
              </a:rPr>
              <a:t>اهداف</a:t>
            </a:r>
          </a:p>
          <a:p>
            <a:r>
              <a:rPr lang="fa-IR" dirty="0"/>
              <a:t>در پایان آموزش، شرکت‌کنندگان باید بتوانند:</a:t>
            </a:r>
            <a:endParaRPr lang="en-US" dirty="0"/>
          </a:p>
          <a:p>
            <a:pPr lvl="1"/>
            <a:r>
              <a:rPr lang="fa-IR" dirty="0">
                <a:solidFill>
                  <a:srgbClr val="FFFF00"/>
                </a:solidFill>
              </a:rPr>
              <a:t>برای جستجوی شواهد راهبرد جستجو تهیه کنند.</a:t>
            </a:r>
            <a:endParaRPr lang="en-US" sz="4000" dirty="0">
              <a:solidFill>
                <a:srgbClr val="FFFF00"/>
              </a:solidFill>
            </a:endParaRPr>
          </a:p>
          <a:p>
            <a:pPr lvl="1"/>
            <a:r>
              <a:rPr lang="fa-IR" dirty="0" smtClean="0">
                <a:solidFill>
                  <a:srgbClr val="FFFF00"/>
                </a:solidFill>
              </a:rPr>
              <a:t>انواع </a:t>
            </a:r>
            <a:r>
              <a:rPr lang="fa-IR" dirty="0">
                <a:solidFill>
                  <a:srgbClr val="FFFF00"/>
                </a:solidFill>
              </a:rPr>
              <a:t>مطالعات را بر حسب احتمال سوگیری رتبه‌بندی کنند.</a:t>
            </a:r>
            <a:endParaRPr lang="en-US" sz="4000" dirty="0">
              <a:solidFill>
                <a:srgbClr val="FFFF00"/>
              </a:solidFill>
            </a:endParaRPr>
          </a:p>
          <a:p>
            <a:pPr lvl="1"/>
            <a:r>
              <a:rPr lang="fa-IR" dirty="0">
                <a:solidFill>
                  <a:srgbClr val="FFFF00"/>
                </a:solidFill>
              </a:rPr>
              <a:t>انواع مطالعات را از حیث تناسب پاسخگویی به سؤالات بالینی مختلف رتبه‌بندی کنند.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Tree>
    <p:extLst>
      <p:ext uri="{BB962C8B-B14F-4D97-AF65-F5344CB8AC3E}">
        <p14:creationId xmlns:p14="http://schemas.microsoft.com/office/powerpoint/2010/main" val="3832935974"/>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strips(down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جستجوی شواهد</a:t>
            </a:r>
            <a:r>
              <a:rPr lang="fa-IR" sz="2400" i="1" u="none" dirty="0" smtClean="0"/>
              <a:t>  (ادامه)</a:t>
            </a:r>
            <a:endParaRPr lang="fa-IR" sz="2400" i="1" u="none" dirty="0"/>
          </a:p>
        </p:txBody>
      </p:sp>
      <p:sp>
        <p:nvSpPr>
          <p:cNvPr id="3" name="Content Placeholder 2"/>
          <p:cNvSpPr>
            <a:spLocks noGrp="1"/>
          </p:cNvSpPr>
          <p:nvPr>
            <p:ph idx="1"/>
          </p:nvPr>
        </p:nvSpPr>
        <p:spPr>
          <a:xfrm>
            <a:off x="381000" y="1371600"/>
            <a:ext cx="8458200" cy="4953000"/>
          </a:xfrm>
        </p:spPr>
        <p:txBody>
          <a:bodyPr>
            <a:normAutofit/>
          </a:bodyPr>
          <a:lstStyle/>
          <a:p>
            <a:pPr>
              <a:buFont typeface="Wingdings" pitchFamily="2" charset="2"/>
              <a:buChar char="§"/>
            </a:pPr>
            <a:r>
              <a:rPr lang="fa-IR" sz="2400" b="0" u="sng" dirty="0" smtClean="0">
                <a:solidFill>
                  <a:srgbClr val="92D050"/>
                </a:solidFill>
                <a:cs typeface="B Titr" pitchFamily="2" charset="-78"/>
              </a:rPr>
              <a:t>اهداف </a:t>
            </a:r>
            <a:r>
              <a:rPr lang="fa-IR" sz="1900" b="0" i="1" dirty="0" smtClean="0">
                <a:solidFill>
                  <a:srgbClr val="92D050"/>
                </a:solidFill>
                <a:cs typeface="B Titr" pitchFamily="2" charset="-78"/>
              </a:rPr>
              <a:t> (ادامه)</a:t>
            </a:r>
            <a:r>
              <a:rPr lang="fa-IR" sz="2400" b="0" u="sng" dirty="0" smtClean="0">
                <a:solidFill>
                  <a:srgbClr val="92D050"/>
                </a:solidFill>
                <a:cs typeface="B Titr" pitchFamily="2" charset="-78"/>
              </a:rPr>
              <a:t> </a:t>
            </a:r>
          </a:p>
          <a:p>
            <a:pPr lvl="1"/>
            <a:r>
              <a:rPr lang="fa-IR" dirty="0" smtClean="0">
                <a:solidFill>
                  <a:srgbClr val="FFFF00"/>
                </a:solidFill>
              </a:rPr>
              <a:t>سطح‌بندی </a:t>
            </a:r>
            <a:r>
              <a:rPr lang="fa-IR" dirty="0">
                <a:solidFill>
                  <a:srgbClr val="FFFF00"/>
                </a:solidFill>
              </a:rPr>
              <a:t>شواهد (مطالعات) و پیامد‌های آن را توضیح دهند.</a:t>
            </a:r>
            <a:endParaRPr lang="en-US" sz="4000" dirty="0">
              <a:solidFill>
                <a:srgbClr val="FFFF00"/>
              </a:solidFill>
            </a:endParaRPr>
          </a:p>
          <a:p>
            <a:pPr lvl="1"/>
            <a:r>
              <a:rPr lang="fa-IR" dirty="0">
                <a:solidFill>
                  <a:srgbClr val="FFFF00"/>
                </a:solidFill>
              </a:rPr>
              <a:t>ویژگی‌های مهم پایگاه‌های داده‌ای پابمد و کاکران را توصیف کنند.</a:t>
            </a:r>
            <a:endParaRPr lang="en-US" sz="4000" dirty="0">
              <a:solidFill>
                <a:srgbClr val="FFFF00"/>
              </a:solidFill>
            </a:endParaRPr>
          </a:p>
          <a:p>
            <a:pPr lvl="1"/>
            <a:r>
              <a:rPr lang="fa-IR" dirty="0" smtClean="0">
                <a:solidFill>
                  <a:srgbClr val="FFFF00"/>
                </a:solidFill>
              </a:rPr>
              <a:t>بهترین </a:t>
            </a:r>
            <a:r>
              <a:rPr lang="fa-IR" dirty="0">
                <a:solidFill>
                  <a:srgbClr val="FFFF00"/>
                </a:solidFill>
              </a:rPr>
              <a:t>شواهد ممکن را به سهولت جستجو و پیدا کنند.</a:t>
            </a:r>
            <a:endParaRPr lang="en-US" sz="4000" dirty="0">
              <a:solidFill>
                <a:srgbClr val="FFFF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a:p>
        </p:txBody>
      </p:sp>
    </p:spTree>
    <p:extLst>
      <p:ext uri="{BB962C8B-B14F-4D97-AF65-F5344CB8AC3E}">
        <p14:creationId xmlns:p14="http://schemas.microsoft.com/office/powerpoint/2010/main" val="372141365"/>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p:cNvSpPr>
            <a:spLocks noGrp="1"/>
          </p:cNvSpPr>
          <p:nvPr>
            <p:ph type="sldNum" sz="quarter" idx="4294967295"/>
          </p:nvPr>
        </p:nvSpPr>
        <p:spPr>
          <a:xfrm>
            <a:off x="107950" y="6477000"/>
            <a:ext cx="2895600" cy="2286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B Lotus" pitchFamily="2" charset="-78"/>
              </a:defRPr>
            </a:lvl1pPr>
            <a:lvl2pPr marL="742950" indent="-285750" eaLnBrk="0" hangingPunct="0">
              <a:defRPr>
                <a:solidFill>
                  <a:schemeClr val="tx1"/>
                </a:solidFill>
                <a:latin typeface="Arial" pitchFamily="34" charset="0"/>
                <a:cs typeface="B Lotus" pitchFamily="2" charset="-78"/>
              </a:defRPr>
            </a:lvl2pPr>
            <a:lvl3pPr marL="1143000" indent="-228600" eaLnBrk="0" hangingPunct="0">
              <a:defRPr>
                <a:solidFill>
                  <a:schemeClr val="tx1"/>
                </a:solidFill>
                <a:latin typeface="Arial" pitchFamily="34" charset="0"/>
                <a:cs typeface="B Lotus" pitchFamily="2" charset="-78"/>
              </a:defRPr>
            </a:lvl3pPr>
            <a:lvl4pPr marL="1600200" indent="-228600" eaLnBrk="0" hangingPunct="0">
              <a:defRPr>
                <a:solidFill>
                  <a:schemeClr val="tx1"/>
                </a:solidFill>
                <a:latin typeface="Arial" pitchFamily="34" charset="0"/>
                <a:cs typeface="B Lotus" pitchFamily="2" charset="-78"/>
              </a:defRPr>
            </a:lvl4pPr>
            <a:lvl5pPr marL="2057400" indent="-228600" eaLnBrk="0" hangingPunct="0">
              <a:defRPr>
                <a:solidFill>
                  <a:schemeClr val="tx1"/>
                </a:solidFill>
                <a:latin typeface="Arial" pitchFamily="34" charset="0"/>
                <a:cs typeface="B Lotus" pitchFamily="2" charset="-78"/>
              </a:defRPr>
            </a:lvl5pPr>
            <a:lvl6pPr marL="2514600" indent="-228600" rtl="0" eaLnBrk="0" fontAlgn="base" hangingPunct="0">
              <a:spcBef>
                <a:spcPct val="0"/>
              </a:spcBef>
              <a:spcAft>
                <a:spcPct val="0"/>
              </a:spcAft>
              <a:defRPr>
                <a:solidFill>
                  <a:schemeClr val="tx1"/>
                </a:solidFill>
                <a:latin typeface="Arial" pitchFamily="34" charset="0"/>
                <a:cs typeface="B Lotus" pitchFamily="2" charset="-78"/>
              </a:defRPr>
            </a:lvl6pPr>
            <a:lvl7pPr marL="2971800" indent="-228600" rtl="0" eaLnBrk="0" fontAlgn="base" hangingPunct="0">
              <a:spcBef>
                <a:spcPct val="0"/>
              </a:spcBef>
              <a:spcAft>
                <a:spcPct val="0"/>
              </a:spcAft>
              <a:defRPr>
                <a:solidFill>
                  <a:schemeClr val="tx1"/>
                </a:solidFill>
                <a:latin typeface="Arial" pitchFamily="34" charset="0"/>
                <a:cs typeface="B Lotus" pitchFamily="2" charset="-78"/>
              </a:defRPr>
            </a:lvl7pPr>
            <a:lvl8pPr marL="3429000" indent="-228600" rtl="0" eaLnBrk="0" fontAlgn="base" hangingPunct="0">
              <a:spcBef>
                <a:spcPct val="0"/>
              </a:spcBef>
              <a:spcAft>
                <a:spcPct val="0"/>
              </a:spcAft>
              <a:defRPr>
                <a:solidFill>
                  <a:schemeClr val="tx1"/>
                </a:solidFill>
                <a:latin typeface="Arial" pitchFamily="34" charset="0"/>
                <a:cs typeface="B Lotus" pitchFamily="2" charset="-78"/>
              </a:defRPr>
            </a:lvl8pPr>
            <a:lvl9pPr marL="3886200" indent="-228600" rtl="0" eaLnBrk="0" fontAlgn="base" hangingPunct="0">
              <a:spcBef>
                <a:spcPct val="0"/>
              </a:spcBef>
              <a:spcAft>
                <a:spcPct val="0"/>
              </a:spcAft>
              <a:defRPr>
                <a:solidFill>
                  <a:schemeClr val="tx1"/>
                </a:solidFill>
                <a:latin typeface="Arial" pitchFamily="34" charset="0"/>
                <a:cs typeface="B Lotus" pitchFamily="2" charset="-78"/>
              </a:defRPr>
            </a:lvl9pPr>
          </a:lstStyle>
          <a:p>
            <a:pPr algn="l" eaLnBrk="1" hangingPunct="1"/>
            <a:fld id="{CE87477E-E829-4708-A015-88BFC16F6E33}" type="slidenum">
              <a:rPr lang="fa-IR" sz="1200" b="0" smtClean="0">
                <a:solidFill>
                  <a:srgbClr val="000066"/>
                </a:solidFill>
                <a:cs typeface="Arial" pitchFamily="34" charset="0"/>
              </a:rPr>
              <a:pPr algn="l" eaLnBrk="1" hangingPunct="1"/>
              <a:t>36</a:t>
            </a:fld>
            <a:endParaRPr lang="en-US" sz="1200" b="0" smtClean="0">
              <a:solidFill>
                <a:srgbClr val="000066"/>
              </a:solidFill>
              <a:cs typeface="Arial" pitchFamily="34" charset="0"/>
            </a:endParaRPr>
          </a:p>
        </p:txBody>
      </p:sp>
      <p:sp>
        <p:nvSpPr>
          <p:cNvPr id="387076" name="Oval 4"/>
          <p:cNvSpPr>
            <a:spLocks noChangeArrowheads="1"/>
          </p:cNvSpPr>
          <p:nvPr/>
        </p:nvSpPr>
        <p:spPr bwMode="auto">
          <a:xfrm>
            <a:off x="1943100" y="1409700"/>
            <a:ext cx="3238500" cy="3238500"/>
          </a:xfrm>
          <a:prstGeom prst="ellipse">
            <a:avLst/>
          </a:prstGeom>
          <a:noFill/>
          <a:ln w="44450" cap="sq">
            <a:solidFill>
              <a:srgbClr val="92D050"/>
            </a:solidFill>
            <a:round/>
            <a:headEnd type="none" w="sm" len="sm"/>
            <a:tailEnd type="none" w="sm" len="sm"/>
          </a:ln>
          <a:effectLst/>
        </p:spPr>
        <p:txBody>
          <a:bodyPr wrap="none" tIns="0" bIns="190800" anchor="ctr" anchorCtr="1"/>
          <a:lstStyle/>
          <a:p>
            <a:pPr algn="ctr">
              <a:defRPr/>
            </a:pPr>
            <a:r>
              <a:rPr lang="en-AU" sz="2800" b="1" dirty="0">
                <a:solidFill>
                  <a:srgbClr val="92D050"/>
                </a:solidFill>
                <a:effectLst>
                  <a:outerShdw blurRad="38100" dist="38100" dir="2700000" algn="tl">
                    <a:srgbClr val="000000">
                      <a:alpha val="43137"/>
                    </a:srgbClr>
                  </a:outerShdw>
                </a:effectLst>
                <a:latin typeface="Arial" charset="0"/>
                <a:cs typeface="Arial" charset="0"/>
              </a:rPr>
              <a:t>P</a:t>
            </a:r>
            <a:endParaRPr lang="en-US" sz="2800" b="1" dirty="0">
              <a:solidFill>
                <a:srgbClr val="92D050"/>
              </a:solidFill>
              <a:effectLst>
                <a:outerShdw blurRad="38100" dist="38100" dir="2700000" algn="tl">
                  <a:srgbClr val="000000">
                    <a:alpha val="43137"/>
                  </a:srgbClr>
                </a:outerShdw>
              </a:effectLst>
              <a:latin typeface="Arial" charset="0"/>
              <a:cs typeface="Arial" charset="0"/>
            </a:endParaRPr>
          </a:p>
        </p:txBody>
      </p:sp>
      <p:sp>
        <p:nvSpPr>
          <p:cNvPr id="387077" name="Oval 5"/>
          <p:cNvSpPr>
            <a:spLocks noChangeArrowheads="1"/>
          </p:cNvSpPr>
          <p:nvPr/>
        </p:nvSpPr>
        <p:spPr bwMode="auto">
          <a:xfrm>
            <a:off x="3886200" y="1409700"/>
            <a:ext cx="3238500" cy="3238500"/>
          </a:xfrm>
          <a:prstGeom prst="ellipse">
            <a:avLst/>
          </a:prstGeom>
          <a:noFill/>
          <a:ln w="44450" cap="sq">
            <a:solidFill>
              <a:srgbClr val="92D050"/>
            </a:solidFill>
            <a:round/>
            <a:headEnd type="none" w="sm" len="sm"/>
            <a:tailEnd type="none" w="sm" len="sm"/>
          </a:ln>
          <a:effectLst/>
        </p:spPr>
        <p:txBody>
          <a:bodyPr wrap="none" tIns="0" bIns="190800" anchor="ctr" anchorCtr="1"/>
          <a:lstStyle/>
          <a:p>
            <a:pPr algn="ctr">
              <a:defRPr/>
            </a:pPr>
            <a:r>
              <a:rPr lang="en-AU" sz="2800" b="1">
                <a:solidFill>
                  <a:srgbClr val="92D050"/>
                </a:solidFill>
                <a:effectLst>
                  <a:outerShdw blurRad="38100" dist="38100" dir="2700000" algn="tl">
                    <a:srgbClr val="000000">
                      <a:alpha val="43137"/>
                    </a:srgbClr>
                  </a:outerShdw>
                </a:effectLst>
                <a:latin typeface="Arial" charset="0"/>
                <a:cs typeface="Arial" charset="0"/>
              </a:rPr>
              <a:t>I</a:t>
            </a:r>
            <a:endParaRPr lang="en-US" sz="2800" b="1">
              <a:solidFill>
                <a:srgbClr val="92D050"/>
              </a:solidFill>
              <a:effectLst>
                <a:outerShdw blurRad="38100" dist="38100" dir="2700000" algn="tl">
                  <a:srgbClr val="000000">
                    <a:alpha val="43137"/>
                  </a:srgbClr>
                </a:outerShdw>
              </a:effectLst>
              <a:latin typeface="Arial" charset="0"/>
              <a:cs typeface="Arial" charset="0"/>
            </a:endParaRPr>
          </a:p>
        </p:txBody>
      </p:sp>
      <p:sp>
        <p:nvSpPr>
          <p:cNvPr id="387078" name="Oval 6"/>
          <p:cNvSpPr>
            <a:spLocks noChangeArrowheads="1"/>
          </p:cNvSpPr>
          <p:nvPr/>
        </p:nvSpPr>
        <p:spPr bwMode="auto">
          <a:xfrm>
            <a:off x="3886200" y="3238500"/>
            <a:ext cx="3238500" cy="3238500"/>
          </a:xfrm>
          <a:prstGeom prst="ellipse">
            <a:avLst/>
          </a:prstGeom>
          <a:noFill/>
          <a:ln w="38100" cap="sq">
            <a:solidFill>
              <a:srgbClr val="92D050"/>
            </a:solidFill>
            <a:round/>
            <a:headEnd type="none" w="sm" len="sm"/>
            <a:tailEnd type="none" w="sm" len="sm"/>
          </a:ln>
          <a:effectLst/>
        </p:spPr>
        <p:txBody>
          <a:bodyPr wrap="none" tIns="190800" bIns="0" anchor="ctr" anchorCtr="1"/>
          <a:lstStyle/>
          <a:p>
            <a:pPr algn="ctr">
              <a:defRPr/>
            </a:pPr>
            <a:r>
              <a:rPr lang="en-AU" sz="2800" b="1" dirty="0">
                <a:solidFill>
                  <a:srgbClr val="92D050"/>
                </a:solidFill>
                <a:effectLst>
                  <a:outerShdw blurRad="38100" dist="38100" dir="2700000" algn="tl">
                    <a:srgbClr val="000000">
                      <a:alpha val="43137"/>
                    </a:srgbClr>
                  </a:outerShdw>
                </a:effectLst>
                <a:latin typeface="Arial" charset="0"/>
                <a:cs typeface="Arial" charset="0"/>
              </a:rPr>
              <a:t>O</a:t>
            </a:r>
            <a:endParaRPr lang="en-US" sz="2800" b="1" dirty="0">
              <a:solidFill>
                <a:srgbClr val="92D050"/>
              </a:solidFill>
              <a:effectLst>
                <a:outerShdw blurRad="38100" dist="38100" dir="2700000" algn="tl">
                  <a:srgbClr val="000000">
                    <a:alpha val="43137"/>
                  </a:srgbClr>
                </a:outerShdw>
              </a:effectLst>
              <a:latin typeface="Arial" charset="0"/>
              <a:cs typeface="Arial" charset="0"/>
            </a:endParaRPr>
          </a:p>
        </p:txBody>
      </p:sp>
      <p:sp>
        <p:nvSpPr>
          <p:cNvPr id="387079" name="Oval 7"/>
          <p:cNvSpPr>
            <a:spLocks noChangeArrowheads="1"/>
          </p:cNvSpPr>
          <p:nvPr/>
        </p:nvSpPr>
        <p:spPr bwMode="auto">
          <a:xfrm>
            <a:off x="1943100" y="3238500"/>
            <a:ext cx="3238500" cy="3238500"/>
          </a:xfrm>
          <a:prstGeom prst="ellipse">
            <a:avLst/>
          </a:prstGeom>
          <a:noFill/>
          <a:ln w="38100" cap="sq">
            <a:solidFill>
              <a:srgbClr val="92D050"/>
            </a:solidFill>
            <a:round/>
            <a:headEnd type="none" w="sm" len="sm"/>
            <a:tailEnd type="none" w="sm" len="sm"/>
          </a:ln>
          <a:effectLst/>
        </p:spPr>
        <p:txBody>
          <a:bodyPr wrap="none" tIns="190800" bIns="0" anchor="ctr" anchorCtr="1"/>
          <a:lstStyle/>
          <a:p>
            <a:pPr algn="ctr">
              <a:defRPr/>
            </a:pPr>
            <a:r>
              <a:rPr lang="en-AU" sz="2800" b="1" dirty="0">
                <a:solidFill>
                  <a:srgbClr val="92D050"/>
                </a:solidFill>
                <a:effectLst>
                  <a:outerShdw blurRad="38100" dist="38100" dir="2700000" algn="tl">
                    <a:srgbClr val="000000">
                      <a:alpha val="43137"/>
                    </a:srgbClr>
                  </a:outerShdw>
                </a:effectLst>
                <a:latin typeface="Arial" charset="0"/>
                <a:cs typeface="Arial" charset="0"/>
              </a:rPr>
              <a:t>C</a:t>
            </a:r>
            <a:endParaRPr lang="en-US" sz="2800" b="1" dirty="0">
              <a:solidFill>
                <a:srgbClr val="92D050"/>
              </a:solidFill>
              <a:effectLst>
                <a:outerShdw blurRad="38100" dist="38100" dir="2700000" algn="tl">
                  <a:srgbClr val="000000">
                    <a:alpha val="43137"/>
                  </a:srgbClr>
                </a:outerShdw>
              </a:effectLst>
              <a:latin typeface="Arial" charset="0"/>
              <a:cs typeface="Arial" charset="0"/>
            </a:endParaRPr>
          </a:p>
        </p:txBody>
      </p:sp>
      <p:sp>
        <p:nvSpPr>
          <p:cNvPr id="387081" name="Rectangle 9"/>
          <p:cNvSpPr>
            <a:spLocks noChangeArrowheads="1"/>
          </p:cNvSpPr>
          <p:nvPr/>
        </p:nvSpPr>
        <p:spPr bwMode="auto">
          <a:xfrm rot="2885055">
            <a:off x="4260850" y="3692987"/>
            <a:ext cx="552450" cy="533400"/>
          </a:xfrm>
          <a:prstGeom prst="rect">
            <a:avLst/>
          </a:prstGeom>
          <a:ln>
            <a:headEnd type="none" w="sm" len="sm"/>
            <a:tailEnd type="none" w="sm" len="sm"/>
          </a:ln>
        </p:spPr>
        <p:style>
          <a:lnRef idx="1">
            <a:schemeClr val="accent6"/>
          </a:lnRef>
          <a:fillRef idx="2">
            <a:schemeClr val="accent6"/>
          </a:fillRef>
          <a:effectRef idx="1">
            <a:schemeClr val="accent6"/>
          </a:effectRef>
          <a:fontRef idx="minor">
            <a:schemeClr val="dk1"/>
          </a:fontRef>
        </p:style>
        <p:txBody>
          <a:bodyPr wrap="none" anchor="ctr"/>
          <a:lstStyle/>
          <a:p>
            <a:endParaRPr lang="fa-IR"/>
          </a:p>
        </p:txBody>
      </p:sp>
      <p:sp>
        <p:nvSpPr>
          <p:cNvPr id="387085" name="Rectangle 13"/>
          <p:cNvSpPr>
            <a:spLocks noChangeArrowheads="1"/>
          </p:cNvSpPr>
          <p:nvPr/>
        </p:nvSpPr>
        <p:spPr bwMode="auto">
          <a:xfrm>
            <a:off x="5143500" y="3730625"/>
            <a:ext cx="3643313" cy="460375"/>
          </a:xfrm>
          <a:prstGeom prst="rect">
            <a:avLst/>
          </a:prstGeom>
          <a:noFill/>
          <a:ln w="12700" cap="sq">
            <a:solidFill>
              <a:srgbClr val="FFC000"/>
            </a:solidFill>
            <a:miter lim="800000"/>
            <a:headEnd type="none" w="sm" len="sm"/>
            <a:tailEnd type="none" w="sm" len="sm"/>
          </a:ln>
          <a:effectLst/>
        </p:spPr>
        <p:txBody>
          <a:bodyPr anchor="ctr">
            <a:spAutoFit/>
          </a:bodyPr>
          <a:lstStyle/>
          <a:p>
            <a:pPr algn="ctr">
              <a:defRPr/>
            </a:pPr>
            <a:r>
              <a:rPr lang="en-AU" sz="2400" b="1" dirty="0">
                <a:solidFill>
                  <a:srgbClr val="FFFF00"/>
                </a:solidFill>
                <a:effectLst>
                  <a:outerShdw blurRad="38100" dist="38100" dir="2700000" algn="tl">
                    <a:srgbClr val="000000">
                      <a:alpha val="43137"/>
                    </a:srgbClr>
                  </a:outerShdw>
                </a:effectLst>
                <a:latin typeface="Arial" charset="0"/>
                <a:cs typeface="Arial" charset="0"/>
              </a:rPr>
              <a:t>(P</a:t>
            </a:r>
            <a:r>
              <a:rPr lang="en-AU" sz="2400" b="1" dirty="0">
                <a:effectLst>
                  <a:outerShdw blurRad="38100" dist="38100" dir="2700000" algn="tl">
                    <a:srgbClr val="000000">
                      <a:alpha val="43137"/>
                    </a:srgbClr>
                  </a:outerShdw>
                </a:effectLst>
                <a:latin typeface="Arial" charset="0"/>
                <a:cs typeface="Arial" charset="0"/>
              </a:rPr>
              <a:t> </a:t>
            </a:r>
            <a:r>
              <a:rPr lang="en-AU" sz="2400" b="1" dirty="0">
                <a:solidFill>
                  <a:srgbClr val="00B0F0"/>
                </a:solidFill>
                <a:effectLst>
                  <a:outerShdw blurRad="38100" dist="38100" dir="2700000" algn="tl">
                    <a:srgbClr val="000000">
                      <a:alpha val="43137"/>
                    </a:srgbClr>
                  </a:outerShdw>
                </a:effectLst>
                <a:latin typeface="Arial" charset="0"/>
                <a:cs typeface="Arial" charset="0"/>
              </a:rPr>
              <a:t>AND</a:t>
            </a:r>
            <a:r>
              <a:rPr lang="en-AU" sz="2400" b="1" dirty="0">
                <a:effectLst>
                  <a:outerShdw blurRad="38100" dist="38100" dir="2700000" algn="tl">
                    <a:srgbClr val="000000">
                      <a:alpha val="43137"/>
                    </a:srgbClr>
                  </a:outerShdw>
                </a:effectLst>
                <a:latin typeface="Arial" charset="0"/>
                <a:cs typeface="Arial" charset="0"/>
              </a:rPr>
              <a:t> </a:t>
            </a:r>
            <a:r>
              <a:rPr lang="en-AU" sz="2400" b="1" dirty="0">
                <a:solidFill>
                  <a:srgbClr val="FFFF00"/>
                </a:solidFill>
                <a:effectLst>
                  <a:outerShdw blurRad="38100" dist="38100" dir="2700000" algn="tl">
                    <a:srgbClr val="000000">
                      <a:alpha val="43137"/>
                    </a:srgbClr>
                  </a:outerShdw>
                </a:effectLst>
                <a:latin typeface="Arial" charset="0"/>
                <a:cs typeface="Arial" charset="0"/>
              </a:rPr>
              <a:t>I</a:t>
            </a:r>
            <a:r>
              <a:rPr lang="en-AU" sz="2400" b="1" dirty="0">
                <a:effectLst>
                  <a:outerShdw blurRad="38100" dist="38100" dir="2700000" algn="tl">
                    <a:srgbClr val="000000">
                      <a:alpha val="43137"/>
                    </a:srgbClr>
                  </a:outerShdw>
                </a:effectLst>
                <a:latin typeface="Arial" charset="0"/>
                <a:cs typeface="Arial" charset="0"/>
              </a:rPr>
              <a:t> </a:t>
            </a:r>
            <a:r>
              <a:rPr lang="en-AU" sz="2400" b="1" dirty="0">
                <a:solidFill>
                  <a:srgbClr val="00B0F0"/>
                </a:solidFill>
                <a:effectLst>
                  <a:outerShdw blurRad="38100" dist="38100" dir="2700000" algn="tl">
                    <a:srgbClr val="000000">
                      <a:alpha val="43137"/>
                    </a:srgbClr>
                  </a:outerShdw>
                </a:effectLst>
                <a:latin typeface="Arial" charset="0"/>
                <a:cs typeface="Arial" charset="0"/>
              </a:rPr>
              <a:t>AND</a:t>
            </a:r>
            <a:r>
              <a:rPr lang="en-AU" sz="2400" b="1" dirty="0">
                <a:effectLst>
                  <a:outerShdw blurRad="38100" dist="38100" dir="2700000" algn="tl">
                    <a:srgbClr val="000000">
                      <a:alpha val="43137"/>
                    </a:srgbClr>
                  </a:outerShdw>
                </a:effectLst>
                <a:latin typeface="Arial" charset="0"/>
                <a:cs typeface="Arial" charset="0"/>
              </a:rPr>
              <a:t> </a:t>
            </a:r>
            <a:r>
              <a:rPr lang="en-AU" sz="2400" b="1" dirty="0">
                <a:solidFill>
                  <a:srgbClr val="FFFF00"/>
                </a:solidFill>
                <a:effectLst>
                  <a:outerShdw blurRad="38100" dist="38100" dir="2700000" algn="tl">
                    <a:srgbClr val="000000">
                      <a:alpha val="43137"/>
                    </a:srgbClr>
                  </a:outerShdw>
                </a:effectLst>
                <a:latin typeface="Arial" charset="0"/>
                <a:cs typeface="Arial" charset="0"/>
              </a:rPr>
              <a:t>C</a:t>
            </a:r>
            <a:r>
              <a:rPr lang="en-AU" sz="2400" b="1" dirty="0">
                <a:effectLst>
                  <a:outerShdw blurRad="38100" dist="38100" dir="2700000" algn="tl">
                    <a:srgbClr val="000000">
                      <a:alpha val="43137"/>
                    </a:srgbClr>
                  </a:outerShdw>
                </a:effectLst>
                <a:latin typeface="Arial" charset="0"/>
                <a:cs typeface="Arial" charset="0"/>
              </a:rPr>
              <a:t> </a:t>
            </a:r>
            <a:r>
              <a:rPr lang="en-AU" sz="2400" b="1" dirty="0">
                <a:solidFill>
                  <a:srgbClr val="00B0F0"/>
                </a:solidFill>
                <a:effectLst>
                  <a:outerShdw blurRad="38100" dist="38100" dir="2700000" algn="tl">
                    <a:srgbClr val="000000">
                      <a:alpha val="43137"/>
                    </a:srgbClr>
                  </a:outerShdw>
                </a:effectLst>
                <a:latin typeface="Arial" charset="0"/>
                <a:cs typeface="Arial" charset="0"/>
              </a:rPr>
              <a:t>AND</a:t>
            </a:r>
            <a:r>
              <a:rPr lang="en-AU" sz="2400" b="1" dirty="0">
                <a:effectLst>
                  <a:outerShdw blurRad="38100" dist="38100" dir="2700000" algn="tl">
                    <a:srgbClr val="000000">
                      <a:alpha val="43137"/>
                    </a:srgbClr>
                  </a:outerShdw>
                </a:effectLst>
                <a:latin typeface="Arial" charset="0"/>
                <a:cs typeface="Arial" charset="0"/>
              </a:rPr>
              <a:t> </a:t>
            </a:r>
            <a:r>
              <a:rPr lang="en-AU" sz="2400" b="1" dirty="0">
                <a:solidFill>
                  <a:srgbClr val="FFFF00"/>
                </a:solidFill>
                <a:effectLst>
                  <a:outerShdw blurRad="38100" dist="38100" dir="2700000" algn="tl">
                    <a:srgbClr val="000000">
                      <a:alpha val="43137"/>
                    </a:srgbClr>
                  </a:outerShdw>
                </a:effectLst>
                <a:latin typeface="Arial" charset="0"/>
                <a:cs typeface="Arial" charset="0"/>
              </a:rPr>
              <a:t>O)</a:t>
            </a:r>
            <a:endParaRPr lang="en-US" sz="2400" b="1" dirty="0">
              <a:solidFill>
                <a:srgbClr val="FFFF00"/>
              </a:solidFill>
              <a:effectLst>
                <a:outerShdw blurRad="38100" dist="38100" dir="2700000" algn="tl">
                  <a:srgbClr val="000000">
                    <a:alpha val="43137"/>
                  </a:srgbClr>
                </a:outerShdw>
              </a:effectLst>
              <a:latin typeface="Arial" charset="0"/>
              <a:cs typeface="Arial" charset="0"/>
            </a:endParaRPr>
          </a:p>
        </p:txBody>
      </p:sp>
      <p:sp>
        <p:nvSpPr>
          <p:cNvPr id="387086" name="Line 14"/>
          <p:cNvSpPr>
            <a:spLocks noChangeShapeType="1"/>
          </p:cNvSpPr>
          <p:nvPr/>
        </p:nvSpPr>
        <p:spPr bwMode="auto">
          <a:xfrm flipV="1">
            <a:off x="4724400" y="3943350"/>
            <a:ext cx="490538" cy="19050"/>
          </a:xfrm>
          <a:prstGeom prst="line">
            <a:avLst/>
          </a:prstGeom>
          <a:noFill/>
          <a:ln w="31750" cap="sq">
            <a:solidFill>
              <a:srgbClr val="FFC000"/>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fa-IR"/>
          </a:p>
        </p:txBody>
      </p:sp>
      <p:sp>
        <p:nvSpPr>
          <p:cNvPr id="27659" name="Title 14"/>
          <p:cNvSpPr>
            <a:spLocks noGrp="1"/>
          </p:cNvSpPr>
          <p:nvPr>
            <p:ph type="title"/>
          </p:nvPr>
        </p:nvSpPr>
        <p:spPr/>
        <p:txBody>
          <a:bodyPr/>
          <a:lstStyle/>
          <a:p>
            <a:pPr eaLnBrk="1" hangingPunct="1"/>
            <a:r>
              <a:rPr lang="fa-IR" dirty="0" smtClean="0"/>
              <a:t>جستجوی شواهد</a:t>
            </a:r>
            <a:r>
              <a:rPr lang="fa-IR" sz="2400" i="1" u="none" dirty="0" smtClean="0">
                <a:cs typeface="B Titr" pitchFamily="2" charset="-78"/>
              </a:rPr>
              <a:t>  (ادامه)</a:t>
            </a:r>
            <a:endParaRPr lang="fa-IR" dirty="0" smtClean="0"/>
          </a:p>
        </p:txBody>
      </p:sp>
      <p:sp>
        <p:nvSpPr>
          <p:cNvPr id="14" name="Oval 13"/>
          <p:cNvSpPr>
            <a:spLocks noChangeArrowheads="1"/>
          </p:cNvSpPr>
          <p:nvPr/>
        </p:nvSpPr>
        <p:spPr bwMode="auto">
          <a:xfrm>
            <a:off x="4343400" y="3810000"/>
            <a:ext cx="285750" cy="285750"/>
          </a:xfrm>
          <a:prstGeom prst="ellipse">
            <a:avLst/>
          </a:prstGeom>
          <a:ln>
            <a:headEnd/>
            <a:tailEnd/>
          </a:ln>
        </p:spPr>
        <p:style>
          <a:lnRef idx="1">
            <a:schemeClr val="accent2"/>
          </a:lnRef>
          <a:fillRef idx="3">
            <a:schemeClr val="accent2"/>
          </a:fillRef>
          <a:effectRef idx="2">
            <a:schemeClr val="accent2"/>
          </a:effectRef>
          <a:fontRef idx="minor">
            <a:schemeClr val="lt1"/>
          </a:fontRef>
        </p:style>
        <p:txBody>
          <a:bodyPr/>
          <a:lstStyle/>
          <a:p>
            <a:endParaRPr lang="fa-IR"/>
          </a:p>
        </p:txBody>
      </p:sp>
      <p:sp>
        <p:nvSpPr>
          <p:cNvPr id="16" name="Lightning Bolt 15"/>
          <p:cNvSpPr/>
          <p:nvPr/>
        </p:nvSpPr>
        <p:spPr bwMode="auto">
          <a:xfrm>
            <a:off x="642910" y="2667000"/>
            <a:ext cx="3786214" cy="1295400"/>
          </a:xfrm>
          <a:prstGeom prst="lightningBolt">
            <a:avLst/>
          </a:prstGeom>
          <a:solidFill>
            <a:srgbClr val="AEF0C9"/>
          </a:solidFill>
          <a:ln w="9525" cap="flat" cmpd="sng" algn="ctr">
            <a:solidFill>
              <a:srgbClr val="92D050"/>
            </a:solidFill>
            <a:prstDash val="solid"/>
            <a:round/>
            <a:headEnd type="none" w="med" len="med"/>
            <a:tailEnd type="none" w="med" len="med"/>
          </a:ln>
          <a:effectLst>
            <a:innerShdw blurRad="114300">
              <a:prstClr val="black"/>
            </a:innerShdw>
          </a:effectLst>
        </p:spPr>
        <p:txBody>
          <a:bodyPr lIns="0" tIns="0" rIns="0" bIns="0" rtlCol="1" anchor="ctr" anchorCtr="1"/>
          <a:lstStyle/>
          <a:p>
            <a:pPr>
              <a:defRPr/>
            </a:pPr>
            <a:r>
              <a:rPr lang="en-US" sz="2000" b="1" dirty="0">
                <a:solidFill>
                  <a:srgbClr val="003300"/>
                </a:solidFill>
                <a:effectLst>
                  <a:innerShdw blurRad="63500" dist="50800" dir="13500000">
                    <a:prstClr val="black">
                      <a:alpha val="50000"/>
                    </a:prstClr>
                  </a:innerShdw>
                </a:effectLst>
                <a:cs typeface="+mn-cs"/>
              </a:rPr>
              <a:t>Filter</a:t>
            </a:r>
            <a:endParaRPr lang="fa-IR" sz="2000" b="1" dirty="0">
              <a:solidFill>
                <a:srgbClr val="003300"/>
              </a:solidFill>
              <a:effectLst>
                <a:innerShdw blurRad="63500" dist="50800" dir="13500000">
                  <a:prstClr val="black">
                    <a:alpha val="50000"/>
                  </a:prstClr>
                </a:innerShdw>
              </a:effectLst>
              <a:cs typeface="+mn-cs"/>
            </a:endParaRPr>
          </a:p>
        </p:txBody>
      </p:sp>
      <p:sp>
        <p:nvSpPr>
          <p:cNvPr id="15" name="Slide Number Placeholder 3"/>
          <p:cNvSpPr>
            <a:spLocks noGrp="1"/>
          </p:cNvSpPr>
          <p:nvPr>
            <p:ph type="sldNum" sz="quarter" idx="12"/>
          </p:nvPr>
        </p:nvSpPr>
        <p:spPr>
          <a:xfrm>
            <a:off x="6934200" y="6416675"/>
            <a:ext cx="2133600" cy="365125"/>
          </a:xfrm>
        </p:spPr>
        <p:txBody>
          <a:bodyPr/>
          <a:lstStyle/>
          <a:p>
            <a:fld id="{B6F15528-21DE-4FAA-801E-634DDDAF4B2B}" type="slidenum">
              <a:rPr lang="en-US" smtClean="0"/>
              <a:pPr/>
              <a:t>36</a:t>
            </a:fld>
            <a:endParaRPr lang="en-US" dirty="0"/>
          </a:p>
        </p:txBody>
      </p:sp>
    </p:spTree>
    <p:extLst>
      <p:ext uri="{BB962C8B-B14F-4D97-AF65-F5344CB8AC3E}">
        <p14:creationId xmlns:p14="http://schemas.microsoft.com/office/powerpoint/2010/main" val="3749303318"/>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87081"/>
                                        </p:tgtEl>
                                        <p:attrNameLst>
                                          <p:attrName>style.visibility</p:attrName>
                                        </p:attrNameLst>
                                      </p:cBhvr>
                                      <p:to>
                                        <p:strVal val="visible"/>
                                      </p:to>
                                    </p:set>
                                    <p:anim calcmode="lin" valueType="num">
                                      <p:cBhvr>
                                        <p:cTn id="7" dur="500" fill="hold"/>
                                        <p:tgtEl>
                                          <p:spTgt spid="387081"/>
                                        </p:tgtEl>
                                        <p:attrNameLst>
                                          <p:attrName>ppt_w</p:attrName>
                                        </p:attrNameLst>
                                      </p:cBhvr>
                                      <p:tavLst>
                                        <p:tav tm="0">
                                          <p:val>
                                            <p:fltVal val="0"/>
                                          </p:val>
                                        </p:tav>
                                        <p:tav tm="100000">
                                          <p:val>
                                            <p:strVal val="#ppt_w"/>
                                          </p:val>
                                        </p:tav>
                                      </p:tavLst>
                                    </p:anim>
                                    <p:anim calcmode="lin" valueType="num">
                                      <p:cBhvr>
                                        <p:cTn id="8" dur="500" fill="hold"/>
                                        <p:tgtEl>
                                          <p:spTgt spid="387081"/>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18" presetClass="entr" presetSubtype="6" fill="hold" grpId="0" nodeType="afterEffect">
                                  <p:stCondLst>
                                    <p:cond delay="0"/>
                                  </p:stCondLst>
                                  <p:childTnLst>
                                    <p:set>
                                      <p:cBhvr>
                                        <p:cTn id="11" dur="1" fill="hold">
                                          <p:stCondLst>
                                            <p:cond delay="0"/>
                                          </p:stCondLst>
                                        </p:cTn>
                                        <p:tgtEl>
                                          <p:spTgt spid="387086"/>
                                        </p:tgtEl>
                                        <p:attrNameLst>
                                          <p:attrName>style.visibility</p:attrName>
                                        </p:attrNameLst>
                                      </p:cBhvr>
                                      <p:to>
                                        <p:strVal val="visible"/>
                                      </p:to>
                                    </p:set>
                                    <p:animEffect transition="in" filter="strips(downRight)">
                                      <p:cBhvr>
                                        <p:cTn id="12" dur="500"/>
                                        <p:tgtEl>
                                          <p:spTgt spid="387086"/>
                                        </p:tgtEl>
                                      </p:cBhvr>
                                    </p:animEffect>
                                  </p:childTnLst>
                                </p:cTn>
                              </p:par>
                            </p:childTnLst>
                          </p:cTn>
                        </p:par>
                        <p:par>
                          <p:cTn id="13" fill="hold" nodeType="afterGroup">
                            <p:stCondLst>
                              <p:cond delay="1000"/>
                            </p:stCondLst>
                            <p:childTnLst>
                              <p:par>
                                <p:cTn id="14" presetID="3" presetClass="entr" presetSubtype="10" fill="hold" grpId="0" nodeType="afterEffect">
                                  <p:stCondLst>
                                    <p:cond delay="0"/>
                                  </p:stCondLst>
                                  <p:childTnLst>
                                    <p:set>
                                      <p:cBhvr>
                                        <p:cTn id="15" dur="1" fill="hold">
                                          <p:stCondLst>
                                            <p:cond delay="0"/>
                                          </p:stCondLst>
                                        </p:cTn>
                                        <p:tgtEl>
                                          <p:spTgt spid="387085"/>
                                        </p:tgtEl>
                                        <p:attrNameLst>
                                          <p:attrName>style.visibility</p:attrName>
                                        </p:attrNameLst>
                                      </p:cBhvr>
                                      <p:to>
                                        <p:strVal val="visible"/>
                                      </p:to>
                                    </p:set>
                                    <p:animEffect transition="in" filter="blinds(horizontal)">
                                      <p:cBhvr>
                                        <p:cTn id="16" dur="500"/>
                                        <p:tgtEl>
                                          <p:spTgt spid="38708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6"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strips(downRight)">
                                      <p:cBhvr>
                                        <p:cTn id="21" dur="500"/>
                                        <p:tgtEl>
                                          <p:spTgt spid="16"/>
                                        </p:tgtEl>
                                      </p:cBhvr>
                                    </p:animEffect>
                                  </p:childTnLst>
                                </p:cTn>
                              </p:par>
                            </p:childTnLst>
                          </p:cTn>
                        </p:par>
                        <p:par>
                          <p:cTn id="22" fill="hold" nodeType="afterGroup">
                            <p:stCondLst>
                              <p:cond delay="500"/>
                            </p:stCondLst>
                            <p:childTnLst>
                              <p:par>
                                <p:cTn id="23" presetID="23" presetClass="entr" presetSubtype="16" fill="hold" grpId="0" nodeType="after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p:cTn id="25" dur="500" fill="hold"/>
                                        <p:tgtEl>
                                          <p:spTgt spid="14"/>
                                        </p:tgtEl>
                                        <p:attrNameLst>
                                          <p:attrName>ppt_w</p:attrName>
                                        </p:attrNameLst>
                                      </p:cBhvr>
                                      <p:tavLst>
                                        <p:tav tm="0">
                                          <p:val>
                                            <p:fltVal val="0"/>
                                          </p:val>
                                        </p:tav>
                                        <p:tav tm="100000">
                                          <p:val>
                                            <p:strVal val="#ppt_w"/>
                                          </p:val>
                                        </p:tav>
                                      </p:tavLst>
                                    </p:anim>
                                    <p:anim calcmode="lin" valueType="num">
                                      <p:cBhvr>
                                        <p:cTn id="26" dur="500" fill="hold"/>
                                        <p:tgtEl>
                                          <p:spTgt spid="1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7081" grpId="0" animBg="1"/>
      <p:bldP spid="387085" grpId="0" animBg="1"/>
      <p:bldP spid="387086" grpId="0" animBg="1"/>
      <p:bldP spid="1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جستجوی شواهد</a:t>
            </a:r>
            <a:r>
              <a:rPr lang="fa-IR" sz="2400" i="1" u="none" dirty="0" smtClean="0"/>
              <a:t>  (ادامه)</a:t>
            </a:r>
            <a:endParaRPr lang="fa-IR" sz="2400" i="1" u="none" dirty="0"/>
          </a:p>
        </p:txBody>
      </p:sp>
      <p:sp>
        <p:nvSpPr>
          <p:cNvPr id="3" name="Content Placeholder 2"/>
          <p:cNvSpPr>
            <a:spLocks noGrp="1"/>
          </p:cNvSpPr>
          <p:nvPr>
            <p:ph idx="1"/>
          </p:nvPr>
        </p:nvSpPr>
        <p:spPr>
          <a:xfrm>
            <a:off x="685800" y="1371600"/>
            <a:ext cx="7696200" cy="4114800"/>
          </a:xfrm>
        </p:spPr>
        <p:txBody>
          <a:bodyPr>
            <a:normAutofit/>
          </a:bodyPr>
          <a:lstStyle/>
          <a:p>
            <a:pPr lvl="0" algn="just"/>
            <a:r>
              <a:rPr lang="fa-IR" dirty="0"/>
              <a:t>برای تهیه راهبرد </a:t>
            </a:r>
            <a:r>
              <a:rPr lang="fa-IR" dirty="0" smtClean="0"/>
              <a:t>جستجو، </a:t>
            </a:r>
            <a:r>
              <a:rPr lang="fa-IR" dirty="0"/>
              <a:t>ابتدا اجزای پیکو را مشخص می‌کنیم. </a:t>
            </a:r>
            <a:endParaRPr lang="en-US" dirty="0"/>
          </a:p>
          <a:p>
            <a:pPr lvl="0" algn="just"/>
            <a:r>
              <a:rPr lang="fa-IR" dirty="0" smtClean="0"/>
              <a:t>مترادف </a:t>
            </a:r>
            <a:r>
              <a:rPr lang="fa-IR" dirty="0"/>
              <a:t>هر یک از اجزا را پیدا می‌کنیم. بدین منظور می‌توانیم از </a:t>
            </a:r>
            <a:r>
              <a:rPr lang="en-US" sz="2400" dirty="0" err="1" smtClean="0"/>
              <a:t>MeSH</a:t>
            </a:r>
            <a:r>
              <a:rPr lang="fa-IR" sz="2400" dirty="0" smtClean="0"/>
              <a:t> </a:t>
            </a:r>
            <a:r>
              <a:rPr lang="fa-IR" dirty="0"/>
              <a:t>استفاده کنیم. </a:t>
            </a:r>
            <a:endParaRPr lang="en-US" dirty="0"/>
          </a:p>
          <a:p>
            <a:pPr lvl="0" algn="just"/>
            <a:r>
              <a:rPr lang="fa-IR" dirty="0" smtClean="0"/>
              <a:t>از </a:t>
            </a:r>
            <a:r>
              <a:rPr lang="fa-IR" dirty="0"/>
              <a:t>ترکیب واژه‌های مختلف مربوط به اجزای </a:t>
            </a:r>
            <a:r>
              <a:rPr lang="fa-IR" dirty="0" smtClean="0"/>
              <a:t>پیکو راهبرد(های</a:t>
            </a:r>
            <a:r>
              <a:rPr lang="fa-IR" dirty="0"/>
              <a:t>) جستجو را تهیه می‌کنیم.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dirty="0"/>
          </a:p>
        </p:txBody>
      </p:sp>
    </p:spTree>
    <p:extLst>
      <p:ext uri="{BB962C8B-B14F-4D97-AF65-F5344CB8AC3E}">
        <p14:creationId xmlns:p14="http://schemas.microsoft.com/office/powerpoint/2010/main" val="1739436726"/>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جستجوی شواهد</a:t>
            </a:r>
            <a:r>
              <a:rPr lang="fa-IR" sz="2400" i="1" u="none" dirty="0"/>
              <a:t>  (ادامه)</a:t>
            </a:r>
            <a:endParaRPr lang="fa-IR" dirty="0"/>
          </a:p>
        </p:txBody>
      </p:sp>
      <p:sp>
        <p:nvSpPr>
          <p:cNvPr id="3" name="Content Placeholder 2"/>
          <p:cNvSpPr>
            <a:spLocks noGrp="1"/>
          </p:cNvSpPr>
          <p:nvPr>
            <p:ph idx="1"/>
          </p:nvPr>
        </p:nvSpPr>
        <p:spPr>
          <a:xfrm>
            <a:off x="152400" y="1295400"/>
            <a:ext cx="8686800" cy="1143000"/>
          </a:xfrm>
        </p:spPr>
        <p:txBody>
          <a:bodyPr>
            <a:normAutofit/>
          </a:bodyPr>
          <a:lstStyle/>
          <a:p>
            <a:pPr algn="just" rtl="0">
              <a:spcAft>
                <a:spcPts val="0"/>
              </a:spcAft>
            </a:pPr>
            <a:r>
              <a:rPr lang="en-US" sz="2200" dirty="0"/>
              <a:t>In adults screened with fecal occult blood testing, compared with no screening, is there a reduction in the mortality from colorectal cancer</a:t>
            </a:r>
            <a:r>
              <a:rPr lang="en-US" sz="2200" dirty="0" smtClean="0"/>
              <a:t>?</a:t>
            </a:r>
          </a:p>
          <a:p>
            <a:pPr algn="just">
              <a:spcAft>
                <a:spcPts val="0"/>
              </a:spcAft>
            </a:pPr>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38</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689045390"/>
              </p:ext>
            </p:extLst>
          </p:nvPr>
        </p:nvGraphicFramePr>
        <p:xfrm>
          <a:off x="551840" y="2667000"/>
          <a:ext cx="8134960" cy="2913316"/>
        </p:xfrm>
        <a:graphic>
          <a:graphicData uri="http://schemas.openxmlformats.org/drawingml/2006/table">
            <a:tbl>
              <a:tblPr firstRow="1" firstCol="1" bandRow="1">
                <a:tableStyleId>{5C22544A-7EE6-4342-B048-85BDC9FD1C3A}</a:tableStyleId>
              </a:tblPr>
              <a:tblGrid>
                <a:gridCol w="2572360"/>
                <a:gridCol w="2667000"/>
                <a:gridCol w="2895600"/>
              </a:tblGrid>
              <a:tr h="529114">
                <a:tc>
                  <a:txBody>
                    <a:bodyPr/>
                    <a:lstStyle/>
                    <a:p>
                      <a:pPr algn="ctr" rtl="0">
                        <a:lnSpc>
                          <a:spcPct val="100000"/>
                        </a:lnSpc>
                        <a:spcAft>
                          <a:spcPts val="0"/>
                        </a:spcAft>
                      </a:pPr>
                      <a:r>
                        <a:rPr lang="en-US" sz="2200" b="1" dirty="0">
                          <a:effectLst>
                            <a:outerShdw blurRad="38100" dist="38100" dir="2700000" algn="tl">
                              <a:srgbClr val="000000">
                                <a:alpha val="43137"/>
                              </a:srgbClr>
                            </a:outerShdw>
                          </a:effectLst>
                        </a:rPr>
                        <a:t>Question part</a:t>
                      </a:r>
                      <a:endParaRPr lang="en-US" sz="2200" b="1" dirty="0">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c>
                  <a:txBody>
                    <a:bodyPr/>
                    <a:lstStyle/>
                    <a:p>
                      <a:pPr algn="ctr" rtl="0">
                        <a:lnSpc>
                          <a:spcPct val="100000"/>
                        </a:lnSpc>
                        <a:spcAft>
                          <a:spcPts val="0"/>
                        </a:spcAft>
                      </a:pPr>
                      <a:r>
                        <a:rPr lang="en-US" sz="2200" b="1" dirty="0">
                          <a:effectLst>
                            <a:outerShdw blurRad="38100" dist="38100" dir="2700000" algn="tl">
                              <a:srgbClr val="000000">
                                <a:alpha val="43137"/>
                              </a:srgbClr>
                            </a:outerShdw>
                          </a:effectLst>
                        </a:rPr>
                        <a:t>Question term</a:t>
                      </a:r>
                      <a:endParaRPr lang="en-US" sz="2200" b="1" dirty="0">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c>
                  <a:txBody>
                    <a:bodyPr/>
                    <a:lstStyle/>
                    <a:p>
                      <a:pPr algn="ctr" rtl="0">
                        <a:lnSpc>
                          <a:spcPct val="100000"/>
                        </a:lnSpc>
                        <a:spcAft>
                          <a:spcPts val="0"/>
                        </a:spcAft>
                      </a:pPr>
                      <a:r>
                        <a:rPr lang="en-US" sz="2200" b="1" dirty="0">
                          <a:effectLst>
                            <a:outerShdw blurRad="38100" dist="38100" dir="2700000" algn="tl">
                              <a:srgbClr val="000000">
                                <a:alpha val="43137"/>
                              </a:srgbClr>
                            </a:outerShdw>
                          </a:effectLst>
                        </a:rPr>
                        <a:t>Synonyms</a:t>
                      </a:r>
                      <a:endParaRPr lang="en-US" sz="2200" b="1" dirty="0">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r>
              <a:tr h="766286">
                <a:tc>
                  <a:txBody>
                    <a:bodyPr/>
                    <a:lstStyle/>
                    <a:p>
                      <a:pPr algn="l" rtl="0">
                        <a:lnSpc>
                          <a:spcPct val="100000"/>
                        </a:lnSpc>
                        <a:spcAft>
                          <a:spcPts val="0"/>
                        </a:spcAft>
                      </a:pPr>
                      <a:r>
                        <a:rPr lang="en-US" sz="2200" b="1" dirty="0">
                          <a:effectLst>
                            <a:outerShdw blurRad="38100" dist="38100" dir="2700000" algn="tl">
                              <a:srgbClr val="000000">
                                <a:alpha val="43137"/>
                              </a:srgbClr>
                            </a:outerShdw>
                          </a:effectLst>
                        </a:rPr>
                        <a:t>Population/problem</a:t>
                      </a:r>
                      <a:endParaRPr lang="en-US" sz="2200" b="1" dirty="0">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c>
                  <a:txBody>
                    <a:bodyPr/>
                    <a:lstStyle/>
                    <a:p>
                      <a:pPr algn="l" rtl="0">
                        <a:lnSpc>
                          <a:spcPct val="100000"/>
                        </a:lnSpc>
                        <a:spcAft>
                          <a:spcPts val="0"/>
                        </a:spcAft>
                      </a:pPr>
                      <a:endParaRPr lang="en-US" sz="2200" b="1" dirty="0">
                        <a:solidFill>
                          <a:srgbClr val="FFFF00"/>
                        </a:solidFill>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c>
                  <a:txBody>
                    <a:bodyPr/>
                    <a:lstStyle/>
                    <a:p>
                      <a:pPr algn="l" rtl="0">
                        <a:lnSpc>
                          <a:spcPct val="100000"/>
                        </a:lnSpc>
                        <a:spcAft>
                          <a:spcPts val="0"/>
                        </a:spcAft>
                      </a:pPr>
                      <a:endParaRPr lang="en-US" sz="2200" b="1" dirty="0">
                        <a:solidFill>
                          <a:srgbClr val="FFFF00"/>
                        </a:solidFill>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r>
              <a:tr h="552926">
                <a:tc>
                  <a:txBody>
                    <a:bodyPr/>
                    <a:lstStyle/>
                    <a:p>
                      <a:pPr algn="l" rtl="0">
                        <a:lnSpc>
                          <a:spcPct val="100000"/>
                        </a:lnSpc>
                        <a:spcAft>
                          <a:spcPts val="0"/>
                        </a:spcAft>
                      </a:pPr>
                      <a:r>
                        <a:rPr lang="en-US" sz="2200" b="1" dirty="0">
                          <a:effectLst>
                            <a:outerShdw blurRad="38100" dist="38100" dir="2700000" algn="tl">
                              <a:srgbClr val="000000">
                                <a:alpha val="43137"/>
                              </a:srgbClr>
                            </a:outerShdw>
                          </a:effectLst>
                        </a:rPr>
                        <a:t>Intervention</a:t>
                      </a:r>
                      <a:endParaRPr lang="en-US" sz="2200" b="1" dirty="0">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c>
                  <a:txBody>
                    <a:bodyPr/>
                    <a:lstStyle/>
                    <a:p>
                      <a:pPr algn="l" rtl="0">
                        <a:lnSpc>
                          <a:spcPct val="100000"/>
                        </a:lnSpc>
                        <a:spcAft>
                          <a:spcPts val="0"/>
                        </a:spcAft>
                      </a:pPr>
                      <a:endParaRPr lang="en-US" sz="2200" b="1" dirty="0">
                        <a:solidFill>
                          <a:srgbClr val="FFFF00"/>
                        </a:solidFill>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c>
                  <a:txBody>
                    <a:bodyPr/>
                    <a:lstStyle/>
                    <a:p>
                      <a:pPr algn="l" rtl="0">
                        <a:lnSpc>
                          <a:spcPct val="100000"/>
                        </a:lnSpc>
                        <a:spcAft>
                          <a:spcPts val="0"/>
                        </a:spcAft>
                      </a:pPr>
                      <a:endParaRPr lang="en-US" sz="2200" b="1" dirty="0">
                        <a:solidFill>
                          <a:srgbClr val="FFFF00"/>
                        </a:solidFill>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r>
              <a:tr h="531590">
                <a:tc>
                  <a:txBody>
                    <a:bodyPr/>
                    <a:lstStyle/>
                    <a:p>
                      <a:pPr algn="l" rtl="0">
                        <a:lnSpc>
                          <a:spcPct val="100000"/>
                        </a:lnSpc>
                        <a:spcAft>
                          <a:spcPts val="0"/>
                        </a:spcAft>
                      </a:pPr>
                      <a:r>
                        <a:rPr lang="en-US" sz="2200" b="1" dirty="0">
                          <a:effectLst>
                            <a:outerShdw blurRad="38100" dist="38100" dir="2700000" algn="tl">
                              <a:srgbClr val="000000">
                                <a:alpha val="43137"/>
                              </a:srgbClr>
                            </a:outerShdw>
                          </a:effectLst>
                        </a:rPr>
                        <a:t>Comparator</a:t>
                      </a:r>
                      <a:endParaRPr lang="en-US" sz="2200" b="1" dirty="0">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c>
                  <a:txBody>
                    <a:bodyPr/>
                    <a:lstStyle/>
                    <a:p>
                      <a:pPr algn="l" rtl="0">
                        <a:lnSpc>
                          <a:spcPct val="100000"/>
                        </a:lnSpc>
                        <a:spcAft>
                          <a:spcPts val="0"/>
                        </a:spcAft>
                      </a:pPr>
                      <a:endParaRPr lang="en-US" sz="2200" b="1" dirty="0">
                        <a:solidFill>
                          <a:srgbClr val="FFFF00"/>
                        </a:solidFill>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c>
                  <a:txBody>
                    <a:bodyPr/>
                    <a:lstStyle/>
                    <a:p>
                      <a:pPr algn="l" rtl="0">
                        <a:lnSpc>
                          <a:spcPct val="100000"/>
                        </a:lnSpc>
                        <a:spcAft>
                          <a:spcPts val="0"/>
                        </a:spcAft>
                      </a:pPr>
                      <a:endParaRPr lang="en-US" sz="2200" b="1" dirty="0">
                        <a:solidFill>
                          <a:srgbClr val="FFFF00"/>
                        </a:solidFill>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r>
              <a:tr h="533400">
                <a:tc>
                  <a:txBody>
                    <a:bodyPr/>
                    <a:lstStyle/>
                    <a:p>
                      <a:pPr algn="l" rtl="0">
                        <a:lnSpc>
                          <a:spcPct val="100000"/>
                        </a:lnSpc>
                        <a:spcAft>
                          <a:spcPts val="0"/>
                        </a:spcAft>
                      </a:pPr>
                      <a:r>
                        <a:rPr lang="en-US" sz="2200" b="1">
                          <a:effectLst>
                            <a:outerShdw blurRad="38100" dist="38100" dir="2700000" algn="tl">
                              <a:srgbClr val="000000">
                                <a:alpha val="43137"/>
                              </a:srgbClr>
                            </a:outerShdw>
                          </a:effectLst>
                        </a:rPr>
                        <a:t>Outcome</a:t>
                      </a:r>
                      <a:endParaRPr lang="en-US" sz="2200" b="1">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c>
                  <a:txBody>
                    <a:bodyPr/>
                    <a:lstStyle/>
                    <a:p>
                      <a:pPr algn="l" rtl="0">
                        <a:lnSpc>
                          <a:spcPct val="100000"/>
                        </a:lnSpc>
                        <a:spcAft>
                          <a:spcPts val="0"/>
                        </a:spcAft>
                      </a:pPr>
                      <a:endParaRPr lang="en-US" sz="2200" b="1" dirty="0">
                        <a:solidFill>
                          <a:srgbClr val="FFFF00"/>
                        </a:solidFill>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c>
                  <a:txBody>
                    <a:bodyPr/>
                    <a:lstStyle/>
                    <a:p>
                      <a:pPr algn="l" rtl="0">
                        <a:lnSpc>
                          <a:spcPct val="100000"/>
                        </a:lnSpc>
                        <a:spcAft>
                          <a:spcPts val="0"/>
                        </a:spcAft>
                      </a:pPr>
                      <a:endParaRPr lang="en-US" sz="2200" b="1" dirty="0">
                        <a:solidFill>
                          <a:srgbClr val="FFFF00"/>
                        </a:solidFill>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r>
            </a:tbl>
          </a:graphicData>
        </a:graphic>
      </p:graphicFrame>
      <p:sp>
        <p:nvSpPr>
          <p:cNvPr id="7" name="TextBox 6"/>
          <p:cNvSpPr txBox="1"/>
          <p:nvPr/>
        </p:nvSpPr>
        <p:spPr>
          <a:xfrm>
            <a:off x="3124201" y="3200400"/>
            <a:ext cx="2667000" cy="769441"/>
          </a:xfrm>
          <a:prstGeom prst="rect">
            <a:avLst/>
          </a:prstGeom>
          <a:noFill/>
        </p:spPr>
        <p:txBody>
          <a:bodyPr wrap="square" rtlCol="1">
            <a:spAutoFit/>
          </a:bodyPr>
          <a:lstStyle/>
          <a:p>
            <a:r>
              <a:rPr lang="en-US" sz="2200" b="1" dirty="0">
                <a:solidFill>
                  <a:srgbClr val="FFFF00"/>
                </a:solidFill>
                <a:effectLst>
                  <a:outerShdw blurRad="38100" dist="38100" dir="2700000" algn="tl">
                    <a:srgbClr val="000000">
                      <a:alpha val="43137"/>
                    </a:srgbClr>
                  </a:outerShdw>
                </a:effectLst>
              </a:rPr>
              <a:t>Adult, colorectal </a:t>
            </a:r>
            <a:r>
              <a:rPr lang="en-US" sz="2200" b="1" dirty="0" smtClean="0">
                <a:solidFill>
                  <a:srgbClr val="FFFF00"/>
                </a:solidFill>
                <a:effectLst>
                  <a:outerShdw blurRad="38100" dist="38100" dir="2700000" algn="tl">
                    <a:srgbClr val="000000">
                      <a:alpha val="43137"/>
                    </a:srgbClr>
                  </a:outerShdw>
                </a:effectLst>
              </a:rPr>
              <a:t>cancer</a:t>
            </a:r>
            <a:endParaRPr lang="en-US" sz="2200" b="1" dirty="0">
              <a:solidFill>
                <a:srgbClr val="FFFF00"/>
              </a:solidFill>
              <a:effectLst>
                <a:outerShdw blurRad="38100" dist="38100" dir="2700000" algn="tl">
                  <a:srgbClr val="000000">
                    <a:alpha val="43137"/>
                  </a:srgbClr>
                </a:outerShdw>
              </a:effectLst>
              <a:ea typeface="Calibri"/>
              <a:cs typeface="Arial"/>
            </a:endParaRPr>
          </a:p>
        </p:txBody>
      </p:sp>
      <p:sp>
        <p:nvSpPr>
          <p:cNvPr id="8" name="TextBox 7"/>
          <p:cNvSpPr txBox="1"/>
          <p:nvPr/>
        </p:nvSpPr>
        <p:spPr>
          <a:xfrm>
            <a:off x="5791200" y="3200400"/>
            <a:ext cx="2667000" cy="769441"/>
          </a:xfrm>
          <a:prstGeom prst="rect">
            <a:avLst/>
          </a:prstGeom>
          <a:noFill/>
        </p:spPr>
        <p:txBody>
          <a:bodyPr wrap="square" rtlCol="1">
            <a:spAutoFit/>
          </a:bodyPr>
          <a:lstStyle/>
          <a:p>
            <a:r>
              <a:rPr lang="en-US" sz="2200" b="1" dirty="0">
                <a:solidFill>
                  <a:srgbClr val="FFFF00"/>
                </a:solidFill>
                <a:effectLst>
                  <a:outerShdw blurRad="38100" dist="38100" dir="2700000" algn="tl">
                    <a:srgbClr val="000000">
                      <a:alpha val="43137"/>
                    </a:srgbClr>
                  </a:outerShdw>
                </a:effectLst>
              </a:rPr>
              <a:t>Bowel cancer, colorectal neoplasm</a:t>
            </a:r>
            <a:endParaRPr lang="en-US" sz="2200" b="1" dirty="0">
              <a:solidFill>
                <a:srgbClr val="FFFF00"/>
              </a:solidFill>
              <a:effectLst>
                <a:outerShdw blurRad="38100" dist="38100" dir="2700000" algn="tl">
                  <a:srgbClr val="000000">
                    <a:alpha val="43137"/>
                  </a:srgbClr>
                </a:outerShdw>
              </a:effectLst>
              <a:ea typeface="Calibri"/>
              <a:cs typeface="Arial"/>
            </a:endParaRPr>
          </a:p>
        </p:txBody>
      </p:sp>
      <p:sp>
        <p:nvSpPr>
          <p:cNvPr id="9" name="TextBox 8"/>
          <p:cNvSpPr txBox="1"/>
          <p:nvPr/>
        </p:nvSpPr>
        <p:spPr>
          <a:xfrm>
            <a:off x="3124201" y="4038600"/>
            <a:ext cx="2667000" cy="430887"/>
          </a:xfrm>
          <a:prstGeom prst="rect">
            <a:avLst/>
          </a:prstGeom>
          <a:noFill/>
        </p:spPr>
        <p:txBody>
          <a:bodyPr wrap="square" rtlCol="1">
            <a:spAutoFit/>
          </a:bodyPr>
          <a:lstStyle/>
          <a:p>
            <a:r>
              <a:rPr lang="en-US" sz="2200" b="1" dirty="0">
                <a:solidFill>
                  <a:srgbClr val="FFFF00"/>
                </a:solidFill>
                <a:effectLst>
                  <a:outerShdw blurRad="38100" dist="38100" dir="2700000" algn="tl">
                    <a:srgbClr val="000000">
                      <a:alpha val="43137"/>
                    </a:srgbClr>
                  </a:outerShdw>
                </a:effectLst>
              </a:rPr>
              <a:t>Screening</a:t>
            </a:r>
            <a:endParaRPr lang="en-US" sz="2200" b="1" dirty="0">
              <a:solidFill>
                <a:srgbClr val="FFFF00"/>
              </a:solidFill>
              <a:effectLst>
                <a:outerShdw blurRad="38100" dist="38100" dir="2700000" algn="tl">
                  <a:srgbClr val="000000">
                    <a:alpha val="43137"/>
                  </a:srgbClr>
                </a:outerShdw>
              </a:effectLst>
              <a:ea typeface="Calibri"/>
              <a:cs typeface="Arial"/>
            </a:endParaRPr>
          </a:p>
        </p:txBody>
      </p:sp>
      <p:sp>
        <p:nvSpPr>
          <p:cNvPr id="10" name="TextBox 9"/>
          <p:cNvSpPr txBox="1"/>
          <p:nvPr/>
        </p:nvSpPr>
        <p:spPr>
          <a:xfrm>
            <a:off x="5791200" y="4038600"/>
            <a:ext cx="2895600" cy="430887"/>
          </a:xfrm>
          <a:prstGeom prst="rect">
            <a:avLst/>
          </a:prstGeom>
          <a:noFill/>
        </p:spPr>
        <p:txBody>
          <a:bodyPr wrap="square" rtlCol="1">
            <a:spAutoFit/>
          </a:bodyPr>
          <a:lstStyle/>
          <a:p>
            <a:r>
              <a:rPr lang="en-US" sz="2200" b="1" dirty="0">
                <a:solidFill>
                  <a:srgbClr val="FFFF00"/>
                </a:solidFill>
                <a:effectLst>
                  <a:outerShdw blurRad="38100" dist="38100" dir="2700000" algn="tl">
                    <a:srgbClr val="000000">
                      <a:alpha val="43137"/>
                    </a:srgbClr>
                  </a:outerShdw>
                </a:effectLst>
              </a:rPr>
              <a:t>Screen, early detection</a:t>
            </a:r>
            <a:endParaRPr lang="en-US" sz="2200" b="1" dirty="0">
              <a:solidFill>
                <a:srgbClr val="FFFF00"/>
              </a:solidFill>
              <a:effectLst>
                <a:outerShdw blurRad="38100" dist="38100" dir="2700000" algn="tl">
                  <a:srgbClr val="000000">
                    <a:alpha val="43137"/>
                  </a:srgbClr>
                </a:outerShdw>
              </a:effectLst>
              <a:ea typeface="Calibri"/>
              <a:cs typeface="Arial"/>
            </a:endParaRPr>
          </a:p>
        </p:txBody>
      </p:sp>
      <p:sp>
        <p:nvSpPr>
          <p:cNvPr id="11" name="TextBox 10"/>
          <p:cNvSpPr txBox="1"/>
          <p:nvPr/>
        </p:nvSpPr>
        <p:spPr>
          <a:xfrm>
            <a:off x="3124200" y="4572000"/>
            <a:ext cx="2667000" cy="430887"/>
          </a:xfrm>
          <a:prstGeom prst="rect">
            <a:avLst/>
          </a:prstGeom>
          <a:noFill/>
        </p:spPr>
        <p:txBody>
          <a:bodyPr wrap="square" rtlCol="1">
            <a:spAutoFit/>
          </a:bodyPr>
          <a:lstStyle/>
          <a:p>
            <a:r>
              <a:rPr lang="en-US" sz="2200" b="1" dirty="0">
                <a:solidFill>
                  <a:srgbClr val="FFFF00"/>
                </a:solidFill>
                <a:effectLst>
                  <a:outerShdw blurRad="38100" dist="38100" dir="2700000" algn="tl">
                    <a:srgbClr val="000000">
                      <a:alpha val="43137"/>
                    </a:srgbClr>
                  </a:outerShdw>
                </a:effectLst>
              </a:rPr>
              <a:t>No screening</a:t>
            </a:r>
            <a:endParaRPr lang="en-US" sz="2200" b="1" dirty="0">
              <a:solidFill>
                <a:srgbClr val="FFFF00"/>
              </a:solidFill>
              <a:effectLst>
                <a:outerShdw blurRad="38100" dist="38100" dir="2700000" algn="tl">
                  <a:srgbClr val="000000">
                    <a:alpha val="43137"/>
                  </a:srgbClr>
                </a:outerShdw>
              </a:effectLst>
              <a:ea typeface="Calibri"/>
              <a:cs typeface="Arial"/>
            </a:endParaRPr>
          </a:p>
        </p:txBody>
      </p:sp>
      <p:sp>
        <p:nvSpPr>
          <p:cNvPr id="13" name="TextBox 12"/>
          <p:cNvSpPr txBox="1"/>
          <p:nvPr/>
        </p:nvSpPr>
        <p:spPr>
          <a:xfrm>
            <a:off x="5867400" y="4572000"/>
            <a:ext cx="2667000" cy="430887"/>
          </a:xfrm>
          <a:prstGeom prst="rect">
            <a:avLst/>
          </a:prstGeom>
          <a:noFill/>
        </p:spPr>
        <p:txBody>
          <a:bodyPr wrap="square" rtlCol="1">
            <a:spAutoFit/>
          </a:bodyPr>
          <a:lstStyle/>
          <a:p>
            <a:pPr algn="ctr"/>
            <a:r>
              <a:rPr lang="en-US" sz="2200" b="1" dirty="0">
                <a:solidFill>
                  <a:srgbClr val="FFFF00"/>
                </a:solidFill>
                <a:effectLst>
                  <a:outerShdw blurRad="38100" dist="38100" dir="2700000" algn="tl">
                    <a:srgbClr val="000000">
                      <a:alpha val="43137"/>
                    </a:srgbClr>
                  </a:outerShdw>
                </a:effectLst>
              </a:rPr>
              <a:t>–</a:t>
            </a:r>
            <a:endParaRPr lang="en-US" sz="2200" b="1" dirty="0">
              <a:solidFill>
                <a:srgbClr val="FFFF00"/>
              </a:solidFill>
              <a:effectLst>
                <a:outerShdw blurRad="38100" dist="38100" dir="2700000" algn="tl">
                  <a:srgbClr val="000000">
                    <a:alpha val="43137"/>
                  </a:srgbClr>
                </a:outerShdw>
              </a:effectLst>
              <a:ea typeface="Calibri"/>
              <a:cs typeface="Arial"/>
            </a:endParaRPr>
          </a:p>
        </p:txBody>
      </p:sp>
      <p:sp>
        <p:nvSpPr>
          <p:cNvPr id="14" name="TextBox 13"/>
          <p:cNvSpPr txBox="1"/>
          <p:nvPr/>
        </p:nvSpPr>
        <p:spPr>
          <a:xfrm>
            <a:off x="3124200" y="5105400"/>
            <a:ext cx="2667000" cy="430887"/>
          </a:xfrm>
          <a:prstGeom prst="rect">
            <a:avLst/>
          </a:prstGeom>
          <a:noFill/>
        </p:spPr>
        <p:txBody>
          <a:bodyPr wrap="square" rtlCol="1">
            <a:spAutoFit/>
          </a:bodyPr>
          <a:lstStyle/>
          <a:p>
            <a:r>
              <a:rPr lang="en-US" sz="2200" b="1" dirty="0">
                <a:solidFill>
                  <a:srgbClr val="FFFF00"/>
                </a:solidFill>
                <a:effectLst>
                  <a:outerShdw blurRad="38100" dist="38100" dir="2700000" algn="tl">
                    <a:srgbClr val="000000">
                      <a:alpha val="43137"/>
                    </a:srgbClr>
                  </a:outerShdw>
                </a:effectLst>
              </a:rPr>
              <a:t>Mortality</a:t>
            </a:r>
            <a:endParaRPr lang="en-US" sz="2200" b="1" dirty="0">
              <a:solidFill>
                <a:srgbClr val="FFFF00"/>
              </a:solidFill>
              <a:effectLst>
                <a:outerShdw blurRad="38100" dist="38100" dir="2700000" algn="tl">
                  <a:srgbClr val="000000">
                    <a:alpha val="43137"/>
                  </a:srgbClr>
                </a:outerShdw>
              </a:effectLst>
              <a:ea typeface="Calibri"/>
              <a:cs typeface="Arial"/>
            </a:endParaRPr>
          </a:p>
        </p:txBody>
      </p:sp>
      <p:sp>
        <p:nvSpPr>
          <p:cNvPr id="15" name="TextBox 14"/>
          <p:cNvSpPr txBox="1"/>
          <p:nvPr/>
        </p:nvSpPr>
        <p:spPr>
          <a:xfrm>
            <a:off x="5791200" y="5105400"/>
            <a:ext cx="2667000" cy="430887"/>
          </a:xfrm>
          <a:prstGeom prst="rect">
            <a:avLst/>
          </a:prstGeom>
          <a:noFill/>
        </p:spPr>
        <p:txBody>
          <a:bodyPr wrap="square" rtlCol="1">
            <a:spAutoFit/>
          </a:bodyPr>
          <a:lstStyle/>
          <a:p>
            <a:r>
              <a:rPr lang="en-US" sz="2200" b="1" dirty="0">
                <a:solidFill>
                  <a:srgbClr val="FFFF00"/>
                </a:solidFill>
                <a:effectLst>
                  <a:outerShdw blurRad="38100" dist="38100" dir="2700000" algn="tl">
                    <a:srgbClr val="000000">
                      <a:alpha val="43137"/>
                    </a:srgbClr>
                  </a:outerShdw>
                </a:effectLst>
              </a:rPr>
              <a:t>Death, survival</a:t>
            </a:r>
            <a:endParaRPr lang="en-US" sz="2200" b="1" dirty="0">
              <a:solidFill>
                <a:srgbClr val="FFFF00"/>
              </a:solidFill>
              <a:effectLst>
                <a:outerShdw blurRad="38100" dist="38100" dir="2700000" algn="tl">
                  <a:srgbClr val="000000">
                    <a:alpha val="43137"/>
                  </a:srgbClr>
                </a:outerShdw>
              </a:effectLst>
              <a:ea typeface="Calibri"/>
              <a:cs typeface="Arial"/>
            </a:endParaRPr>
          </a:p>
        </p:txBody>
      </p:sp>
    </p:spTree>
    <p:extLst>
      <p:ext uri="{BB962C8B-B14F-4D97-AF65-F5344CB8AC3E}">
        <p14:creationId xmlns:p14="http://schemas.microsoft.com/office/powerpoint/2010/main" val="1752339359"/>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Righ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trips(downRigh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strips(downRigh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strips(downRight)">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strips(downRight)">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strips(downRight)">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strips(downRight)">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strips(downRight)">
                                      <p:cBhvr>
                                        <p:cTn id="4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3" grpId="0"/>
      <p:bldP spid="14" grpId="0"/>
      <p:bldP spid="1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جستجوی شواهد</a:t>
            </a:r>
            <a:r>
              <a:rPr lang="fa-IR" sz="2400" i="1" u="none" dirty="0"/>
              <a:t>  (ادامه)</a:t>
            </a:r>
            <a:endParaRPr lang="fa-IR" dirty="0"/>
          </a:p>
        </p:txBody>
      </p:sp>
      <p:sp>
        <p:nvSpPr>
          <p:cNvPr id="3" name="Content Placeholder 2"/>
          <p:cNvSpPr>
            <a:spLocks noGrp="1"/>
          </p:cNvSpPr>
          <p:nvPr>
            <p:ph idx="1"/>
          </p:nvPr>
        </p:nvSpPr>
        <p:spPr/>
        <p:txBody>
          <a:bodyPr/>
          <a:lstStyle/>
          <a:p>
            <a:r>
              <a:rPr lang="ar-SA" dirty="0"/>
              <a:t>از ترکیب واژه‌های </a:t>
            </a:r>
            <a:r>
              <a:rPr lang="ar-SA" dirty="0" smtClean="0"/>
              <a:t>مختلف</a:t>
            </a:r>
            <a:r>
              <a:rPr lang="fa-IR" dirty="0"/>
              <a:t>،</a:t>
            </a:r>
            <a:r>
              <a:rPr lang="ar-SA" dirty="0" smtClean="0"/>
              <a:t> </a:t>
            </a:r>
            <a:r>
              <a:rPr lang="ar-SA" dirty="0"/>
              <a:t>راهبرد‌های جستجو به وجود می‌آید: </a:t>
            </a:r>
            <a:endParaRPr lang="fa-IR" dirty="0" smtClean="0"/>
          </a:p>
          <a:p>
            <a:pPr algn="l" rtl="0"/>
            <a:r>
              <a:rPr lang="en-US" sz="2400" dirty="0"/>
              <a:t>(</a:t>
            </a:r>
            <a:r>
              <a:rPr lang="en-US" sz="2400" dirty="0" smtClean="0"/>
              <a:t>Population/Problem </a:t>
            </a:r>
            <a:r>
              <a:rPr lang="en-US" sz="2400" dirty="0">
                <a:solidFill>
                  <a:srgbClr val="FFCCCC"/>
                </a:solidFill>
              </a:rPr>
              <a:t>OR</a:t>
            </a:r>
            <a:r>
              <a:rPr lang="en-US" sz="2400" dirty="0"/>
              <a:t> synonym1 </a:t>
            </a:r>
            <a:r>
              <a:rPr lang="en-US" sz="2400" dirty="0">
                <a:solidFill>
                  <a:srgbClr val="FFCCCC"/>
                </a:solidFill>
              </a:rPr>
              <a:t>OR</a:t>
            </a:r>
            <a:r>
              <a:rPr lang="en-US" sz="2400" dirty="0"/>
              <a:t> synonym2…) </a:t>
            </a:r>
            <a:r>
              <a:rPr lang="en-US" sz="2400" dirty="0">
                <a:solidFill>
                  <a:srgbClr val="FFCCCC"/>
                </a:solidFill>
              </a:rPr>
              <a:t>AND</a:t>
            </a:r>
          </a:p>
          <a:p>
            <a:pPr algn="l" rtl="0"/>
            <a:r>
              <a:rPr lang="en-US" sz="2400" dirty="0"/>
              <a:t>(Intervention </a:t>
            </a:r>
            <a:r>
              <a:rPr lang="en-US" sz="2400" dirty="0">
                <a:solidFill>
                  <a:srgbClr val="FFCCCC"/>
                </a:solidFill>
              </a:rPr>
              <a:t>OR</a:t>
            </a:r>
            <a:r>
              <a:rPr lang="en-US" sz="2400" dirty="0"/>
              <a:t> synonym1 </a:t>
            </a:r>
            <a:r>
              <a:rPr lang="en-US" sz="2400" dirty="0">
                <a:solidFill>
                  <a:srgbClr val="FFCCCC"/>
                </a:solidFill>
              </a:rPr>
              <a:t>OR</a:t>
            </a:r>
            <a:r>
              <a:rPr lang="en-US" sz="2400" dirty="0"/>
              <a:t> synonym2…) </a:t>
            </a:r>
            <a:r>
              <a:rPr lang="en-US" sz="2400" dirty="0">
                <a:solidFill>
                  <a:srgbClr val="FFCCCC"/>
                </a:solidFill>
              </a:rPr>
              <a:t>AND</a:t>
            </a:r>
          </a:p>
          <a:p>
            <a:pPr algn="l" rtl="0"/>
            <a:r>
              <a:rPr lang="en-US" sz="2400" dirty="0"/>
              <a:t>(Comparator </a:t>
            </a:r>
            <a:r>
              <a:rPr lang="en-US" sz="2400" dirty="0">
                <a:solidFill>
                  <a:srgbClr val="FFCCCC"/>
                </a:solidFill>
              </a:rPr>
              <a:t>OR</a:t>
            </a:r>
            <a:r>
              <a:rPr lang="en-US" sz="2400" dirty="0"/>
              <a:t> synonym1 </a:t>
            </a:r>
            <a:r>
              <a:rPr lang="en-US" sz="2400" dirty="0">
                <a:solidFill>
                  <a:srgbClr val="FFCCCC"/>
                </a:solidFill>
              </a:rPr>
              <a:t>OR</a:t>
            </a:r>
            <a:r>
              <a:rPr lang="en-US" sz="2400" dirty="0"/>
              <a:t> synonym2…) </a:t>
            </a:r>
            <a:r>
              <a:rPr lang="en-US" sz="2400" dirty="0">
                <a:solidFill>
                  <a:srgbClr val="FFCCCC"/>
                </a:solidFill>
              </a:rPr>
              <a:t>AND</a:t>
            </a:r>
          </a:p>
          <a:p>
            <a:pPr algn="l" rtl="0"/>
            <a:r>
              <a:rPr lang="en-US" sz="2400" dirty="0"/>
              <a:t>(Outcome </a:t>
            </a:r>
            <a:r>
              <a:rPr lang="en-US" sz="2400" dirty="0">
                <a:solidFill>
                  <a:srgbClr val="FFCCCC"/>
                </a:solidFill>
              </a:rPr>
              <a:t>OR</a:t>
            </a:r>
            <a:r>
              <a:rPr lang="en-US" sz="2400" dirty="0"/>
              <a:t> synonym1 </a:t>
            </a:r>
            <a:r>
              <a:rPr lang="en-US" sz="2400" dirty="0">
                <a:solidFill>
                  <a:srgbClr val="FFCCCC"/>
                </a:solidFill>
              </a:rPr>
              <a:t>OR</a:t>
            </a:r>
            <a:r>
              <a:rPr lang="en-US" sz="2400" dirty="0"/>
              <a:t> synonym2…) </a:t>
            </a:r>
          </a:p>
          <a:p>
            <a:pPr algn="l" rtl="0"/>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39</a:t>
            </a:fld>
            <a:endParaRPr lang="en-US"/>
          </a:p>
        </p:txBody>
      </p:sp>
    </p:spTree>
    <p:extLst>
      <p:ext uri="{BB962C8B-B14F-4D97-AF65-F5344CB8AC3E}">
        <p14:creationId xmlns:p14="http://schemas.microsoft.com/office/powerpoint/2010/main" val="3389602615"/>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Righ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Righ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trips(downRigh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trips(downRigh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معارفه و بیان انتظارات </a:t>
            </a:r>
            <a:r>
              <a:rPr lang="fa-IR" dirty="0" smtClean="0"/>
              <a:t>شرک</a:t>
            </a:r>
            <a:r>
              <a:rPr lang="ar-SA" dirty="0"/>
              <a:t>ت</a:t>
            </a:r>
            <a:r>
              <a:rPr lang="fa-IR" dirty="0"/>
              <a:t>‌</a:t>
            </a:r>
            <a:r>
              <a:rPr lang="ar-SA" dirty="0"/>
              <a:t>ک</a:t>
            </a:r>
            <a:r>
              <a:rPr lang="fa-IR" dirty="0" smtClean="0"/>
              <a:t>نندگان </a:t>
            </a:r>
            <a:endParaRPr lang="fa-IR" dirty="0"/>
          </a:p>
        </p:txBody>
      </p:sp>
      <p:sp>
        <p:nvSpPr>
          <p:cNvPr id="3" name="Content Placeholder 2"/>
          <p:cNvSpPr>
            <a:spLocks noGrp="1"/>
          </p:cNvSpPr>
          <p:nvPr>
            <p:ph idx="1"/>
          </p:nvPr>
        </p:nvSpPr>
        <p:spPr>
          <a:xfrm>
            <a:off x="2514600" y="1295400"/>
            <a:ext cx="5257800" cy="5029200"/>
          </a:xfrm>
        </p:spPr>
        <p:txBody>
          <a:bodyPr/>
          <a:lstStyle/>
          <a:p>
            <a:pPr>
              <a:spcAft>
                <a:spcPts val="0"/>
              </a:spcAft>
            </a:pPr>
            <a:r>
              <a:rPr lang="fa-IR" dirty="0" smtClean="0"/>
              <a:t>نام و </a:t>
            </a:r>
            <a:r>
              <a:rPr lang="fa-IR" dirty="0"/>
              <a:t>نام </a:t>
            </a:r>
            <a:r>
              <a:rPr lang="fa-IR" dirty="0" smtClean="0"/>
              <a:t>خانوادگی</a:t>
            </a:r>
          </a:p>
          <a:p>
            <a:pPr>
              <a:spcAft>
                <a:spcPts val="0"/>
              </a:spcAft>
            </a:pPr>
            <a:r>
              <a:rPr lang="fa-IR" dirty="0" smtClean="0"/>
              <a:t>رشته تخصصی</a:t>
            </a:r>
          </a:p>
          <a:p>
            <a:pPr>
              <a:spcAft>
                <a:spcPts val="0"/>
              </a:spcAft>
            </a:pPr>
            <a:r>
              <a:rPr lang="fa-IR" dirty="0" smtClean="0"/>
              <a:t>سابقه کار</a:t>
            </a:r>
          </a:p>
          <a:p>
            <a:pPr>
              <a:spcAft>
                <a:spcPts val="0"/>
              </a:spcAft>
            </a:pPr>
            <a:r>
              <a:rPr lang="fa-IR" dirty="0" smtClean="0"/>
              <a:t>نام دانشگاه</a:t>
            </a:r>
          </a:p>
          <a:p>
            <a:pPr>
              <a:spcAft>
                <a:spcPts val="0"/>
              </a:spcAft>
            </a:pPr>
            <a:r>
              <a:rPr lang="fa-IR" dirty="0" smtClean="0"/>
              <a:t>میزان </a:t>
            </a:r>
            <a:r>
              <a:rPr lang="fa-IR" dirty="0"/>
              <a:t>آشنایی </a:t>
            </a:r>
            <a:r>
              <a:rPr lang="fa-IR" dirty="0" smtClean="0"/>
              <a:t>با </a:t>
            </a:r>
            <a:r>
              <a:rPr lang="fa-IR" dirty="0"/>
              <a:t>طب مبتنی بر </a:t>
            </a:r>
            <a:r>
              <a:rPr lang="fa-IR" dirty="0" smtClean="0"/>
              <a:t>شواهد</a:t>
            </a:r>
          </a:p>
          <a:p>
            <a:pPr>
              <a:spcAft>
                <a:spcPts val="0"/>
              </a:spcAft>
            </a:pPr>
            <a:r>
              <a:rPr lang="fa-IR" dirty="0" smtClean="0"/>
              <a:t>انتظارات </a:t>
            </a:r>
            <a:r>
              <a:rPr lang="fa-IR" dirty="0"/>
              <a:t>خود از کارگاه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2922209652"/>
      </p:ext>
    </p:extLst>
  </p:cSld>
  <p:clrMapOvr>
    <a:masterClrMapping/>
  </p:clrMapOvr>
  <p:transition>
    <p:randomBar dir="ver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جستجوی شواهد</a:t>
            </a:r>
            <a:r>
              <a:rPr lang="fa-IR" sz="2400" i="1" u="none" dirty="0"/>
              <a:t>  (ادامه)</a:t>
            </a:r>
            <a:endParaRPr lang="fa-IR" dirty="0"/>
          </a:p>
        </p:txBody>
      </p:sp>
      <p:sp>
        <p:nvSpPr>
          <p:cNvPr id="3" name="Content Placeholder 2"/>
          <p:cNvSpPr>
            <a:spLocks noGrp="1"/>
          </p:cNvSpPr>
          <p:nvPr>
            <p:ph idx="1"/>
          </p:nvPr>
        </p:nvSpPr>
        <p:spPr>
          <a:xfrm>
            <a:off x="228600" y="1371600"/>
            <a:ext cx="8610600" cy="5029200"/>
          </a:xfrm>
        </p:spPr>
        <p:txBody>
          <a:bodyPr>
            <a:normAutofit/>
          </a:bodyPr>
          <a:lstStyle/>
          <a:p>
            <a:pPr algn="just" rtl="0"/>
            <a:r>
              <a:rPr lang="en-US" sz="2400" dirty="0" smtClean="0"/>
              <a:t>(screen </a:t>
            </a:r>
            <a:r>
              <a:rPr lang="en-US" sz="2400" dirty="0">
                <a:solidFill>
                  <a:srgbClr val="FFCCCC"/>
                </a:solidFill>
              </a:rPr>
              <a:t>OR</a:t>
            </a:r>
            <a:r>
              <a:rPr lang="en-US" sz="2400" dirty="0"/>
              <a:t> early detection) </a:t>
            </a:r>
            <a:r>
              <a:rPr lang="en-US" sz="2400" dirty="0">
                <a:solidFill>
                  <a:srgbClr val="FFCCCC"/>
                </a:solidFill>
              </a:rPr>
              <a:t>AND</a:t>
            </a:r>
            <a:r>
              <a:rPr lang="en-US" sz="2400" dirty="0"/>
              <a:t> (colorectal cancer </a:t>
            </a:r>
            <a:r>
              <a:rPr lang="en-US" sz="2400" dirty="0">
                <a:solidFill>
                  <a:srgbClr val="FFCCCC"/>
                </a:solidFill>
              </a:rPr>
              <a:t>OR</a:t>
            </a:r>
            <a:r>
              <a:rPr lang="en-US" sz="2400" dirty="0"/>
              <a:t> bowel cancer) </a:t>
            </a:r>
            <a:r>
              <a:rPr lang="en-US" sz="2400" dirty="0">
                <a:solidFill>
                  <a:srgbClr val="FFCCCC"/>
                </a:solidFill>
              </a:rPr>
              <a:t>AND</a:t>
            </a:r>
            <a:r>
              <a:rPr lang="en-US" sz="2400" dirty="0"/>
              <a:t> </a:t>
            </a:r>
            <a:r>
              <a:rPr lang="en-US" sz="2400" dirty="0" smtClean="0"/>
              <a:t>(mortality </a:t>
            </a:r>
            <a:r>
              <a:rPr lang="en-US" sz="2400" dirty="0">
                <a:solidFill>
                  <a:srgbClr val="FFCCCC"/>
                </a:solidFill>
              </a:rPr>
              <a:t>OR</a:t>
            </a:r>
            <a:r>
              <a:rPr lang="en-US" sz="2400" dirty="0"/>
              <a:t> death⃰ </a:t>
            </a:r>
            <a:r>
              <a:rPr lang="en-US" sz="2400" dirty="0">
                <a:solidFill>
                  <a:srgbClr val="FFCCCC"/>
                </a:solidFill>
              </a:rPr>
              <a:t>OR</a:t>
            </a:r>
            <a:r>
              <a:rPr lang="en-US" sz="2400" dirty="0"/>
              <a:t> survival)</a:t>
            </a:r>
          </a:p>
          <a:p>
            <a:pPr algn="just" rtl="0"/>
            <a:r>
              <a:rPr lang="en-US" sz="2400" dirty="0" smtClean="0"/>
              <a:t>(</a:t>
            </a:r>
            <a:r>
              <a:rPr lang="en-US" sz="2400" dirty="0"/>
              <a:t>m</a:t>
            </a:r>
            <a:r>
              <a:rPr lang="en-US" sz="2400" dirty="0" smtClean="0"/>
              <a:t>ortality </a:t>
            </a:r>
            <a:r>
              <a:rPr lang="en-US" sz="2400" dirty="0">
                <a:solidFill>
                  <a:srgbClr val="FFCCCC"/>
                </a:solidFill>
              </a:rPr>
              <a:t>AND</a:t>
            </a:r>
            <a:r>
              <a:rPr lang="en-US" sz="2400" dirty="0"/>
              <a:t> screen) </a:t>
            </a:r>
            <a:r>
              <a:rPr lang="en-US" sz="2400" dirty="0">
                <a:solidFill>
                  <a:srgbClr val="FFCCCC"/>
                </a:solidFill>
              </a:rPr>
              <a:t>OR</a:t>
            </a:r>
            <a:r>
              <a:rPr lang="en-US" sz="2400" dirty="0"/>
              <a:t> </a:t>
            </a:r>
            <a:r>
              <a:rPr lang="en-US" sz="2400" dirty="0" smtClean="0"/>
              <a:t>(mortality </a:t>
            </a:r>
            <a:r>
              <a:rPr lang="en-US" sz="2400" dirty="0">
                <a:solidFill>
                  <a:srgbClr val="FFCCCC"/>
                </a:solidFill>
              </a:rPr>
              <a:t>AND</a:t>
            </a:r>
            <a:r>
              <a:rPr lang="en-US" sz="2400" dirty="0"/>
              <a:t> colorectal neoplasm) </a:t>
            </a:r>
            <a:r>
              <a:rPr lang="en-US" sz="2400" dirty="0">
                <a:solidFill>
                  <a:srgbClr val="FFCCCC"/>
                </a:solidFill>
              </a:rPr>
              <a:t>OR</a:t>
            </a:r>
            <a:r>
              <a:rPr lang="en-US" sz="2400" dirty="0"/>
              <a:t> (screen </a:t>
            </a:r>
            <a:r>
              <a:rPr lang="en-US" sz="2400" dirty="0">
                <a:solidFill>
                  <a:srgbClr val="FFCCCC"/>
                </a:solidFill>
              </a:rPr>
              <a:t>AND</a:t>
            </a:r>
            <a:r>
              <a:rPr lang="en-US" sz="2400" dirty="0"/>
              <a:t> colorectal neoplasm)</a:t>
            </a:r>
          </a:p>
          <a:p>
            <a:pPr algn="just" rtl="0"/>
            <a:endParaRPr lang="fa-IR"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40</a:t>
            </a:fld>
            <a:endParaRPr lang="en-US"/>
          </a:p>
        </p:txBody>
      </p:sp>
    </p:spTree>
    <p:extLst>
      <p:ext uri="{BB962C8B-B14F-4D97-AF65-F5344CB8AC3E}">
        <p14:creationId xmlns:p14="http://schemas.microsoft.com/office/powerpoint/2010/main" val="1353050310"/>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Righ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جستجوی شواهد</a:t>
            </a:r>
            <a:r>
              <a:rPr lang="fa-IR" sz="2400" i="1" u="none" dirty="0"/>
              <a:t>  (ادامه)</a:t>
            </a:r>
            <a:endParaRPr lang="fa-IR" dirty="0"/>
          </a:p>
        </p:txBody>
      </p:sp>
      <p:sp>
        <p:nvSpPr>
          <p:cNvPr id="3" name="Content Placeholder 2"/>
          <p:cNvSpPr>
            <a:spLocks noGrp="1"/>
          </p:cNvSpPr>
          <p:nvPr>
            <p:ph idx="1"/>
          </p:nvPr>
        </p:nvSpPr>
        <p:spPr>
          <a:xfrm>
            <a:off x="1371600" y="1295400"/>
            <a:ext cx="6553200" cy="5029200"/>
          </a:xfrm>
        </p:spPr>
        <p:txBody>
          <a:bodyPr>
            <a:normAutofit/>
          </a:bodyPr>
          <a:lstStyle/>
          <a:p>
            <a:pPr algn="just">
              <a:buFont typeface="Wingdings" pitchFamily="2" charset="2"/>
              <a:buChar char="§"/>
            </a:pPr>
            <a:r>
              <a:rPr lang="fa-IR" sz="2400" u="sng" dirty="0" smtClean="0">
                <a:solidFill>
                  <a:srgbClr val="92D050"/>
                </a:solidFill>
                <a:cs typeface="B Titr" pitchFamily="2" charset="-78"/>
              </a:rPr>
              <a:t>انواع سؤال بالينی</a:t>
            </a:r>
            <a:endParaRPr lang="en-US" sz="2400" u="sng" dirty="0">
              <a:solidFill>
                <a:srgbClr val="92D050"/>
              </a:solidFill>
              <a:cs typeface="B Titr" pitchFamily="2" charset="-78"/>
            </a:endParaRPr>
          </a:p>
          <a:p>
            <a:pPr lvl="1" algn="just"/>
            <a:r>
              <a:rPr lang="ar-SA" dirty="0">
                <a:solidFill>
                  <a:srgbClr val="FFFF00"/>
                </a:solidFill>
              </a:rPr>
              <a:t>عامل </a:t>
            </a:r>
            <a:r>
              <a:rPr lang="ar-SA" dirty="0" smtClean="0">
                <a:solidFill>
                  <a:srgbClr val="FFFF00"/>
                </a:solidFill>
              </a:rPr>
              <a:t>بیماری</a:t>
            </a:r>
            <a:endParaRPr lang="fa-IR" dirty="0" smtClean="0">
              <a:solidFill>
                <a:srgbClr val="FFFF00"/>
              </a:solidFill>
            </a:endParaRPr>
          </a:p>
          <a:p>
            <a:pPr lvl="1" algn="just"/>
            <a:r>
              <a:rPr lang="ar-SA" dirty="0" smtClean="0">
                <a:solidFill>
                  <a:srgbClr val="FFFF00"/>
                </a:solidFill>
              </a:rPr>
              <a:t>تشخیص</a:t>
            </a:r>
            <a:endParaRPr lang="fa-IR" dirty="0" smtClean="0">
              <a:solidFill>
                <a:srgbClr val="FFFF00"/>
              </a:solidFill>
            </a:endParaRPr>
          </a:p>
          <a:p>
            <a:pPr lvl="1" algn="just"/>
            <a:r>
              <a:rPr lang="ar-SA" dirty="0" smtClean="0">
                <a:solidFill>
                  <a:srgbClr val="FFFF00"/>
                </a:solidFill>
              </a:rPr>
              <a:t>درمان</a:t>
            </a:r>
            <a:endParaRPr lang="fa-IR" dirty="0" smtClean="0">
              <a:solidFill>
                <a:srgbClr val="FFFF00"/>
              </a:solidFill>
            </a:endParaRPr>
          </a:p>
          <a:p>
            <a:pPr lvl="1" algn="just"/>
            <a:r>
              <a:rPr lang="ar-SA" dirty="0" smtClean="0">
                <a:solidFill>
                  <a:srgbClr val="FFFF00"/>
                </a:solidFill>
              </a:rPr>
              <a:t>پیشگیری</a:t>
            </a:r>
            <a:endParaRPr lang="fa-IR" dirty="0" smtClean="0">
              <a:solidFill>
                <a:srgbClr val="FFFF00"/>
              </a:solidFill>
            </a:endParaRPr>
          </a:p>
          <a:p>
            <a:pPr lvl="1" algn="just"/>
            <a:r>
              <a:rPr lang="ar-SA" dirty="0" smtClean="0">
                <a:solidFill>
                  <a:srgbClr val="FFFF00"/>
                </a:solidFill>
              </a:rPr>
              <a:t>پيش‌آگهی </a:t>
            </a:r>
            <a:endParaRPr lang="fa-IR" dirty="0">
              <a:solidFill>
                <a:srgbClr val="FFFF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41</a:t>
            </a:fld>
            <a:endParaRPr lang="en-US"/>
          </a:p>
        </p:txBody>
      </p:sp>
    </p:spTree>
    <p:extLst>
      <p:ext uri="{BB962C8B-B14F-4D97-AF65-F5344CB8AC3E}">
        <p14:creationId xmlns:p14="http://schemas.microsoft.com/office/powerpoint/2010/main" val="191981219"/>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trips(down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trips(downLef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strips(downLeft)">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جستجوی شواهد</a:t>
            </a:r>
            <a:r>
              <a:rPr lang="fa-IR" sz="2400" i="1" u="none" dirty="0"/>
              <a:t>  (ادامه)</a:t>
            </a:r>
            <a:endParaRPr lang="fa-IR" dirty="0"/>
          </a:p>
        </p:txBody>
      </p:sp>
      <p:sp>
        <p:nvSpPr>
          <p:cNvPr id="3" name="Content Placeholder 2"/>
          <p:cNvSpPr>
            <a:spLocks noGrp="1"/>
          </p:cNvSpPr>
          <p:nvPr>
            <p:ph idx="1"/>
          </p:nvPr>
        </p:nvSpPr>
        <p:spPr>
          <a:xfrm>
            <a:off x="533400" y="1295400"/>
            <a:ext cx="8077200" cy="5029200"/>
          </a:xfrm>
        </p:spPr>
        <p:txBody>
          <a:bodyPr>
            <a:normAutofit/>
          </a:bodyPr>
          <a:lstStyle/>
          <a:p>
            <a:pPr lvl="0" algn="just"/>
            <a:r>
              <a:rPr lang="fa-IR" dirty="0" smtClean="0"/>
              <a:t>در </a:t>
            </a:r>
            <a:r>
              <a:rPr lang="fa-IR" dirty="0"/>
              <a:t>مسافران مسافرت‌های هوایی طولانی مدت، آیا پوشیدن جوراب کشی </a:t>
            </a:r>
            <a:r>
              <a:rPr lang="fa-IR" dirty="0" smtClean="0"/>
              <a:t>فشاری در </a:t>
            </a:r>
            <a:r>
              <a:rPr lang="fa-IR" dirty="0"/>
              <a:t>مقایسه با نپوشیدن جوراب کشی، از ترومبوز ورید عمقی پیشگیری می‌کند؟ </a:t>
            </a:r>
            <a:endParaRPr lang="en-US" dirty="0"/>
          </a:p>
          <a:p>
            <a:pPr lvl="0" algn="just"/>
            <a:r>
              <a:rPr lang="fa-IR" dirty="0"/>
              <a:t>آیا در سیگاری‌های طولانی مدت، طب سوزنی در مقایسه با سایر مداخلات به ترک موفقیت‌آمیز منجر می‌شود؟</a:t>
            </a:r>
            <a:endParaRPr lang="en-US" dirty="0"/>
          </a:p>
          <a:p>
            <a:pPr lvl="0" algn="just"/>
            <a:r>
              <a:rPr lang="ar-SA" dirty="0"/>
              <a:t>آیا در کودکانی که واکسینه </a:t>
            </a:r>
            <a:r>
              <a:rPr lang="ar-SA" dirty="0" smtClean="0"/>
              <a:t>می‌شوند</a:t>
            </a:r>
            <a:r>
              <a:rPr lang="fa-IR" dirty="0" smtClean="0"/>
              <a:t>،</a:t>
            </a:r>
            <a:r>
              <a:rPr lang="ar-SA" dirty="0" smtClean="0"/>
              <a:t> </a:t>
            </a:r>
            <a:r>
              <a:rPr lang="ar-SA" dirty="0"/>
              <a:t>سوزن بلندتر به واکنش‌های موضعی بیشتر منجر می‌شوند؟</a:t>
            </a:r>
            <a:endParaRPr lang="en-US" dirty="0"/>
          </a:p>
          <a:p>
            <a:pPr marL="0" indent="0" algn="just">
              <a:buNone/>
            </a:pPr>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42</a:t>
            </a:fld>
            <a:endParaRPr lang="en-US"/>
          </a:p>
        </p:txBody>
      </p:sp>
    </p:spTree>
    <p:extLst>
      <p:ext uri="{BB962C8B-B14F-4D97-AF65-F5344CB8AC3E}">
        <p14:creationId xmlns:p14="http://schemas.microsoft.com/office/powerpoint/2010/main" val="2322947464"/>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جستجوی شواهد</a:t>
            </a:r>
            <a:r>
              <a:rPr lang="fa-IR" sz="2400" i="1" u="none" dirty="0"/>
              <a:t>  (ادامه)</a:t>
            </a:r>
            <a:endParaRPr lang="fa-IR" dirty="0"/>
          </a:p>
        </p:txBody>
      </p:sp>
      <p:sp>
        <p:nvSpPr>
          <p:cNvPr id="3" name="Content Placeholder 2"/>
          <p:cNvSpPr>
            <a:spLocks noGrp="1"/>
          </p:cNvSpPr>
          <p:nvPr>
            <p:ph idx="1"/>
          </p:nvPr>
        </p:nvSpPr>
        <p:spPr>
          <a:xfrm>
            <a:off x="304800" y="1371600"/>
            <a:ext cx="8610600" cy="5029200"/>
          </a:xfrm>
        </p:spPr>
        <p:txBody>
          <a:bodyPr/>
          <a:lstStyle/>
          <a:p>
            <a:pPr lvl="0" algn="just"/>
            <a:r>
              <a:rPr lang="fa-IR" dirty="0"/>
              <a:t>آیا در نوزادان، تزریق ویتامین </a:t>
            </a:r>
            <a:r>
              <a:rPr lang="en-US" sz="2400" dirty="0"/>
              <a:t>K</a:t>
            </a:r>
            <a:r>
              <a:rPr lang="fa-IR" dirty="0"/>
              <a:t> خطر لوسمی دوران کودکی را افزایش می‌دهد؟</a:t>
            </a:r>
            <a:endParaRPr lang="en-US" dirty="0"/>
          </a:p>
          <a:p>
            <a:pPr lvl="0" algn="just"/>
            <a:r>
              <a:rPr lang="fa-IR" dirty="0"/>
              <a:t>آیا در مردانی که وازکتومی می‌شوند، در مقایسه با کسانی که نمی‌شوند، خطر کانسر بیضه در آینده افزایش می‌یابد؟ </a:t>
            </a:r>
            <a:endParaRPr lang="en-US" dirty="0"/>
          </a:p>
          <a:p>
            <a:pPr lvl="0" algn="just"/>
            <a:r>
              <a:rPr lang="fa-IR" dirty="0"/>
              <a:t>آیا در افراد </a:t>
            </a:r>
            <a:r>
              <a:rPr lang="fa-IR" dirty="0" smtClean="0"/>
              <a:t>کهن‌سال </a:t>
            </a:r>
            <a:r>
              <a:rPr lang="fa-IR" dirty="0"/>
              <a:t>آزمون شنوایی با نجوای در گوشی در مقایسه با سایر روش‌های سنتی به تشخیص درست مشکل شنوایی </a:t>
            </a:r>
            <a:r>
              <a:rPr lang="fa-IR" dirty="0" smtClean="0"/>
              <a:t>منجر می‌شود</a:t>
            </a:r>
            <a:r>
              <a:rPr lang="fa-IR" dirty="0"/>
              <a:t>؟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43</a:t>
            </a:fld>
            <a:endParaRPr lang="en-US"/>
          </a:p>
        </p:txBody>
      </p:sp>
    </p:spTree>
    <p:extLst>
      <p:ext uri="{BB962C8B-B14F-4D97-AF65-F5344CB8AC3E}">
        <p14:creationId xmlns:p14="http://schemas.microsoft.com/office/powerpoint/2010/main" val="2201152740"/>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جستجوی شواهد</a:t>
            </a:r>
            <a:r>
              <a:rPr lang="fa-IR" sz="2400" i="1" u="none" dirty="0"/>
              <a:t>  (ادامه)</a:t>
            </a:r>
            <a:endParaRPr lang="fa-IR" dirty="0"/>
          </a:p>
        </p:txBody>
      </p:sp>
      <p:sp>
        <p:nvSpPr>
          <p:cNvPr id="3" name="Content Placeholder 2"/>
          <p:cNvSpPr>
            <a:spLocks noGrp="1"/>
          </p:cNvSpPr>
          <p:nvPr>
            <p:ph idx="1"/>
          </p:nvPr>
        </p:nvSpPr>
        <p:spPr>
          <a:xfrm>
            <a:off x="304800" y="1371600"/>
            <a:ext cx="8610600" cy="5029200"/>
          </a:xfrm>
        </p:spPr>
        <p:txBody>
          <a:bodyPr/>
          <a:lstStyle/>
          <a:p>
            <a:pPr lvl="0" algn="just"/>
            <a:r>
              <a:rPr lang="fa-IR" dirty="0"/>
              <a:t>آیا در زنان حامله، آزمون‌های غربالگری بیوشیمیایی سرم و </a:t>
            </a:r>
            <a:r>
              <a:rPr lang="en-US" sz="2400" dirty="0"/>
              <a:t>nuchal translucency ultrasound</a:t>
            </a:r>
            <a:r>
              <a:rPr lang="en-US" dirty="0"/>
              <a:t> </a:t>
            </a:r>
            <a:r>
              <a:rPr lang="fa-IR" dirty="0" smtClean="0"/>
              <a:t> در </a:t>
            </a:r>
            <a:r>
              <a:rPr lang="fa-IR" dirty="0"/>
              <a:t>سه ماهه اول </a:t>
            </a:r>
            <a:r>
              <a:rPr lang="fa-IR" dirty="0" smtClean="0"/>
              <a:t>حاملگی ب</a:t>
            </a:r>
            <a:r>
              <a:rPr lang="fa-IR" dirty="0"/>
              <a:t>ه‌ا</a:t>
            </a:r>
            <a:r>
              <a:rPr lang="fa-IR" dirty="0" smtClean="0"/>
              <a:t>ندازه </a:t>
            </a:r>
            <a:r>
              <a:rPr lang="fa-IR" dirty="0"/>
              <a:t>آمنیوسنتز سنتی درست هستند (با حساسیت و اختصاصی بودن یکسان یا بهتر)؟ </a:t>
            </a:r>
            <a:endParaRPr lang="en-US" dirty="0"/>
          </a:p>
          <a:p>
            <a:pPr lvl="0" algn="just"/>
            <a:r>
              <a:rPr lang="fa-IR" dirty="0"/>
              <a:t>در کودکانی که یک نوبت حمله تشنج ناشناخته داشته‌اند (توام با تب یا بدون تب) خطر بلند مدت تشنج‌های بعدی چقدر است؟ </a:t>
            </a:r>
            <a:endParaRPr lang="en-US" dirty="0"/>
          </a:p>
          <a:p>
            <a:pPr algn="just"/>
            <a:r>
              <a:rPr lang="fa-IR" dirty="0"/>
              <a:t>در مردانی که فتق کشاله ران دارند، احتمال اختناق فتق چقدر است؟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44</a:t>
            </a:fld>
            <a:endParaRPr lang="en-US"/>
          </a:p>
        </p:txBody>
      </p:sp>
    </p:spTree>
    <p:extLst>
      <p:ext uri="{BB962C8B-B14F-4D97-AF65-F5344CB8AC3E}">
        <p14:creationId xmlns:p14="http://schemas.microsoft.com/office/powerpoint/2010/main" val="1978287727"/>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جستجوی شواهد</a:t>
            </a:r>
            <a:r>
              <a:rPr lang="fa-IR" sz="2400" i="1" u="none" dirty="0"/>
              <a:t>  (ادامه)</a:t>
            </a:r>
            <a:endParaRPr lang="fa-IR" dirty="0"/>
          </a:p>
        </p:txBody>
      </p:sp>
      <p:sp>
        <p:nvSpPr>
          <p:cNvPr id="3" name="Content Placeholder 2"/>
          <p:cNvSpPr>
            <a:spLocks noGrp="1"/>
          </p:cNvSpPr>
          <p:nvPr>
            <p:ph idx="1"/>
          </p:nvPr>
        </p:nvSpPr>
        <p:spPr>
          <a:xfrm>
            <a:off x="685800" y="1295400"/>
            <a:ext cx="7848600" cy="5029200"/>
          </a:xfrm>
        </p:spPr>
        <p:txBody>
          <a:bodyPr>
            <a:normAutofit/>
          </a:bodyPr>
          <a:lstStyle/>
          <a:p>
            <a:pPr algn="just">
              <a:buFont typeface="Wingdings" pitchFamily="2" charset="2"/>
              <a:buChar char="§"/>
            </a:pPr>
            <a:r>
              <a:rPr lang="fa-IR" sz="2400" u="sng" dirty="0" smtClean="0">
                <a:solidFill>
                  <a:srgbClr val="92D050"/>
                </a:solidFill>
                <a:cs typeface="B Titr" pitchFamily="2" charset="-78"/>
              </a:rPr>
              <a:t>انواع مطالعه</a:t>
            </a:r>
            <a:endParaRPr lang="en-US" sz="2400" u="sng" dirty="0">
              <a:solidFill>
                <a:srgbClr val="92D050"/>
              </a:solidFill>
              <a:cs typeface="B Titr" pitchFamily="2" charset="-78"/>
            </a:endParaRPr>
          </a:p>
          <a:p>
            <a:pPr lvl="1" algn="just"/>
            <a:r>
              <a:rPr lang="ar-SA" dirty="0">
                <a:solidFill>
                  <a:srgbClr val="FFFF00"/>
                </a:solidFill>
              </a:rPr>
              <a:t>کارآزمایی </a:t>
            </a:r>
            <a:r>
              <a:rPr lang="ar-SA" dirty="0" smtClean="0">
                <a:solidFill>
                  <a:srgbClr val="FFFF00"/>
                </a:solidFill>
              </a:rPr>
              <a:t>بالینی</a:t>
            </a:r>
            <a:endParaRPr lang="fa-IR" dirty="0" smtClean="0">
              <a:solidFill>
                <a:srgbClr val="FFFF00"/>
              </a:solidFill>
            </a:endParaRPr>
          </a:p>
          <a:p>
            <a:pPr lvl="1" algn="just"/>
            <a:r>
              <a:rPr lang="ar-SA" dirty="0" smtClean="0">
                <a:solidFill>
                  <a:srgbClr val="FFFF00"/>
                </a:solidFill>
              </a:rPr>
              <a:t>مطالعه </a:t>
            </a:r>
            <a:r>
              <a:rPr lang="ar-SA" dirty="0">
                <a:solidFill>
                  <a:srgbClr val="FFFF00"/>
                </a:solidFill>
              </a:rPr>
              <a:t>کوهورت (</a:t>
            </a:r>
            <a:r>
              <a:rPr lang="ar-SA" dirty="0" smtClean="0">
                <a:solidFill>
                  <a:srgbClr val="FFFF00"/>
                </a:solidFill>
              </a:rPr>
              <a:t>ه</a:t>
            </a:r>
            <a:r>
              <a:rPr lang="fa-IR" dirty="0" smtClean="0">
                <a:solidFill>
                  <a:srgbClr val="FFFF00"/>
                </a:solidFill>
              </a:rPr>
              <a:t>م‌گ</a:t>
            </a:r>
            <a:r>
              <a:rPr lang="ar-SA" dirty="0" smtClean="0">
                <a:solidFill>
                  <a:srgbClr val="FFFF00"/>
                </a:solidFill>
              </a:rPr>
              <a:t>روهی)</a:t>
            </a:r>
            <a:endParaRPr lang="fa-IR" dirty="0" smtClean="0">
              <a:solidFill>
                <a:srgbClr val="FFFF00"/>
              </a:solidFill>
            </a:endParaRPr>
          </a:p>
          <a:p>
            <a:pPr lvl="1" algn="just"/>
            <a:r>
              <a:rPr lang="ar-SA" dirty="0" smtClean="0">
                <a:solidFill>
                  <a:srgbClr val="FFFF00"/>
                </a:solidFill>
              </a:rPr>
              <a:t>مطالعه مورد-</a:t>
            </a:r>
            <a:r>
              <a:rPr lang="fa-IR" dirty="0" smtClean="0">
                <a:solidFill>
                  <a:srgbClr val="FFFF00"/>
                </a:solidFill>
              </a:rPr>
              <a:t> </a:t>
            </a:r>
            <a:r>
              <a:rPr lang="ar-SA" dirty="0" smtClean="0">
                <a:solidFill>
                  <a:srgbClr val="FFFF00"/>
                </a:solidFill>
              </a:rPr>
              <a:t>شاهدی</a:t>
            </a:r>
            <a:endParaRPr lang="fa-IR" dirty="0" smtClean="0">
              <a:solidFill>
                <a:srgbClr val="FFFF00"/>
              </a:solidFill>
            </a:endParaRPr>
          </a:p>
          <a:p>
            <a:pPr lvl="1" algn="just"/>
            <a:r>
              <a:rPr lang="ar-SA" dirty="0" smtClean="0">
                <a:solidFill>
                  <a:srgbClr val="FFFF00"/>
                </a:solidFill>
              </a:rPr>
              <a:t>مطالعه مقطعی</a:t>
            </a:r>
            <a:endParaRPr lang="fa-IR" dirty="0" smtClean="0">
              <a:solidFill>
                <a:srgbClr val="FFFF00"/>
              </a:solidFill>
            </a:endParaRPr>
          </a:p>
          <a:p>
            <a:pPr lvl="1" algn="just"/>
            <a:r>
              <a:rPr lang="fa-IR" dirty="0" smtClean="0">
                <a:solidFill>
                  <a:srgbClr val="FFFF00"/>
                </a:solidFill>
              </a:rPr>
              <a:t>مشاهده بالينی (</a:t>
            </a:r>
            <a:r>
              <a:rPr lang="ar-SA" dirty="0" smtClean="0">
                <a:solidFill>
                  <a:srgbClr val="FFFF00"/>
                </a:solidFill>
              </a:rPr>
              <a:t>گزارش </a:t>
            </a:r>
            <a:r>
              <a:rPr lang="ar-SA" dirty="0">
                <a:solidFill>
                  <a:srgbClr val="FFFF00"/>
                </a:solidFill>
              </a:rPr>
              <a:t>موردی، گزارش سری </a:t>
            </a:r>
            <a:r>
              <a:rPr lang="ar-SA" dirty="0" smtClean="0">
                <a:solidFill>
                  <a:srgbClr val="FFFF00"/>
                </a:solidFill>
              </a:rPr>
              <a:t>موارد</a:t>
            </a:r>
            <a:r>
              <a:rPr lang="fa-IR" dirty="0" smtClean="0">
                <a:solidFill>
                  <a:srgbClr val="FFFF00"/>
                </a:solidFill>
              </a:rPr>
              <a:t>)</a:t>
            </a:r>
            <a:endParaRPr lang="fa-IR" dirty="0">
              <a:solidFill>
                <a:srgbClr val="FFFF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45</a:t>
            </a:fld>
            <a:endParaRPr lang="en-US"/>
          </a:p>
        </p:txBody>
      </p:sp>
    </p:spTree>
    <p:extLst>
      <p:ext uri="{BB962C8B-B14F-4D97-AF65-F5344CB8AC3E}">
        <p14:creationId xmlns:p14="http://schemas.microsoft.com/office/powerpoint/2010/main" val="292271856"/>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trips(down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trips(downLef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strips(downLeft)">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جستجوی شواهد</a:t>
            </a:r>
            <a:r>
              <a:rPr lang="fa-IR" sz="2400" i="1" u="none" dirty="0"/>
              <a:t>  (ادامه)</a:t>
            </a:r>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46</a:t>
            </a:fld>
            <a:endParaRPr lang="en-US"/>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447800"/>
            <a:ext cx="8655033" cy="432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0827720"/>
      </p:ext>
    </p:extLst>
  </p:cSld>
  <p:clrMapOvr>
    <a:masterClrMapping/>
  </p:clrMapOvr>
  <p:transition>
    <p:randomBar dir="vert"/>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جستجوی شواهد</a:t>
            </a:r>
            <a:r>
              <a:rPr lang="fa-IR" sz="2400" i="1" u="none" dirty="0"/>
              <a:t>  (ادامه)</a:t>
            </a:r>
            <a:endParaRPr lang="fa-IR" dirty="0"/>
          </a:p>
        </p:txBody>
      </p:sp>
      <p:sp>
        <p:nvSpPr>
          <p:cNvPr id="3" name="Content Placeholder 2"/>
          <p:cNvSpPr>
            <a:spLocks noGrp="1"/>
          </p:cNvSpPr>
          <p:nvPr>
            <p:ph idx="1"/>
          </p:nvPr>
        </p:nvSpPr>
        <p:spPr>
          <a:xfrm>
            <a:off x="685800" y="1219200"/>
            <a:ext cx="7848600" cy="762000"/>
          </a:xfrm>
        </p:spPr>
        <p:txBody>
          <a:bodyPr>
            <a:normAutofit/>
          </a:bodyPr>
          <a:lstStyle/>
          <a:p>
            <a:pPr algn="just">
              <a:buFont typeface="Wingdings" pitchFamily="2" charset="2"/>
              <a:buChar char="§"/>
            </a:pPr>
            <a:r>
              <a:rPr lang="fa-IR" sz="2400" u="sng" dirty="0" smtClean="0">
                <a:solidFill>
                  <a:srgbClr val="92D050"/>
                </a:solidFill>
                <a:cs typeface="B Titr" pitchFamily="2" charset="-78"/>
              </a:rPr>
              <a:t>نوع سؤال و نوع مطالعه</a:t>
            </a:r>
            <a:endParaRPr lang="en-US" sz="2400" u="sng" dirty="0">
              <a:solidFill>
                <a:srgbClr val="92D050"/>
              </a:solidFill>
              <a:cs typeface="B Titr"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47</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0847558"/>
              </p:ext>
            </p:extLst>
          </p:nvPr>
        </p:nvGraphicFramePr>
        <p:xfrm>
          <a:off x="990600" y="1905000"/>
          <a:ext cx="7162800" cy="4221480"/>
        </p:xfrm>
        <a:graphic>
          <a:graphicData uri="http://schemas.openxmlformats.org/drawingml/2006/table">
            <a:tbl>
              <a:tblPr firstRow="1" firstCol="1" bandRow="1">
                <a:tableStyleId>{5C22544A-7EE6-4342-B048-85BDC9FD1C3A}</a:tableStyleId>
              </a:tblPr>
              <a:tblGrid>
                <a:gridCol w="2571964"/>
                <a:gridCol w="4590836"/>
              </a:tblGrid>
              <a:tr h="457200">
                <a:tc>
                  <a:txBody>
                    <a:bodyPr/>
                    <a:lstStyle/>
                    <a:p>
                      <a:pPr algn="just" rtl="0">
                        <a:lnSpc>
                          <a:spcPct val="100000"/>
                        </a:lnSpc>
                        <a:spcAft>
                          <a:spcPts val="0"/>
                        </a:spcAft>
                      </a:pPr>
                      <a:r>
                        <a:rPr lang="en-US" sz="2400" b="1" dirty="0">
                          <a:effectLst>
                            <a:outerShdw blurRad="38100" dist="38100" dir="2700000" algn="tl">
                              <a:srgbClr val="000000">
                                <a:alpha val="43137"/>
                              </a:srgbClr>
                            </a:outerShdw>
                          </a:effectLst>
                        </a:rPr>
                        <a:t>Question</a:t>
                      </a:r>
                      <a:endParaRPr lang="en-US" sz="2400" b="1" dirty="0">
                        <a:solidFill>
                          <a:srgbClr val="FFFF00"/>
                        </a:solidFill>
                        <a:effectLst>
                          <a:outerShdw blurRad="38100" dist="38100" dir="2700000" algn="tl">
                            <a:srgbClr val="000000">
                              <a:alpha val="43137"/>
                            </a:srgbClr>
                          </a:outerShdw>
                        </a:effectLst>
                        <a:latin typeface="Calibri"/>
                        <a:ea typeface="Calibri"/>
                        <a:cs typeface="Arial"/>
                      </a:endParaRPr>
                    </a:p>
                  </a:txBody>
                  <a:tcPr marL="61924" marR="61924" marT="0" marB="0" anchor="ctr">
                    <a:solidFill>
                      <a:srgbClr val="2D4E77"/>
                    </a:solidFill>
                  </a:tcPr>
                </a:tc>
                <a:tc>
                  <a:txBody>
                    <a:bodyPr/>
                    <a:lstStyle/>
                    <a:p>
                      <a:pPr algn="just" rtl="0">
                        <a:lnSpc>
                          <a:spcPct val="100000"/>
                        </a:lnSpc>
                        <a:spcAft>
                          <a:spcPts val="0"/>
                        </a:spcAft>
                      </a:pPr>
                      <a:r>
                        <a:rPr lang="en-US" sz="2400" b="1" dirty="0">
                          <a:effectLst>
                            <a:outerShdw blurRad="38100" dist="38100" dir="2700000" algn="tl">
                              <a:srgbClr val="000000">
                                <a:alpha val="43137"/>
                              </a:srgbClr>
                            </a:outerShdw>
                          </a:effectLst>
                        </a:rPr>
                        <a:t>Best study designs</a:t>
                      </a:r>
                      <a:endParaRPr lang="en-US" sz="2400" b="1" dirty="0">
                        <a:solidFill>
                          <a:srgbClr val="FFFF00"/>
                        </a:solidFill>
                        <a:effectLst>
                          <a:outerShdw blurRad="38100" dist="38100" dir="2700000" algn="tl">
                            <a:srgbClr val="000000">
                              <a:alpha val="43137"/>
                            </a:srgbClr>
                          </a:outerShdw>
                        </a:effectLst>
                        <a:latin typeface="Calibri"/>
                        <a:ea typeface="Calibri"/>
                        <a:cs typeface="Arial"/>
                      </a:endParaRPr>
                    </a:p>
                  </a:txBody>
                  <a:tcPr marL="61924" marR="61924" marT="0" marB="0" anchor="ctr">
                    <a:solidFill>
                      <a:srgbClr val="2D4E77"/>
                    </a:solidFill>
                  </a:tcPr>
                </a:tc>
              </a:tr>
              <a:tr h="472440">
                <a:tc>
                  <a:txBody>
                    <a:bodyPr/>
                    <a:lstStyle/>
                    <a:p>
                      <a:pPr algn="just" rtl="0">
                        <a:lnSpc>
                          <a:spcPct val="100000"/>
                        </a:lnSpc>
                        <a:spcAft>
                          <a:spcPts val="0"/>
                        </a:spcAft>
                      </a:pPr>
                      <a:r>
                        <a:rPr lang="en-US" sz="2400" b="1" dirty="0" smtClean="0">
                          <a:effectLst>
                            <a:outerShdw blurRad="38100" dist="38100" dir="2700000" algn="tl">
                              <a:srgbClr val="000000">
                                <a:alpha val="43137"/>
                              </a:srgbClr>
                            </a:outerShdw>
                          </a:effectLst>
                        </a:rPr>
                        <a:t>INTERVENTION</a:t>
                      </a:r>
                      <a:endParaRPr lang="en-US" sz="2400" b="1" dirty="0">
                        <a:solidFill>
                          <a:srgbClr val="FFFF00"/>
                        </a:solidFill>
                        <a:effectLst>
                          <a:outerShdw blurRad="38100" dist="38100" dir="2700000" algn="tl">
                            <a:srgbClr val="000000">
                              <a:alpha val="43137"/>
                            </a:srgbClr>
                          </a:outerShdw>
                        </a:effectLst>
                      </a:endParaRPr>
                    </a:p>
                  </a:txBody>
                  <a:tcPr marL="61924" marR="61924" marT="0" marB="0" anchor="ctr">
                    <a:solidFill>
                      <a:srgbClr val="2D4E77"/>
                    </a:solidFill>
                  </a:tcPr>
                </a:tc>
                <a:tc>
                  <a:txBody>
                    <a:bodyPr/>
                    <a:lstStyle/>
                    <a:p>
                      <a:pPr algn="l" rtl="0">
                        <a:lnSpc>
                          <a:spcPct val="100000"/>
                        </a:lnSpc>
                        <a:spcAft>
                          <a:spcPts val="0"/>
                        </a:spcAft>
                      </a:pPr>
                      <a:r>
                        <a:rPr lang="en-US" sz="2400" b="1" dirty="0">
                          <a:solidFill>
                            <a:srgbClr val="002060"/>
                          </a:solidFill>
                          <a:effectLst/>
                        </a:rPr>
                        <a:t>Randomized controlled trial (RCT</a:t>
                      </a:r>
                      <a:r>
                        <a:rPr lang="en-US" sz="2400" b="1" dirty="0" smtClean="0">
                          <a:solidFill>
                            <a:srgbClr val="002060"/>
                          </a:solidFill>
                          <a:effectLst/>
                        </a:rPr>
                        <a:t>)</a:t>
                      </a:r>
                      <a:r>
                        <a:rPr lang="en-US" sz="2400" b="1" dirty="0">
                          <a:solidFill>
                            <a:srgbClr val="002060"/>
                          </a:solidFill>
                          <a:effectLst/>
                        </a:rPr>
                        <a:t> </a:t>
                      </a:r>
                      <a:endParaRPr lang="en-US" sz="2400" b="1" dirty="0">
                        <a:solidFill>
                          <a:srgbClr val="002060"/>
                        </a:solidFill>
                        <a:effectLst/>
                        <a:latin typeface="Calibri"/>
                        <a:ea typeface="Calibri"/>
                        <a:cs typeface="Arial"/>
                      </a:endParaRPr>
                    </a:p>
                  </a:txBody>
                  <a:tcPr marL="61924" marR="61924" marT="0" marB="0" anchor="ctr"/>
                </a:tc>
              </a:tr>
              <a:tr h="49252">
                <a:tc rowSpan="3">
                  <a:txBody>
                    <a:bodyPr/>
                    <a:lstStyle/>
                    <a:p>
                      <a:pPr algn="l" rtl="0">
                        <a:lnSpc>
                          <a:spcPct val="100000"/>
                        </a:lnSpc>
                        <a:spcAft>
                          <a:spcPts val="0"/>
                        </a:spcAft>
                      </a:pPr>
                      <a:r>
                        <a:rPr lang="en-US" sz="2400" b="1" dirty="0" smtClean="0">
                          <a:effectLst>
                            <a:outerShdw blurRad="38100" dist="38100" dir="2700000" algn="tl">
                              <a:srgbClr val="000000">
                                <a:alpha val="43137"/>
                              </a:srgbClr>
                            </a:outerShdw>
                          </a:effectLst>
                        </a:rPr>
                        <a:t>AETIOLOGY </a:t>
                      </a:r>
                      <a:r>
                        <a:rPr lang="en-US" sz="2400" b="1" dirty="0">
                          <a:effectLst>
                            <a:outerShdw blurRad="38100" dist="38100" dir="2700000" algn="tl">
                              <a:srgbClr val="000000">
                                <a:alpha val="43137"/>
                              </a:srgbClr>
                            </a:outerShdw>
                          </a:effectLst>
                        </a:rPr>
                        <a:t>AND</a:t>
                      </a:r>
                    </a:p>
                    <a:p>
                      <a:pPr algn="just" rtl="0">
                        <a:lnSpc>
                          <a:spcPct val="100000"/>
                        </a:lnSpc>
                        <a:spcAft>
                          <a:spcPts val="0"/>
                        </a:spcAft>
                      </a:pPr>
                      <a:r>
                        <a:rPr lang="en-US" sz="2400" b="1" dirty="0">
                          <a:effectLst>
                            <a:outerShdw blurRad="38100" dist="38100" dir="2700000" algn="tl">
                              <a:srgbClr val="000000">
                                <a:alpha val="43137"/>
                              </a:srgbClr>
                            </a:outerShdw>
                          </a:effectLst>
                        </a:rPr>
                        <a:t>RISK </a:t>
                      </a:r>
                      <a:r>
                        <a:rPr lang="en-US" sz="2400" b="1" dirty="0" smtClean="0">
                          <a:effectLst>
                            <a:outerShdw blurRad="38100" dist="38100" dir="2700000" algn="tl">
                              <a:srgbClr val="000000">
                                <a:alpha val="43137"/>
                              </a:srgbClr>
                            </a:outerShdw>
                          </a:effectLst>
                        </a:rPr>
                        <a:t>FACTORS</a:t>
                      </a:r>
                      <a:endParaRPr lang="en-US" sz="2400" b="1" dirty="0">
                        <a:solidFill>
                          <a:srgbClr val="FFFF00"/>
                        </a:solidFill>
                        <a:effectLst>
                          <a:outerShdw blurRad="38100" dist="38100" dir="2700000" algn="tl">
                            <a:srgbClr val="000000">
                              <a:alpha val="43137"/>
                            </a:srgbClr>
                          </a:outerShdw>
                        </a:effectLst>
                        <a:latin typeface="Calibri"/>
                        <a:ea typeface="Calibri"/>
                        <a:cs typeface="Arial"/>
                      </a:endParaRPr>
                    </a:p>
                  </a:txBody>
                  <a:tcPr marL="61924" marR="61924" marT="0" marB="0" anchor="ctr">
                    <a:solidFill>
                      <a:srgbClr val="2D4E77"/>
                    </a:solidFill>
                  </a:tcPr>
                </a:tc>
                <a:tc>
                  <a:txBody>
                    <a:bodyPr/>
                    <a:lstStyle/>
                    <a:p>
                      <a:pPr algn="l" rtl="0">
                        <a:lnSpc>
                          <a:spcPct val="100000"/>
                        </a:lnSpc>
                        <a:spcAft>
                          <a:spcPts val="0"/>
                        </a:spcAft>
                      </a:pPr>
                      <a:r>
                        <a:rPr lang="en-US" sz="2400" b="1" dirty="0">
                          <a:solidFill>
                            <a:srgbClr val="002060"/>
                          </a:solidFill>
                          <a:effectLst/>
                        </a:rPr>
                        <a:t>Randomized </a:t>
                      </a:r>
                      <a:r>
                        <a:rPr lang="en-US" sz="2400" b="1" dirty="0" smtClean="0">
                          <a:solidFill>
                            <a:srgbClr val="002060"/>
                          </a:solidFill>
                          <a:effectLst/>
                        </a:rPr>
                        <a:t>controlled trial (RCT)</a:t>
                      </a:r>
                      <a:endParaRPr lang="en-US" sz="2400" b="1" dirty="0">
                        <a:solidFill>
                          <a:srgbClr val="002060"/>
                        </a:solidFill>
                        <a:effectLst/>
                        <a:latin typeface="Calibri"/>
                        <a:ea typeface="Calibri"/>
                        <a:cs typeface="Arial"/>
                      </a:endParaRPr>
                    </a:p>
                  </a:txBody>
                  <a:tcPr marL="61924" marR="61924" marT="0" marB="0" anchor="ctr"/>
                </a:tc>
              </a:tr>
              <a:tr h="36679">
                <a:tc vMerge="1">
                  <a:txBody>
                    <a:bodyPr/>
                    <a:lstStyle/>
                    <a:p>
                      <a:pPr rtl="1"/>
                      <a:endParaRPr lang="fa-IR"/>
                    </a:p>
                  </a:txBody>
                  <a:tcPr/>
                </a:tc>
                <a:tc>
                  <a:txBody>
                    <a:bodyPr/>
                    <a:lstStyle/>
                    <a:p>
                      <a:pPr algn="l" rtl="0">
                        <a:lnSpc>
                          <a:spcPct val="100000"/>
                        </a:lnSpc>
                        <a:spcAft>
                          <a:spcPts val="0"/>
                        </a:spcAft>
                      </a:pPr>
                      <a:r>
                        <a:rPr lang="en-US" sz="2400" b="1" dirty="0">
                          <a:solidFill>
                            <a:srgbClr val="002060"/>
                          </a:solidFill>
                          <a:effectLst/>
                        </a:rPr>
                        <a:t>Cohort </a:t>
                      </a:r>
                      <a:r>
                        <a:rPr lang="en-US" sz="2400" b="1" dirty="0" smtClean="0">
                          <a:solidFill>
                            <a:srgbClr val="002060"/>
                          </a:solidFill>
                          <a:effectLst/>
                        </a:rPr>
                        <a:t>study</a:t>
                      </a:r>
                      <a:endParaRPr lang="en-US" sz="2400" b="1" dirty="0">
                        <a:solidFill>
                          <a:srgbClr val="002060"/>
                        </a:solidFill>
                        <a:effectLst/>
                        <a:latin typeface="Calibri"/>
                        <a:ea typeface="Calibri"/>
                        <a:cs typeface="Arial"/>
                      </a:endParaRPr>
                    </a:p>
                  </a:txBody>
                  <a:tcPr marL="61924" marR="61924" marT="0" marB="0" anchor="ctr"/>
                </a:tc>
              </a:tr>
              <a:tr h="0">
                <a:tc vMerge="1">
                  <a:txBody>
                    <a:bodyPr/>
                    <a:lstStyle/>
                    <a:p>
                      <a:pPr rtl="1"/>
                      <a:endParaRPr lang="fa-IR"/>
                    </a:p>
                  </a:txBody>
                  <a:tcPr/>
                </a:tc>
                <a:tc>
                  <a:txBody>
                    <a:bodyPr/>
                    <a:lstStyle/>
                    <a:p>
                      <a:pPr algn="l" rtl="0">
                        <a:lnSpc>
                          <a:spcPct val="100000"/>
                        </a:lnSpc>
                        <a:spcAft>
                          <a:spcPts val="0"/>
                        </a:spcAft>
                      </a:pPr>
                      <a:r>
                        <a:rPr lang="en-US" sz="2400" b="1" dirty="0">
                          <a:solidFill>
                            <a:srgbClr val="002060"/>
                          </a:solidFill>
                          <a:effectLst/>
                        </a:rPr>
                        <a:t>Case-control </a:t>
                      </a:r>
                      <a:r>
                        <a:rPr lang="en-US" sz="2400" b="1" dirty="0" smtClean="0">
                          <a:solidFill>
                            <a:srgbClr val="002060"/>
                          </a:solidFill>
                          <a:effectLst/>
                        </a:rPr>
                        <a:t>study</a:t>
                      </a:r>
                      <a:endParaRPr lang="en-US" sz="2400" b="1" dirty="0">
                        <a:solidFill>
                          <a:srgbClr val="002060"/>
                        </a:solidFill>
                        <a:effectLst/>
                        <a:latin typeface="Calibri"/>
                        <a:ea typeface="Calibri"/>
                        <a:cs typeface="Arial"/>
                      </a:endParaRPr>
                    </a:p>
                  </a:txBody>
                  <a:tcPr marL="61924" marR="61924" marT="0" marB="0" anchor="ctr"/>
                </a:tc>
              </a:tr>
              <a:tr h="0">
                <a:tc rowSpan="2">
                  <a:txBody>
                    <a:bodyPr/>
                    <a:lstStyle/>
                    <a:p>
                      <a:pPr algn="just" rtl="0">
                        <a:lnSpc>
                          <a:spcPct val="100000"/>
                        </a:lnSpc>
                        <a:spcAft>
                          <a:spcPts val="0"/>
                        </a:spcAft>
                      </a:pPr>
                      <a:r>
                        <a:rPr lang="en-US" sz="2400" b="1" dirty="0">
                          <a:effectLst>
                            <a:outerShdw blurRad="38100" dist="38100" dir="2700000" algn="tl">
                              <a:srgbClr val="000000">
                                <a:alpha val="43137"/>
                              </a:srgbClr>
                            </a:outerShdw>
                          </a:effectLst>
                        </a:rPr>
                        <a:t>FREQUENCY</a:t>
                      </a:r>
                    </a:p>
                    <a:p>
                      <a:pPr algn="just" rtl="0">
                        <a:lnSpc>
                          <a:spcPct val="100000"/>
                        </a:lnSpc>
                        <a:spcAft>
                          <a:spcPts val="0"/>
                        </a:spcAft>
                      </a:pPr>
                      <a:r>
                        <a:rPr lang="en-US" sz="2400" b="1" dirty="0">
                          <a:effectLst>
                            <a:outerShdw blurRad="38100" dist="38100" dir="2700000" algn="tl">
                              <a:srgbClr val="000000">
                                <a:alpha val="43137"/>
                              </a:srgbClr>
                            </a:outerShdw>
                          </a:effectLst>
                        </a:rPr>
                        <a:t>AND </a:t>
                      </a:r>
                      <a:r>
                        <a:rPr lang="en-US" sz="2400" b="1" dirty="0" smtClean="0">
                          <a:effectLst>
                            <a:outerShdw blurRad="38100" dist="38100" dir="2700000" algn="tl">
                              <a:srgbClr val="000000">
                                <a:alpha val="43137"/>
                              </a:srgbClr>
                            </a:outerShdw>
                          </a:effectLst>
                        </a:rPr>
                        <a:t>RATE</a:t>
                      </a:r>
                      <a:endParaRPr lang="en-US" sz="2400" b="1" dirty="0">
                        <a:solidFill>
                          <a:srgbClr val="FFFF00"/>
                        </a:solidFill>
                        <a:effectLst>
                          <a:outerShdw blurRad="38100" dist="38100" dir="2700000" algn="tl">
                            <a:srgbClr val="000000">
                              <a:alpha val="43137"/>
                            </a:srgbClr>
                          </a:outerShdw>
                        </a:effectLst>
                        <a:latin typeface="Calibri"/>
                        <a:ea typeface="Calibri"/>
                        <a:cs typeface="Arial"/>
                      </a:endParaRPr>
                    </a:p>
                  </a:txBody>
                  <a:tcPr marL="61924" marR="61924" marT="0" marB="0" anchor="ctr">
                    <a:solidFill>
                      <a:srgbClr val="2D4E77"/>
                    </a:solidFill>
                  </a:tcPr>
                </a:tc>
                <a:tc>
                  <a:txBody>
                    <a:bodyPr/>
                    <a:lstStyle/>
                    <a:p>
                      <a:pPr algn="l" rtl="0">
                        <a:lnSpc>
                          <a:spcPct val="100000"/>
                        </a:lnSpc>
                        <a:spcAft>
                          <a:spcPts val="0"/>
                        </a:spcAft>
                      </a:pPr>
                      <a:r>
                        <a:rPr lang="en-US" sz="2400" b="1" dirty="0">
                          <a:solidFill>
                            <a:srgbClr val="002060"/>
                          </a:solidFill>
                          <a:effectLst/>
                        </a:rPr>
                        <a:t>Cohort </a:t>
                      </a:r>
                      <a:r>
                        <a:rPr lang="en-US" sz="2400" b="1" dirty="0" smtClean="0">
                          <a:solidFill>
                            <a:srgbClr val="002060"/>
                          </a:solidFill>
                          <a:effectLst/>
                        </a:rPr>
                        <a:t>study</a:t>
                      </a:r>
                      <a:endParaRPr lang="en-US" sz="2400" b="1" dirty="0">
                        <a:solidFill>
                          <a:srgbClr val="002060"/>
                        </a:solidFill>
                        <a:effectLst/>
                      </a:endParaRPr>
                    </a:p>
                  </a:txBody>
                  <a:tcPr marL="61924" marR="61924" marT="0" marB="0" anchor="ctr"/>
                </a:tc>
              </a:tr>
              <a:tr h="0">
                <a:tc vMerge="1">
                  <a:txBody>
                    <a:bodyPr/>
                    <a:lstStyle/>
                    <a:p>
                      <a:pPr rtl="1"/>
                      <a:endParaRPr lang="fa-IR"/>
                    </a:p>
                  </a:txBody>
                  <a:tcPr/>
                </a:tc>
                <a:tc>
                  <a:txBody>
                    <a:bodyPr/>
                    <a:lstStyle/>
                    <a:p>
                      <a:pPr algn="l" rtl="0">
                        <a:lnSpc>
                          <a:spcPct val="100000"/>
                        </a:lnSpc>
                        <a:spcAft>
                          <a:spcPts val="0"/>
                        </a:spcAft>
                      </a:pPr>
                      <a:r>
                        <a:rPr lang="en-US" sz="2400" b="1" dirty="0">
                          <a:solidFill>
                            <a:srgbClr val="002060"/>
                          </a:solidFill>
                          <a:effectLst/>
                        </a:rPr>
                        <a:t>Cross-sectional </a:t>
                      </a:r>
                      <a:r>
                        <a:rPr lang="en-US" sz="2400" b="1" dirty="0" smtClean="0">
                          <a:solidFill>
                            <a:srgbClr val="002060"/>
                          </a:solidFill>
                          <a:effectLst/>
                        </a:rPr>
                        <a:t>study</a:t>
                      </a:r>
                      <a:endParaRPr lang="en-US" sz="2400" b="1" dirty="0">
                        <a:solidFill>
                          <a:srgbClr val="002060"/>
                        </a:solidFill>
                        <a:effectLst/>
                        <a:latin typeface="Calibri"/>
                        <a:ea typeface="Calibri"/>
                        <a:cs typeface="Arial"/>
                      </a:endParaRPr>
                    </a:p>
                  </a:txBody>
                  <a:tcPr marL="61924" marR="61924" marT="0" marB="0" anchor="ctr"/>
                </a:tc>
              </a:tr>
              <a:tr h="0">
                <a:tc>
                  <a:txBody>
                    <a:bodyPr/>
                    <a:lstStyle/>
                    <a:p>
                      <a:pPr algn="just" rtl="0">
                        <a:lnSpc>
                          <a:spcPct val="100000"/>
                        </a:lnSpc>
                        <a:spcAft>
                          <a:spcPts val="0"/>
                        </a:spcAft>
                      </a:pPr>
                      <a:r>
                        <a:rPr lang="en-US" sz="2400" b="1" dirty="0" smtClean="0">
                          <a:effectLst>
                            <a:outerShdw blurRad="38100" dist="38100" dir="2700000" algn="tl">
                              <a:srgbClr val="000000">
                                <a:alpha val="43137"/>
                              </a:srgbClr>
                            </a:outerShdw>
                          </a:effectLst>
                        </a:rPr>
                        <a:t>DIAGNOSIS</a:t>
                      </a:r>
                      <a:endParaRPr lang="en-US" sz="2400" b="1" dirty="0">
                        <a:solidFill>
                          <a:srgbClr val="FFFF00"/>
                        </a:solidFill>
                        <a:effectLst>
                          <a:outerShdw blurRad="38100" dist="38100" dir="2700000" algn="tl">
                            <a:srgbClr val="000000">
                              <a:alpha val="43137"/>
                            </a:srgbClr>
                          </a:outerShdw>
                        </a:effectLst>
                      </a:endParaRPr>
                    </a:p>
                  </a:txBody>
                  <a:tcPr marL="61924" marR="61924" marT="0" marB="0" anchor="ctr">
                    <a:solidFill>
                      <a:srgbClr val="2D4E77"/>
                    </a:solidFill>
                  </a:tcPr>
                </a:tc>
                <a:tc>
                  <a:txBody>
                    <a:bodyPr/>
                    <a:lstStyle/>
                    <a:p>
                      <a:pPr algn="l" rtl="0">
                        <a:lnSpc>
                          <a:spcPct val="100000"/>
                        </a:lnSpc>
                        <a:spcAft>
                          <a:spcPts val="0"/>
                        </a:spcAft>
                      </a:pPr>
                      <a:r>
                        <a:rPr lang="en-US" sz="2400" b="1" dirty="0">
                          <a:solidFill>
                            <a:srgbClr val="002060"/>
                          </a:solidFill>
                          <a:effectLst/>
                        </a:rPr>
                        <a:t>Cross-sectional study with random or consecutive sample</a:t>
                      </a:r>
                      <a:endParaRPr lang="en-US" sz="2400" b="1" dirty="0">
                        <a:solidFill>
                          <a:srgbClr val="002060"/>
                        </a:solidFill>
                        <a:effectLst/>
                        <a:latin typeface="Calibri"/>
                        <a:ea typeface="Calibri"/>
                        <a:cs typeface="Arial"/>
                      </a:endParaRPr>
                    </a:p>
                  </a:txBody>
                  <a:tcPr marL="61924" marR="61924" marT="0" marB="0" anchor="ctr"/>
                </a:tc>
              </a:tr>
              <a:tr h="39727">
                <a:tc>
                  <a:txBody>
                    <a:bodyPr/>
                    <a:lstStyle/>
                    <a:p>
                      <a:pPr algn="just" rtl="0">
                        <a:lnSpc>
                          <a:spcPct val="100000"/>
                        </a:lnSpc>
                        <a:spcAft>
                          <a:spcPts val="0"/>
                        </a:spcAft>
                      </a:pPr>
                      <a:r>
                        <a:rPr lang="en-US" sz="2400" b="1" dirty="0">
                          <a:effectLst>
                            <a:outerShdw blurRad="38100" dist="38100" dir="2700000" algn="tl">
                              <a:srgbClr val="000000">
                                <a:alpha val="43137"/>
                              </a:srgbClr>
                            </a:outerShdw>
                          </a:effectLst>
                        </a:rPr>
                        <a:t>PROGNOSIS AND</a:t>
                      </a:r>
                    </a:p>
                    <a:p>
                      <a:pPr algn="just" rtl="0">
                        <a:lnSpc>
                          <a:spcPct val="100000"/>
                        </a:lnSpc>
                        <a:spcAft>
                          <a:spcPts val="0"/>
                        </a:spcAft>
                      </a:pPr>
                      <a:r>
                        <a:rPr lang="en-US" sz="2400" b="1" dirty="0">
                          <a:effectLst>
                            <a:outerShdw blurRad="38100" dist="38100" dir="2700000" algn="tl">
                              <a:srgbClr val="000000">
                                <a:alpha val="43137"/>
                              </a:srgbClr>
                            </a:outerShdw>
                          </a:effectLst>
                        </a:rPr>
                        <a:t>PREDICTION</a:t>
                      </a:r>
                      <a:endParaRPr lang="en-US" sz="2400" b="1" dirty="0">
                        <a:solidFill>
                          <a:srgbClr val="FFFF00"/>
                        </a:solidFill>
                        <a:effectLst>
                          <a:outerShdw blurRad="38100" dist="38100" dir="2700000" algn="tl">
                            <a:srgbClr val="000000">
                              <a:alpha val="43137"/>
                            </a:srgbClr>
                          </a:outerShdw>
                        </a:effectLst>
                        <a:latin typeface="Calibri"/>
                        <a:ea typeface="Calibri"/>
                        <a:cs typeface="Arial"/>
                      </a:endParaRPr>
                    </a:p>
                  </a:txBody>
                  <a:tcPr marL="61924" marR="61924" marT="0" marB="0" anchor="ctr">
                    <a:solidFill>
                      <a:srgbClr val="2D4E77"/>
                    </a:solidFill>
                  </a:tcPr>
                </a:tc>
                <a:tc>
                  <a:txBody>
                    <a:bodyPr/>
                    <a:lstStyle/>
                    <a:p>
                      <a:pPr algn="l" rtl="0">
                        <a:lnSpc>
                          <a:spcPct val="100000"/>
                        </a:lnSpc>
                        <a:spcAft>
                          <a:spcPts val="0"/>
                        </a:spcAft>
                      </a:pPr>
                      <a:r>
                        <a:rPr lang="en-US" sz="2400" b="1" dirty="0" smtClean="0">
                          <a:solidFill>
                            <a:srgbClr val="002060"/>
                          </a:solidFill>
                          <a:effectLst/>
                        </a:rPr>
                        <a:t>Cohort/survival study</a:t>
                      </a:r>
                      <a:endParaRPr lang="en-US" sz="2400" b="1" dirty="0">
                        <a:solidFill>
                          <a:srgbClr val="002060"/>
                        </a:solidFill>
                        <a:effectLst/>
                      </a:endParaRPr>
                    </a:p>
                  </a:txBody>
                  <a:tcPr marL="61924" marR="61924" marT="0" marB="0" anchor="ctr"/>
                </a:tc>
              </a:tr>
            </a:tbl>
          </a:graphicData>
        </a:graphic>
      </p:graphicFrame>
    </p:spTree>
    <p:extLst>
      <p:ext uri="{BB962C8B-B14F-4D97-AF65-F5344CB8AC3E}">
        <p14:creationId xmlns:p14="http://schemas.microsoft.com/office/powerpoint/2010/main" val="1382501045"/>
      </p:ext>
    </p:extLst>
  </p:cSld>
  <p:clrMapOvr>
    <a:masterClrMapping/>
  </p:clrMapOvr>
  <p:transition>
    <p:randomBar dir="vert"/>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جستجوی شواهد</a:t>
            </a:r>
            <a:r>
              <a:rPr lang="fa-IR" sz="2400" i="1" u="none" dirty="0"/>
              <a:t>  (ادامه)</a:t>
            </a:r>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48</a:t>
            </a:fld>
            <a:endParaRPr lang="en-US"/>
          </a:p>
        </p:txBody>
      </p:sp>
      <p:graphicFrame>
        <p:nvGraphicFramePr>
          <p:cNvPr id="3" name="Table 2"/>
          <p:cNvGraphicFramePr>
            <a:graphicFrameLocks noGrp="1" noChangeAspect="1"/>
          </p:cNvGraphicFramePr>
          <p:nvPr>
            <p:extLst>
              <p:ext uri="{D42A27DB-BD31-4B8C-83A1-F6EECF244321}">
                <p14:modId xmlns:p14="http://schemas.microsoft.com/office/powerpoint/2010/main" val="3831427334"/>
              </p:ext>
            </p:extLst>
          </p:nvPr>
        </p:nvGraphicFramePr>
        <p:xfrm>
          <a:off x="152400" y="1371600"/>
          <a:ext cx="8837613" cy="4968240"/>
        </p:xfrm>
        <a:graphic>
          <a:graphicData uri="http://schemas.openxmlformats.org/drawingml/2006/table">
            <a:tbl>
              <a:tblPr firstRow="1" firstCol="1" bandRow="1">
                <a:tableStyleId>{5C22544A-7EE6-4342-B048-85BDC9FD1C3A}</a:tableStyleId>
              </a:tblPr>
              <a:tblGrid>
                <a:gridCol w="716665"/>
                <a:gridCol w="307090"/>
                <a:gridCol w="1946458"/>
                <a:gridCol w="1905000"/>
                <a:gridCol w="1981200"/>
                <a:gridCol w="1981200"/>
              </a:tblGrid>
              <a:tr h="304800">
                <a:tc gridSpan="2">
                  <a:txBody>
                    <a:bodyPr/>
                    <a:lstStyle/>
                    <a:p>
                      <a:pPr algn="l" rtl="0">
                        <a:lnSpc>
                          <a:spcPct val="100000"/>
                        </a:lnSpc>
                        <a:spcAft>
                          <a:spcPts val="0"/>
                        </a:spcAft>
                      </a:pPr>
                      <a:r>
                        <a:rPr lang="en-US" sz="1600" b="1" dirty="0">
                          <a:effectLst>
                            <a:outerShdw blurRad="38100" dist="38100" dir="2700000" algn="tl">
                              <a:srgbClr val="000000">
                                <a:alpha val="43137"/>
                              </a:srgbClr>
                            </a:outerShdw>
                          </a:effectLst>
                        </a:rPr>
                        <a:t>Level</a:t>
                      </a:r>
                      <a:endParaRPr lang="en-US" sz="1600" b="1" dirty="0">
                        <a:effectLst>
                          <a:outerShdw blurRad="38100" dist="38100" dir="2700000" algn="tl">
                            <a:srgbClr val="000000">
                              <a:alpha val="43137"/>
                            </a:srgbClr>
                          </a:outerShdw>
                        </a:effectLst>
                        <a:latin typeface="Calibri"/>
                        <a:ea typeface="Calibri"/>
                        <a:cs typeface="Arial"/>
                      </a:endParaRPr>
                    </a:p>
                  </a:txBody>
                  <a:tcPr marL="57501" marR="57501" marT="0" marB="0" anchor="ctr">
                    <a:solidFill>
                      <a:srgbClr val="2D4E77"/>
                    </a:solidFill>
                  </a:tcPr>
                </a:tc>
                <a:tc hMerge="1">
                  <a:txBody>
                    <a:bodyPr/>
                    <a:lstStyle/>
                    <a:p>
                      <a:pPr rtl="1"/>
                      <a:endParaRPr lang="fa-IR"/>
                    </a:p>
                  </a:txBody>
                  <a:tcPr/>
                </a:tc>
                <a:tc>
                  <a:txBody>
                    <a:bodyPr/>
                    <a:lstStyle/>
                    <a:p>
                      <a:pPr algn="l" rtl="0">
                        <a:lnSpc>
                          <a:spcPct val="100000"/>
                        </a:lnSpc>
                        <a:spcAft>
                          <a:spcPts val="0"/>
                        </a:spcAft>
                      </a:pPr>
                      <a:r>
                        <a:rPr lang="en-US" sz="1600" b="1" dirty="0">
                          <a:effectLst>
                            <a:outerShdw blurRad="38100" dist="38100" dir="2700000" algn="tl">
                              <a:srgbClr val="000000">
                                <a:alpha val="43137"/>
                              </a:srgbClr>
                            </a:outerShdw>
                          </a:effectLst>
                        </a:rPr>
                        <a:t>Intervention</a:t>
                      </a:r>
                      <a:endParaRPr lang="en-US" sz="1600" b="1" dirty="0">
                        <a:effectLst>
                          <a:outerShdw blurRad="38100" dist="38100" dir="2700000" algn="tl">
                            <a:srgbClr val="000000">
                              <a:alpha val="43137"/>
                            </a:srgbClr>
                          </a:outerShdw>
                        </a:effectLst>
                        <a:latin typeface="Calibri"/>
                        <a:ea typeface="Calibri"/>
                        <a:cs typeface="Arial"/>
                      </a:endParaRPr>
                    </a:p>
                  </a:txBody>
                  <a:tcPr marL="57501" marR="57501" marT="0" marB="0" anchor="ctr">
                    <a:solidFill>
                      <a:srgbClr val="2D4E77"/>
                    </a:solidFill>
                  </a:tcPr>
                </a:tc>
                <a:tc>
                  <a:txBody>
                    <a:bodyPr/>
                    <a:lstStyle/>
                    <a:p>
                      <a:pPr algn="l" rtl="0">
                        <a:lnSpc>
                          <a:spcPct val="100000"/>
                        </a:lnSpc>
                        <a:spcAft>
                          <a:spcPts val="0"/>
                        </a:spcAft>
                      </a:pPr>
                      <a:r>
                        <a:rPr lang="en-US" sz="1600" b="1" dirty="0">
                          <a:effectLst>
                            <a:outerShdw blurRad="38100" dist="38100" dir="2700000" algn="tl">
                              <a:srgbClr val="000000">
                                <a:alpha val="43137"/>
                              </a:srgbClr>
                            </a:outerShdw>
                          </a:effectLst>
                        </a:rPr>
                        <a:t>Diagnosis</a:t>
                      </a:r>
                      <a:endParaRPr lang="en-US" sz="1600" b="1" dirty="0">
                        <a:effectLst>
                          <a:outerShdw blurRad="38100" dist="38100" dir="2700000" algn="tl">
                            <a:srgbClr val="000000">
                              <a:alpha val="43137"/>
                            </a:srgbClr>
                          </a:outerShdw>
                        </a:effectLst>
                        <a:latin typeface="Calibri"/>
                        <a:ea typeface="Calibri"/>
                        <a:cs typeface="Arial"/>
                      </a:endParaRPr>
                    </a:p>
                  </a:txBody>
                  <a:tcPr marL="57501" marR="57501" marT="0" marB="0" anchor="ctr">
                    <a:solidFill>
                      <a:srgbClr val="2D4E77"/>
                    </a:solidFill>
                  </a:tcPr>
                </a:tc>
                <a:tc>
                  <a:txBody>
                    <a:bodyPr/>
                    <a:lstStyle/>
                    <a:p>
                      <a:pPr algn="l" rtl="0">
                        <a:lnSpc>
                          <a:spcPct val="100000"/>
                        </a:lnSpc>
                        <a:spcAft>
                          <a:spcPts val="0"/>
                        </a:spcAft>
                      </a:pPr>
                      <a:r>
                        <a:rPr lang="en-US" sz="1600" b="1" dirty="0">
                          <a:effectLst>
                            <a:outerShdw blurRad="38100" dist="38100" dir="2700000" algn="tl">
                              <a:srgbClr val="000000">
                                <a:alpha val="43137"/>
                              </a:srgbClr>
                            </a:outerShdw>
                          </a:effectLst>
                        </a:rPr>
                        <a:t>Prognosis</a:t>
                      </a:r>
                      <a:endParaRPr lang="en-US" sz="1600" b="1" dirty="0">
                        <a:effectLst>
                          <a:outerShdw blurRad="38100" dist="38100" dir="2700000" algn="tl">
                            <a:srgbClr val="000000">
                              <a:alpha val="43137"/>
                            </a:srgbClr>
                          </a:outerShdw>
                        </a:effectLst>
                        <a:latin typeface="Calibri"/>
                        <a:ea typeface="Calibri"/>
                        <a:cs typeface="Arial"/>
                      </a:endParaRPr>
                    </a:p>
                  </a:txBody>
                  <a:tcPr marL="57501" marR="57501" marT="0" marB="0" anchor="ctr">
                    <a:solidFill>
                      <a:srgbClr val="2D4E77"/>
                    </a:solidFill>
                  </a:tcPr>
                </a:tc>
                <a:tc>
                  <a:txBody>
                    <a:bodyPr/>
                    <a:lstStyle/>
                    <a:p>
                      <a:pPr algn="l" rtl="0">
                        <a:lnSpc>
                          <a:spcPct val="100000"/>
                        </a:lnSpc>
                        <a:spcAft>
                          <a:spcPts val="0"/>
                        </a:spcAft>
                      </a:pPr>
                      <a:r>
                        <a:rPr lang="en-US" sz="1600" b="1" dirty="0">
                          <a:effectLst>
                            <a:outerShdw blurRad="38100" dist="38100" dir="2700000" algn="tl">
                              <a:srgbClr val="000000">
                                <a:alpha val="43137"/>
                              </a:srgbClr>
                            </a:outerShdw>
                          </a:effectLst>
                        </a:rPr>
                        <a:t>Etiology</a:t>
                      </a:r>
                      <a:endParaRPr lang="en-US" sz="1600" b="1" dirty="0">
                        <a:effectLst>
                          <a:outerShdw blurRad="38100" dist="38100" dir="2700000" algn="tl">
                            <a:srgbClr val="000000">
                              <a:alpha val="43137"/>
                            </a:srgbClr>
                          </a:outerShdw>
                        </a:effectLst>
                        <a:latin typeface="Calibri"/>
                        <a:ea typeface="Calibri"/>
                        <a:cs typeface="Arial"/>
                      </a:endParaRPr>
                    </a:p>
                  </a:txBody>
                  <a:tcPr marL="57501" marR="57501" marT="0" marB="0" anchor="ctr">
                    <a:solidFill>
                      <a:srgbClr val="2D4E77"/>
                    </a:solidFill>
                  </a:tcPr>
                </a:tc>
              </a:tr>
              <a:tr h="609600">
                <a:tc rowSpan="4">
                  <a:txBody>
                    <a:bodyPr/>
                    <a:lstStyle/>
                    <a:p>
                      <a:pPr algn="l" rtl="0">
                        <a:lnSpc>
                          <a:spcPct val="100000"/>
                        </a:lnSpc>
                        <a:spcAft>
                          <a:spcPts val="0"/>
                        </a:spcAft>
                      </a:pPr>
                      <a:r>
                        <a:rPr lang="en-US" sz="1600" b="1" dirty="0">
                          <a:effectLst>
                            <a:outerShdw blurRad="38100" dist="38100" dir="2700000" algn="tl">
                              <a:srgbClr val="000000">
                                <a:alpha val="43137"/>
                              </a:srgbClr>
                            </a:outerShdw>
                          </a:effectLst>
                        </a:rPr>
                        <a:t>Least</a:t>
                      </a:r>
                    </a:p>
                    <a:p>
                      <a:pPr algn="l" rtl="0">
                        <a:lnSpc>
                          <a:spcPct val="100000"/>
                        </a:lnSpc>
                        <a:spcAft>
                          <a:spcPts val="0"/>
                        </a:spcAft>
                      </a:pPr>
                      <a:r>
                        <a:rPr lang="en-US" sz="1600" b="1" dirty="0">
                          <a:effectLst>
                            <a:outerShdw blurRad="38100" dist="38100" dir="2700000" algn="tl">
                              <a:srgbClr val="000000">
                                <a:alpha val="43137"/>
                              </a:srgbClr>
                            </a:outerShdw>
                          </a:effectLst>
                        </a:rPr>
                        <a:t>Biased</a:t>
                      </a:r>
                    </a:p>
                    <a:p>
                      <a:pPr algn="l" rtl="0">
                        <a:lnSpc>
                          <a:spcPct val="100000"/>
                        </a:lnSpc>
                        <a:spcAft>
                          <a:spcPts val="0"/>
                        </a:spcAft>
                      </a:pPr>
                      <a:r>
                        <a:rPr lang="en-US" sz="1600" b="1" dirty="0">
                          <a:effectLst>
                            <a:outerShdw blurRad="38100" dist="38100" dir="2700000" algn="tl">
                              <a:srgbClr val="000000">
                                <a:alpha val="43137"/>
                              </a:srgbClr>
                            </a:outerShdw>
                          </a:effectLst>
                        </a:rPr>
                        <a:t> </a:t>
                      </a:r>
                    </a:p>
                    <a:p>
                      <a:pPr algn="l" rtl="0">
                        <a:lnSpc>
                          <a:spcPct val="100000"/>
                        </a:lnSpc>
                        <a:spcAft>
                          <a:spcPts val="0"/>
                        </a:spcAft>
                      </a:pPr>
                      <a:r>
                        <a:rPr lang="en-US" sz="1600" b="1" dirty="0">
                          <a:effectLst/>
                        </a:rPr>
                        <a:t> </a:t>
                      </a:r>
                    </a:p>
                    <a:p>
                      <a:pPr algn="l" rtl="0">
                        <a:lnSpc>
                          <a:spcPct val="100000"/>
                        </a:lnSpc>
                        <a:spcAft>
                          <a:spcPts val="0"/>
                        </a:spcAft>
                      </a:pPr>
                      <a:r>
                        <a:rPr lang="en-US" sz="1600" b="1" dirty="0">
                          <a:effectLst/>
                        </a:rPr>
                        <a:t> </a:t>
                      </a:r>
                    </a:p>
                    <a:p>
                      <a:pPr algn="l" rtl="0">
                        <a:lnSpc>
                          <a:spcPct val="100000"/>
                        </a:lnSpc>
                        <a:spcAft>
                          <a:spcPts val="0"/>
                        </a:spcAft>
                      </a:pPr>
                      <a:r>
                        <a:rPr lang="en-US" sz="1600" b="1" dirty="0">
                          <a:effectLst/>
                        </a:rPr>
                        <a:t> </a:t>
                      </a:r>
                      <a:endParaRPr lang="en-US" sz="1600" b="1" dirty="0" smtClean="0">
                        <a:effectLst/>
                      </a:endParaRPr>
                    </a:p>
                    <a:p>
                      <a:pPr algn="l" rtl="0">
                        <a:lnSpc>
                          <a:spcPct val="100000"/>
                        </a:lnSpc>
                        <a:spcAft>
                          <a:spcPts val="0"/>
                        </a:spcAft>
                      </a:pPr>
                      <a:endParaRPr lang="en-US" sz="1600" b="1" dirty="0" smtClean="0">
                        <a:effectLst/>
                      </a:endParaRPr>
                    </a:p>
                    <a:p>
                      <a:pPr algn="l" rtl="0">
                        <a:lnSpc>
                          <a:spcPct val="100000"/>
                        </a:lnSpc>
                        <a:spcAft>
                          <a:spcPts val="0"/>
                        </a:spcAft>
                      </a:pPr>
                      <a:r>
                        <a:rPr lang="en-US" sz="1600" b="1" dirty="0">
                          <a:effectLst/>
                        </a:rPr>
                        <a:t> </a:t>
                      </a:r>
                    </a:p>
                    <a:p>
                      <a:pPr algn="l" rtl="0">
                        <a:lnSpc>
                          <a:spcPct val="100000"/>
                        </a:lnSpc>
                        <a:spcAft>
                          <a:spcPts val="0"/>
                        </a:spcAft>
                      </a:pPr>
                      <a:r>
                        <a:rPr lang="en-US" sz="1600" b="1" dirty="0">
                          <a:effectLst/>
                        </a:rPr>
                        <a:t> </a:t>
                      </a:r>
                    </a:p>
                    <a:p>
                      <a:pPr algn="l" rtl="0">
                        <a:lnSpc>
                          <a:spcPct val="100000"/>
                        </a:lnSpc>
                        <a:spcAft>
                          <a:spcPts val="0"/>
                        </a:spcAft>
                      </a:pPr>
                      <a:r>
                        <a:rPr lang="en-US" sz="1600" b="1" dirty="0">
                          <a:effectLst/>
                        </a:rPr>
                        <a:t> </a:t>
                      </a:r>
                    </a:p>
                    <a:p>
                      <a:pPr algn="l" rtl="0">
                        <a:lnSpc>
                          <a:spcPct val="100000"/>
                        </a:lnSpc>
                        <a:spcAft>
                          <a:spcPts val="0"/>
                        </a:spcAft>
                      </a:pPr>
                      <a:r>
                        <a:rPr lang="en-US" sz="1600" b="1" dirty="0">
                          <a:effectLst/>
                        </a:rPr>
                        <a:t>  </a:t>
                      </a:r>
                    </a:p>
                    <a:p>
                      <a:pPr algn="l" rtl="0">
                        <a:lnSpc>
                          <a:spcPct val="100000"/>
                        </a:lnSpc>
                        <a:spcAft>
                          <a:spcPts val="0"/>
                        </a:spcAft>
                      </a:pPr>
                      <a:r>
                        <a:rPr lang="en-US" sz="1600" b="1" dirty="0">
                          <a:effectLst/>
                        </a:rPr>
                        <a:t> </a:t>
                      </a:r>
                    </a:p>
                    <a:p>
                      <a:pPr algn="l" rtl="0">
                        <a:lnSpc>
                          <a:spcPct val="100000"/>
                        </a:lnSpc>
                        <a:spcAft>
                          <a:spcPts val="0"/>
                        </a:spcAft>
                      </a:pPr>
                      <a:r>
                        <a:rPr lang="en-US" sz="1600" b="1" dirty="0">
                          <a:effectLst/>
                        </a:rPr>
                        <a:t> </a:t>
                      </a:r>
                    </a:p>
                    <a:p>
                      <a:pPr algn="l" rtl="0">
                        <a:lnSpc>
                          <a:spcPct val="100000"/>
                        </a:lnSpc>
                        <a:spcAft>
                          <a:spcPts val="0"/>
                        </a:spcAft>
                      </a:pPr>
                      <a:r>
                        <a:rPr lang="en-US" sz="1600" b="1" dirty="0">
                          <a:effectLst/>
                        </a:rPr>
                        <a:t> </a:t>
                      </a:r>
                    </a:p>
                    <a:p>
                      <a:pPr algn="l" rtl="0">
                        <a:lnSpc>
                          <a:spcPct val="100000"/>
                        </a:lnSpc>
                        <a:spcAft>
                          <a:spcPts val="0"/>
                        </a:spcAft>
                      </a:pPr>
                      <a:r>
                        <a:rPr lang="en-US" sz="1600" b="1" dirty="0">
                          <a:effectLst/>
                        </a:rPr>
                        <a:t> </a:t>
                      </a:r>
                    </a:p>
                    <a:p>
                      <a:pPr algn="l" rtl="0">
                        <a:lnSpc>
                          <a:spcPct val="100000"/>
                        </a:lnSpc>
                        <a:spcAft>
                          <a:spcPts val="0"/>
                        </a:spcAft>
                      </a:pPr>
                      <a:r>
                        <a:rPr lang="en-US" sz="1600" b="1" dirty="0">
                          <a:effectLst/>
                        </a:rPr>
                        <a:t> </a:t>
                      </a:r>
                    </a:p>
                    <a:p>
                      <a:pPr algn="l" rtl="0">
                        <a:lnSpc>
                          <a:spcPct val="100000"/>
                        </a:lnSpc>
                        <a:spcAft>
                          <a:spcPts val="0"/>
                        </a:spcAft>
                      </a:pPr>
                      <a:r>
                        <a:rPr lang="en-US" sz="1600" b="1" dirty="0">
                          <a:effectLst>
                            <a:outerShdw blurRad="38100" dist="38100" dir="2700000" algn="tl">
                              <a:srgbClr val="000000">
                                <a:alpha val="43137"/>
                              </a:srgbClr>
                            </a:outerShdw>
                          </a:effectLst>
                        </a:rPr>
                        <a:t>Most</a:t>
                      </a:r>
                    </a:p>
                    <a:p>
                      <a:pPr algn="l" rtl="0">
                        <a:lnSpc>
                          <a:spcPct val="100000"/>
                        </a:lnSpc>
                        <a:spcAft>
                          <a:spcPts val="0"/>
                        </a:spcAft>
                      </a:pPr>
                      <a:r>
                        <a:rPr lang="en-US" sz="1600" b="1" dirty="0">
                          <a:effectLst>
                            <a:outerShdw blurRad="38100" dist="38100" dir="2700000" algn="tl">
                              <a:srgbClr val="000000">
                                <a:alpha val="43137"/>
                              </a:srgbClr>
                            </a:outerShdw>
                          </a:effectLst>
                        </a:rPr>
                        <a:t>biased</a:t>
                      </a:r>
                      <a:endParaRPr lang="en-US" sz="1600" b="1" dirty="0">
                        <a:effectLst>
                          <a:outerShdw blurRad="38100" dist="38100" dir="2700000" algn="tl">
                            <a:srgbClr val="000000">
                              <a:alpha val="43137"/>
                            </a:srgbClr>
                          </a:outerShdw>
                        </a:effectLst>
                        <a:latin typeface="Calibri"/>
                        <a:ea typeface="Calibri"/>
                        <a:cs typeface="Arial"/>
                      </a:endParaRPr>
                    </a:p>
                  </a:txBody>
                  <a:tcPr marL="57501" marR="57501" marT="0" marB="0" anchor="ctr">
                    <a:solidFill>
                      <a:srgbClr val="2D4E77"/>
                    </a:solidFill>
                  </a:tcPr>
                </a:tc>
                <a:tc>
                  <a:txBody>
                    <a:bodyPr/>
                    <a:lstStyle/>
                    <a:p>
                      <a:pPr algn="l" rtl="0">
                        <a:lnSpc>
                          <a:spcPct val="100000"/>
                        </a:lnSpc>
                        <a:spcAft>
                          <a:spcPts val="0"/>
                        </a:spcAft>
                      </a:pPr>
                      <a:r>
                        <a:rPr lang="en-US" sz="1600" b="1" dirty="0" smtClean="0">
                          <a:solidFill>
                            <a:srgbClr val="002060"/>
                          </a:solidFill>
                          <a:effectLst/>
                        </a:rPr>
                        <a:t>I</a:t>
                      </a:r>
                      <a:endParaRPr lang="en-US" sz="1600" b="1" dirty="0">
                        <a:solidFill>
                          <a:srgbClr val="002060"/>
                        </a:solidFill>
                        <a:effectLst/>
                      </a:endParaRPr>
                    </a:p>
                  </a:txBody>
                  <a:tcPr marL="57501" marR="57501" marT="0" marB="0"/>
                </a:tc>
                <a:tc>
                  <a:txBody>
                    <a:bodyPr/>
                    <a:lstStyle/>
                    <a:p>
                      <a:pPr algn="l" rtl="0">
                        <a:lnSpc>
                          <a:spcPct val="100000"/>
                        </a:lnSpc>
                        <a:spcAft>
                          <a:spcPts val="0"/>
                        </a:spcAft>
                      </a:pPr>
                      <a:r>
                        <a:rPr lang="en-US" sz="1600" b="1" dirty="0">
                          <a:solidFill>
                            <a:srgbClr val="002060"/>
                          </a:solidFill>
                          <a:effectLst/>
                        </a:rPr>
                        <a:t>Systematic review of level II studies</a:t>
                      </a:r>
                      <a:endParaRPr lang="en-US" sz="1600" b="1" dirty="0">
                        <a:solidFill>
                          <a:srgbClr val="002060"/>
                        </a:solidFill>
                        <a:effectLst/>
                        <a:latin typeface="Calibri"/>
                        <a:ea typeface="Calibri"/>
                        <a:cs typeface="Arial"/>
                      </a:endParaRPr>
                    </a:p>
                  </a:txBody>
                  <a:tcPr marL="57501" marR="57501" marT="0" marB="0" anchor="ctr"/>
                </a:tc>
                <a:tc>
                  <a:txBody>
                    <a:bodyPr/>
                    <a:lstStyle/>
                    <a:p>
                      <a:pPr algn="l" rtl="0">
                        <a:lnSpc>
                          <a:spcPct val="100000"/>
                        </a:lnSpc>
                        <a:spcAft>
                          <a:spcPts val="0"/>
                        </a:spcAft>
                      </a:pPr>
                      <a:r>
                        <a:rPr lang="en-US" sz="1600" b="1">
                          <a:solidFill>
                            <a:srgbClr val="002060"/>
                          </a:solidFill>
                          <a:effectLst/>
                        </a:rPr>
                        <a:t>Systematic review of level II studies</a:t>
                      </a:r>
                      <a:endParaRPr lang="en-US" sz="1600" b="1">
                        <a:solidFill>
                          <a:srgbClr val="002060"/>
                        </a:solidFill>
                        <a:effectLst/>
                        <a:latin typeface="Calibri"/>
                        <a:ea typeface="Calibri"/>
                        <a:cs typeface="Arial"/>
                      </a:endParaRPr>
                    </a:p>
                  </a:txBody>
                  <a:tcPr marL="57501" marR="57501" marT="0" marB="0" anchor="ctr"/>
                </a:tc>
                <a:tc>
                  <a:txBody>
                    <a:bodyPr/>
                    <a:lstStyle/>
                    <a:p>
                      <a:pPr algn="l" rtl="0">
                        <a:lnSpc>
                          <a:spcPct val="100000"/>
                        </a:lnSpc>
                        <a:spcAft>
                          <a:spcPts val="0"/>
                        </a:spcAft>
                      </a:pPr>
                      <a:r>
                        <a:rPr lang="en-US" sz="1600" b="1">
                          <a:solidFill>
                            <a:srgbClr val="002060"/>
                          </a:solidFill>
                          <a:effectLst/>
                        </a:rPr>
                        <a:t>Systematic review of level II studies</a:t>
                      </a:r>
                      <a:endParaRPr lang="en-US" sz="1600" b="1">
                        <a:solidFill>
                          <a:srgbClr val="002060"/>
                        </a:solidFill>
                        <a:effectLst/>
                        <a:latin typeface="Calibri"/>
                        <a:ea typeface="Calibri"/>
                        <a:cs typeface="Arial"/>
                      </a:endParaRPr>
                    </a:p>
                  </a:txBody>
                  <a:tcPr marL="57501" marR="57501" marT="0" marB="0" anchor="ctr"/>
                </a:tc>
                <a:tc>
                  <a:txBody>
                    <a:bodyPr/>
                    <a:lstStyle/>
                    <a:p>
                      <a:pPr algn="l" rtl="0">
                        <a:lnSpc>
                          <a:spcPct val="100000"/>
                        </a:lnSpc>
                        <a:spcAft>
                          <a:spcPts val="0"/>
                        </a:spcAft>
                      </a:pPr>
                      <a:r>
                        <a:rPr lang="en-US" sz="1600" b="1">
                          <a:solidFill>
                            <a:srgbClr val="002060"/>
                          </a:solidFill>
                          <a:effectLst/>
                        </a:rPr>
                        <a:t>Systematic review of level II studies</a:t>
                      </a:r>
                      <a:endParaRPr lang="en-US" sz="1600" b="1">
                        <a:solidFill>
                          <a:srgbClr val="002060"/>
                        </a:solidFill>
                        <a:effectLst/>
                        <a:latin typeface="Calibri"/>
                        <a:ea typeface="Calibri"/>
                        <a:cs typeface="Arial"/>
                      </a:endParaRPr>
                    </a:p>
                  </a:txBody>
                  <a:tcPr marL="57501" marR="57501" marT="0" marB="0" anchor="ctr"/>
                </a:tc>
              </a:tr>
              <a:tr h="883920">
                <a:tc vMerge="1">
                  <a:txBody>
                    <a:bodyPr/>
                    <a:lstStyle/>
                    <a:p>
                      <a:pPr rtl="1"/>
                      <a:endParaRPr lang="fa-IR"/>
                    </a:p>
                  </a:txBody>
                  <a:tcPr/>
                </a:tc>
                <a:tc>
                  <a:txBody>
                    <a:bodyPr/>
                    <a:lstStyle/>
                    <a:p>
                      <a:pPr algn="l" rtl="0">
                        <a:lnSpc>
                          <a:spcPct val="100000"/>
                        </a:lnSpc>
                        <a:spcAft>
                          <a:spcPts val="0"/>
                        </a:spcAft>
                      </a:pPr>
                      <a:r>
                        <a:rPr lang="en-US" sz="1600" b="1" dirty="0" smtClean="0">
                          <a:solidFill>
                            <a:srgbClr val="002060"/>
                          </a:solidFill>
                          <a:effectLst/>
                        </a:rPr>
                        <a:t>II</a:t>
                      </a:r>
                      <a:endParaRPr lang="en-US" sz="1600" b="1" dirty="0">
                        <a:solidFill>
                          <a:srgbClr val="002060"/>
                        </a:solidFill>
                        <a:effectLst/>
                      </a:endParaRPr>
                    </a:p>
                  </a:txBody>
                  <a:tcPr marL="57501" marR="57501" marT="0" marB="0"/>
                </a:tc>
                <a:tc>
                  <a:txBody>
                    <a:bodyPr/>
                    <a:lstStyle/>
                    <a:p>
                      <a:pPr algn="l" rtl="0">
                        <a:lnSpc>
                          <a:spcPct val="100000"/>
                        </a:lnSpc>
                        <a:spcAft>
                          <a:spcPts val="0"/>
                        </a:spcAft>
                      </a:pPr>
                      <a:r>
                        <a:rPr lang="en-US" sz="1600" b="1" dirty="0">
                          <a:solidFill>
                            <a:srgbClr val="002060"/>
                          </a:solidFill>
                          <a:effectLst/>
                        </a:rPr>
                        <a:t>Randomized </a:t>
                      </a:r>
                      <a:r>
                        <a:rPr lang="en-US" sz="1600" b="1" dirty="0" smtClean="0">
                          <a:solidFill>
                            <a:srgbClr val="002060"/>
                          </a:solidFill>
                          <a:effectLst/>
                        </a:rPr>
                        <a:t>controlled trial</a:t>
                      </a:r>
                      <a:endParaRPr lang="en-US" sz="1600" b="1" dirty="0">
                        <a:solidFill>
                          <a:srgbClr val="002060"/>
                        </a:solidFill>
                        <a:effectLst/>
                        <a:latin typeface="Calibri"/>
                        <a:ea typeface="Calibri"/>
                        <a:cs typeface="Arial"/>
                      </a:endParaRPr>
                    </a:p>
                  </a:txBody>
                  <a:tcPr marL="57501" marR="57501" marT="0" marB="0"/>
                </a:tc>
                <a:tc>
                  <a:txBody>
                    <a:bodyPr/>
                    <a:lstStyle/>
                    <a:p>
                      <a:pPr algn="l" rtl="0">
                        <a:lnSpc>
                          <a:spcPct val="100000"/>
                        </a:lnSpc>
                        <a:spcAft>
                          <a:spcPts val="0"/>
                        </a:spcAft>
                      </a:pPr>
                      <a:r>
                        <a:rPr lang="en-US" sz="1600" b="1" dirty="0" smtClean="0">
                          <a:solidFill>
                            <a:srgbClr val="002060"/>
                          </a:solidFill>
                          <a:effectLst/>
                        </a:rPr>
                        <a:t>Cross-sectional study among consecutive presenting </a:t>
                      </a:r>
                      <a:r>
                        <a:rPr lang="en-US" sz="1600" b="1" dirty="0">
                          <a:solidFill>
                            <a:srgbClr val="002060"/>
                          </a:solidFill>
                          <a:effectLst/>
                        </a:rPr>
                        <a:t>patients</a:t>
                      </a:r>
                      <a:endParaRPr lang="en-US" sz="1600" b="1" dirty="0">
                        <a:solidFill>
                          <a:srgbClr val="002060"/>
                        </a:solidFill>
                        <a:effectLst/>
                        <a:latin typeface="Calibri"/>
                        <a:ea typeface="Calibri"/>
                        <a:cs typeface="Arial"/>
                      </a:endParaRPr>
                    </a:p>
                  </a:txBody>
                  <a:tcPr marL="57501" marR="57501" marT="0" marB="0"/>
                </a:tc>
                <a:tc>
                  <a:txBody>
                    <a:bodyPr/>
                    <a:lstStyle/>
                    <a:p>
                      <a:pPr algn="l" rtl="0">
                        <a:lnSpc>
                          <a:spcPct val="100000"/>
                        </a:lnSpc>
                        <a:spcAft>
                          <a:spcPts val="0"/>
                        </a:spcAft>
                      </a:pPr>
                      <a:r>
                        <a:rPr lang="en-US" sz="1600" b="1" dirty="0">
                          <a:solidFill>
                            <a:srgbClr val="002060"/>
                          </a:solidFill>
                          <a:effectLst/>
                        </a:rPr>
                        <a:t>Inception cohort </a:t>
                      </a:r>
                      <a:r>
                        <a:rPr lang="en-US" sz="1600" b="1" dirty="0" smtClean="0">
                          <a:solidFill>
                            <a:srgbClr val="002060"/>
                          </a:solidFill>
                          <a:effectLst/>
                        </a:rPr>
                        <a:t>study</a:t>
                      </a:r>
                      <a:endParaRPr lang="en-US" sz="1600" b="1" dirty="0">
                        <a:solidFill>
                          <a:srgbClr val="002060"/>
                        </a:solidFill>
                        <a:effectLst/>
                        <a:latin typeface="Calibri"/>
                        <a:ea typeface="Calibri"/>
                        <a:cs typeface="Arial"/>
                      </a:endParaRPr>
                    </a:p>
                  </a:txBody>
                  <a:tcPr marL="57501" marR="57501" marT="0" marB="0"/>
                </a:tc>
                <a:tc>
                  <a:txBody>
                    <a:bodyPr/>
                    <a:lstStyle/>
                    <a:p>
                      <a:pPr algn="l" rtl="0">
                        <a:lnSpc>
                          <a:spcPct val="100000"/>
                        </a:lnSpc>
                        <a:spcAft>
                          <a:spcPts val="0"/>
                        </a:spcAft>
                      </a:pPr>
                      <a:r>
                        <a:rPr lang="en-US" sz="1600" b="1" dirty="0">
                          <a:solidFill>
                            <a:srgbClr val="002060"/>
                          </a:solidFill>
                          <a:effectLst/>
                        </a:rPr>
                        <a:t>Prospective cohort study</a:t>
                      </a:r>
                      <a:endParaRPr lang="en-US" sz="1600" b="1" dirty="0">
                        <a:solidFill>
                          <a:srgbClr val="002060"/>
                        </a:solidFill>
                        <a:effectLst/>
                        <a:latin typeface="Calibri"/>
                        <a:ea typeface="Calibri"/>
                        <a:cs typeface="Arial"/>
                      </a:endParaRPr>
                    </a:p>
                  </a:txBody>
                  <a:tcPr marL="57501" marR="57501" marT="0" marB="0"/>
                </a:tc>
              </a:tr>
              <a:tr h="1203960">
                <a:tc vMerge="1">
                  <a:txBody>
                    <a:bodyPr/>
                    <a:lstStyle/>
                    <a:p>
                      <a:pPr rtl="1"/>
                      <a:endParaRPr lang="fa-IR"/>
                    </a:p>
                  </a:txBody>
                  <a:tcPr/>
                </a:tc>
                <a:tc>
                  <a:txBody>
                    <a:bodyPr/>
                    <a:lstStyle/>
                    <a:p>
                      <a:pPr algn="l" rtl="0">
                        <a:lnSpc>
                          <a:spcPct val="100000"/>
                        </a:lnSpc>
                        <a:spcAft>
                          <a:spcPts val="0"/>
                        </a:spcAft>
                      </a:pPr>
                      <a:r>
                        <a:rPr lang="en-US" sz="1600" b="1" dirty="0" smtClean="0">
                          <a:solidFill>
                            <a:srgbClr val="002060"/>
                          </a:solidFill>
                          <a:effectLst/>
                        </a:rPr>
                        <a:t>III</a:t>
                      </a:r>
                      <a:endParaRPr lang="en-US" sz="1600" b="1" dirty="0">
                        <a:solidFill>
                          <a:srgbClr val="002060"/>
                        </a:solidFill>
                        <a:effectLst/>
                        <a:latin typeface="Calibri"/>
                        <a:ea typeface="Calibri"/>
                        <a:cs typeface="Arial"/>
                      </a:endParaRPr>
                    </a:p>
                  </a:txBody>
                  <a:tcPr marL="57501" marR="57501" marT="0" marB="0"/>
                </a:tc>
                <a:tc>
                  <a:txBody>
                    <a:bodyPr/>
                    <a:lstStyle/>
                    <a:p>
                      <a:pPr algn="l" rtl="0">
                        <a:lnSpc>
                          <a:spcPct val="100000"/>
                        </a:lnSpc>
                        <a:spcAft>
                          <a:spcPts val="0"/>
                        </a:spcAft>
                      </a:pPr>
                      <a:r>
                        <a:rPr lang="en-US" sz="1600" b="1" u="sng" dirty="0">
                          <a:solidFill>
                            <a:srgbClr val="002060"/>
                          </a:solidFill>
                          <a:effectLst/>
                        </a:rPr>
                        <a:t>One of the following: </a:t>
                      </a:r>
                      <a:endParaRPr lang="en-US" sz="1600" b="1" dirty="0">
                        <a:solidFill>
                          <a:srgbClr val="002060"/>
                        </a:solidFill>
                        <a:effectLst/>
                      </a:endParaRPr>
                    </a:p>
                    <a:p>
                      <a:pPr algn="l" rtl="0">
                        <a:lnSpc>
                          <a:spcPct val="100000"/>
                        </a:lnSpc>
                        <a:spcAft>
                          <a:spcPts val="0"/>
                        </a:spcAft>
                      </a:pPr>
                      <a:r>
                        <a:rPr lang="en-US" sz="1200" b="1" dirty="0" smtClean="0">
                          <a:solidFill>
                            <a:srgbClr val="002060"/>
                          </a:solidFill>
                          <a:effectLst/>
                          <a:sym typeface="Wingdings"/>
                        </a:rPr>
                        <a:t></a:t>
                      </a:r>
                      <a:r>
                        <a:rPr lang="en-US" sz="1600" b="1" dirty="0" smtClean="0">
                          <a:solidFill>
                            <a:srgbClr val="002060"/>
                          </a:solidFill>
                          <a:effectLst/>
                          <a:sym typeface="Wingdings"/>
                        </a:rPr>
                        <a:t> </a:t>
                      </a:r>
                      <a:r>
                        <a:rPr lang="en-US" sz="1600" b="1" dirty="0" smtClean="0">
                          <a:solidFill>
                            <a:srgbClr val="002060"/>
                          </a:solidFill>
                          <a:effectLst/>
                        </a:rPr>
                        <a:t>Non-randomized </a:t>
                      </a:r>
                      <a:r>
                        <a:rPr lang="en-US" sz="1600" b="1" dirty="0">
                          <a:solidFill>
                            <a:srgbClr val="002060"/>
                          </a:solidFill>
                          <a:effectLst/>
                        </a:rPr>
                        <a:t>experimental study </a:t>
                      </a:r>
                      <a:endParaRPr lang="en-US" sz="1600" b="1" dirty="0" smtClean="0">
                        <a:solidFill>
                          <a:srgbClr val="002060"/>
                        </a:solidFill>
                        <a:effectLst/>
                      </a:endParaRPr>
                    </a:p>
                    <a:p>
                      <a:pPr algn="l" rtl="0">
                        <a:lnSpc>
                          <a:spcPct val="100000"/>
                        </a:lnSpc>
                        <a:spcAft>
                          <a:spcPts val="0"/>
                        </a:spcAft>
                      </a:pPr>
                      <a:r>
                        <a:rPr lang="en-US" sz="1200" b="1" dirty="0" smtClean="0">
                          <a:solidFill>
                            <a:srgbClr val="002060"/>
                          </a:solidFill>
                          <a:effectLst/>
                          <a:sym typeface="Wingdings"/>
                        </a:rPr>
                        <a:t></a:t>
                      </a:r>
                      <a:r>
                        <a:rPr lang="en-US" sz="1600" b="1" dirty="0" smtClean="0">
                          <a:solidFill>
                            <a:srgbClr val="002060"/>
                          </a:solidFill>
                          <a:effectLst/>
                          <a:sym typeface="Wingdings"/>
                        </a:rPr>
                        <a:t> </a:t>
                      </a:r>
                      <a:r>
                        <a:rPr lang="en-US" sz="1600" b="1" dirty="0" smtClean="0">
                          <a:solidFill>
                            <a:srgbClr val="002060"/>
                          </a:solidFill>
                          <a:effectLst/>
                        </a:rPr>
                        <a:t>Analytical observational studies</a:t>
                      </a:r>
                      <a:endParaRPr lang="en-US" sz="1600" b="1" dirty="0">
                        <a:solidFill>
                          <a:srgbClr val="002060"/>
                        </a:solidFill>
                        <a:effectLst/>
                        <a:latin typeface="Calibri"/>
                        <a:ea typeface="Calibri"/>
                        <a:cs typeface="Arial"/>
                      </a:endParaRPr>
                    </a:p>
                  </a:txBody>
                  <a:tcPr marL="57501" marR="57501" marT="0" marB="0"/>
                </a:tc>
                <a:tc>
                  <a:txBody>
                    <a:bodyPr/>
                    <a:lstStyle/>
                    <a:p>
                      <a:pPr algn="l" rtl="0">
                        <a:lnSpc>
                          <a:spcPct val="100000"/>
                        </a:lnSpc>
                        <a:spcAft>
                          <a:spcPts val="0"/>
                        </a:spcAft>
                      </a:pPr>
                      <a:r>
                        <a:rPr lang="en-US" sz="1600" b="1" u="sng" dirty="0">
                          <a:solidFill>
                            <a:srgbClr val="002060"/>
                          </a:solidFill>
                          <a:effectLst/>
                        </a:rPr>
                        <a:t>One of the following:</a:t>
                      </a:r>
                      <a:endParaRPr lang="en-US" sz="1600" b="1" dirty="0">
                        <a:solidFill>
                          <a:srgbClr val="002060"/>
                        </a:solidFill>
                        <a:effectLst/>
                      </a:endParaRPr>
                    </a:p>
                    <a:p>
                      <a:pPr algn="l" rtl="0">
                        <a:lnSpc>
                          <a:spcPct val="100000"/>
                        </a:lnSpc>
                        <a:spcAft>
                          <a:spcPts val="0"/>
                        </a:spcAft>
                      </a:pPr>
                      <a:r>
                        <a:rPr lang="en-US" sz="1200" b="1" dirty="0" smtClean="0">
                          <a:solidFill>
                            <a:srgbClr val="002060"/>
                          </a:solidFill>
                          <a:effectLst/>
                          <a:sym typeface="Wingdings"/>
                        </a:rPr>
                        <a:t> </a:t>
                      </a:r>
                      <a:r>
                        <a:rPr lang="en-US" sz="1600" b="1" dirty="0" smtClean="0">
                          <a:solidFill>
                            <a:srgbClr val="002060"/>
                          </a:solidFill>
                          <a:effectLst/>
                        </a:rPr>
                        <a:t>Cross-sectional</a:t>
                      </a:r>
                      <a:endParaRPr lang="en-US" sz="1600" b="1" dirty="0">
                        <a:solidFill>
                          <a:srgbClr val="002060"/>
                        </a:solidFill>
                        <a:effectLst/>
                      </a:endParaRPr>
                    </a:p>
                    <a:p>
                      <a:pPr algn="l" rtl="0">
                        <a:lnSpc>
                          <a:spcPct val="100000"/>
                        </a:lnSpc>
                        <a:spcAft>
                          <a:spcPts val="0"/>
                        </a:spcAft>
                      </a:pPr>
                      <a:r>
                        <a:rPr lang="en-US" sz="1600" b="1" dirty="0">
                          <a:solidFill>
                            <a:srgbClr val="002060"/>
                          </a:solidFill>
                          <a:effectLst/>
                        </a:rPr>
                        <a:t>study among</a:t>
                      </a:r>
                    </a:p>
                    <a:p>
                      <a:pPr algn="l" rtl="0">
                        <a:lnSpc>
                          <a:spcPct val="100000"/>
                        </a:lnSpc>
                        <a:spcAft>
                          <a:spcPts val="0"/>
                        </a:spcAft>
                      </a:pPr>
                      <a:r>
                        <a:rPr lang="en-US" sz="1600" b="1" dirty="0">
                          <a:solidFill>
                            <a:srgbClr val="002060"/>
                          </a:solidFill>
                          <a:effectLst/>
                        </a:rPr>
                        <a:t>non-consecutive</a:t>
                      </a:r>
                    </a:p>
                    <a:p>
                      <a:pPr algn="l" rtl="0">
                        <a:lnSpc>
                          <a:spcPct val="100000"/>
                        </a:lnSpc>
                        <a:spcAft>
                          <a:spcPts val="0"/>
                        </a:spcAft>
                      </a:pPr>
                      <a:r>
                        <a:rPr lang="en-US" sz="1600" b="1" dirty="0">
                          <a:solidFill>
                            <a:srgbClr val="002060"/>
                          </a:solidFill>
                          <a:effectLst/>
                        </a:rPr>
                        <a:t>patients</a:t>
                      </a:r>
                    </a:p>
                    <a:p>
                      <a:pPr algn="l" rtl="0">
                        <a:lnSpc>
                          <a:spcPct val="100000"/>
                        </a:lnSpc>
                        <a:spcAft>
                          <a:spcPts val="0"/>
                        </a:spcAft>
                      </a:pPr>
                      <a:r>
                        <a:rPr lang="en-US" sz="1200" b="1" dirty="0" smtClean="0">
                          <a:solidFill>
                            <a:srgbClr val="002060"/>
                          </a:solidFill>
                          <a:effectLst/>
                          <a:sym typeface="Wingdings"/>
                        </a:rPr>
                        <a:t></a:t>
                      </a:r>
                      <a:r>
                        <a:rPr lang="en-US" sz="1600" b="1" dirty="0" smtClean="0">
                          <a:solidFill>
                            <a:srgbClr val="002060"/>
                          </a:solidFill>
                          <a:effectLst/>
                          <a:sym typeface="Wingdings"/>
                        </a:rPr>
                        <a:t> </a:t>
                      </a:r>
                      <a:r>
                        <a:rPr lang="en-US" sz="1600" b="1" dirty="0" smtClean="0">
                          <a:solidFill>
                            <a:srgbClr val="002060"/>
                          </a:solidFill>
                          <a:effectLst/>
                        </a:rPr>
                        <a:t>Diagnostic case-control study</a:t>
                      </a:r>
                      <a:endParaRPr lang="en-US" sz="1600" b="1" dirty="0">
                        <a:solidFill>
                          <a:srgbClr val="002060"/>
                        </a:solidFill>
                        <a:effectLst/>
                        <a:latin typeface="Calibri"/>
                        <a:ea typeface="Calibri"/>
                        <a:cs typeface="Arial"/>
                      </a:endParaRPr>
                    </a:p>
                  </a:txBody>
                  <a:tcPr marL="57501" marR="57501" marT="0" marB="0"/>
                </a:tc>
                <a:tc>
                  <a:txBody>
                    <a:bodyPr/>
                    <a:lstStyle/>
                    <a:p>
                      <a:pPr algn="l" rtl="0">
                        <a:lnSpc>
                          <a:spcPct val="100000"/>
                        </a:lnSpc>
                        <a:spcAft>
                          <a:spcPts val="0"/>
                        </a:spcAft>
                      </a:pPr>
                      <a:r>
                        <a:rPr lang="en-US" sz="1600" b="1" u="sng" dirty="0">
                          <a:solidFill>
                            <a:srgbClr val="002060"/>
                          </a:solidFill>
                          <a:effectLst/>
                        </a:rPr>
                        <a:t>One of the following:</a:t>
                      </a:r>
                      <a:endParaRPr lang="en-US" sz="1600" b="1" dirty="0">
                        <a:solidFill>
                          <a:srgbClr val="002060"/>
                        </a:solidFill>
                        <a:effectLst/>
                      </a:endParaRPr>
                    </a:p>
                    <a:p>
                      <a:pPr algn="l" rtl="0">
                        <a:lnSpc>
                          <a:spcPct val="100000"/>
                        </a:lnSpc>
                        <a:spcAft>
                          <a:spcPts val="0"/>
                        </a:spcAft>
                      </a:pPr>
                      <a:r>
                        <a:rPr lang="en-US" sz="1200" b="1" dirty="0" smtClean="0">
                          <a:solidFill>
                            <a:srgbClr val="002060"/>
                          </a:solidFill>
                          <a:effectLst/>
                          <a:sym typeface="Wingdings"/>
                        </a:rPr>
                        <a:t> </a:t>
                      </a:r>
                      <a:r>
                        <a:rPr lang="en-US" sz="1600" b="1" dirty="0" smtClean="0">
                          <a:solidFill>
                            <a:srgbClr val="002060"/>
                          </a:solidFill>
                          <a:effectLst/>
                        </a:rPr>
                        <a:t>Untreated</a:t>
                      </a:r>
                      <a:endParaRPr lang="en-US" sz="1600" b="1" dirty="0">
                        <a:solidFill>
                          <a:srgbClr val="002060"/>
                        </a:solidFill>
                        <a:effectLst/>
                      </a:endParaRPr>
                    </a:p>
                    <a:p>
                      <a:pPr algn="l" rtl="0">
                        <a:lnSpc>
                          <a:spcPct val="100000"/>
                        </a:lnSpc>
                        <a:spcAft>
                          <a:spcPts val="0"/>
                        </a:spcAft>
                      </a:pPr>
                      <a:r>
                        <a:rPr lang="en-US" sz="1600" b="1" dirty="0">
                          <a:solidFill>
                            <a:srgbClr val="002060"/>
                          </a:solidFill>
                          <a:effectLst/>
                        </a:rPr>
                        <a:t>control patients</a:t>
                      </a:r>
                    </a:p>
                    <a:p>
                      <a:pPr algn="l" rtl="0">
                        <a:lnSpc>
                          <a:spcPct val="100000"/>
                        </a:lnSpc>
                        <a:spcAft>
                          <a:spcPts val="0"/>
                        </a:spcAft>
                      </a:pPr>
                      <a:r>
                        <a:rPr lang="en-US" sz="1600" b="1" dirty="0">
                          <a:solidFill>
                            <a:srgbClr val="002060"/>
                          </a:solidFill>
                          <a:effectLst/>
                        </a:rPr>
                        <a:t>in a randomized</a:t>
                      </a:r>
                    </a:p>
                    <a:p>
                      <a:pPr algn="l" rtl="0">
                        <a:lnSpc>
                          <a:spcPct val="100000"/>
                        </a:lnSpc>
                        <a:spcAft>
                          <a:spcPts val="0"/>
                        </a:spcAft>
                      </a:pPr>
                      <a:r>
                        <a:rPr lang="en-US" sz="1600" b="1" dirty="0">
                          <a:solidFill>
                            <a:srgbClr val="002060"/>
                          </a:solidFill>
                          <a:effectLst/>
                        </a:rPr>
                        <a:t>controlled trial</a:t>
                      </a:r>
                    </a:p>
                    <a:p>
                      <a:pPr algn="l" rtl="0">
                        <a:lnSpc>
                          <a:spcPct val="100000"/>
                        </a:lnSpc>
                        <a:spcAft>
                          <a:spcPts val="0"/>
                        </a:spcAft>
                      </a:pPr>
                      <a:r>
                        <a:rPr lang="en-US" sz="1200" b="1" dirty="0" smtClean="0">
                          <a:solidFill>
                            <a:srgbClr val="002060"/>
                          </a:solidFill>
                          <a:effectLst/>
                          <a:sym typeface="Wingdings"/>
                        </a:rPr>
                        <a:t> </a:t>
                      </a:r>
                      <a:r>
                        <a:rPr lang="en-US" sz="1600" b="1" dirty="0" smtClean="0">
                          <a:solidFill>
                            <a:srgbClr val="002060"/>
                          </a:solidFill>
                          <a:effectLst/>
                        </a:rPr>
                        <a:t>Retrospectively assembled cohort</a:t>
                      </a:r>
                      <a:r>
                        <a:rPr lang="en-US" sz="1600" b="1" baseline="0" dirty="0" smtClean="0">
                          <a:solidFill>
                            <a:srgbClr val="002060"/>
                          </a:solidFill>
                          <a:effectLst/>
                        </a:rPr>
                        <a:t> </a:t>
                      </a:r>
                      <a:r>
                        <a:rPr lang="en-US" sz="1600" b="1" dirty="0" smtClean="0">
                          <a:solidFill>
                            <a:srgbClr val="002060"/>
                          </a:solidFill>
                          <a:effectLst/>
                        </a:rPr>
                        <a:t>study</a:t>
                      </a:r>
                      <a:endParaRPr lang="en-US" sz="1600" b="1" dirty="0">
                        <a:solidFill>
                          <a:srgbClr val="002060"/>
                        </a:solidFill>
                        <a:effectLst/>
                        <a:latin typeface="Calibri"/>
                        <a:ea typeface="Calibri"/>
                        <a:cs typeface="Arial"/>
                      </a:endParaRPr>
                    </a:p>
                  </a:txBody>
                  <a:tcPr marL="57501" marR="57501" marT="0" marB="0"/>
                </a:tc>
                <a:tc>
                  <a:txBody>
                    <a:bodyPr/>
                    <a:lstStyle/>
                    <a:p>
                      <a:pPr algn="l" rtl="0">
                        <a:lnSpc>
                          <a:spcPct val="100000"/>
                        </a:lnSpc>
                        <a:spcAft>
                          <a:spcPts val="0"/>
                        </a:spcAft>
                      </a:pPr>
                      <a:r>
                        <a:rPr lang="en-US" sz="1600" b="1" u="sng" dirty="0">
                          <a:solidFill>
                            <a:srgbClr val="002060"/>
                          </a:solidFill>
                          <a:effectLst/>
                        </a:rPr>
                        <a:t>One of the following:</a:t>
                      </a:r>
                      <a:endParaRPr lang="en-US" sz="1600" b="1" dirty="0">
                        <a:solidFill>
                          <a:srgbClr val="002060"/>
                        </a:solidFill>
                        <a:effectLst/>
                      </a:endParaRPr>
                    </a:p>
                    <a:p>
                      <a:pPr algn="l" rtl="0">
                        <a:lnSpc>
                          <a:spcPct val="100000"/>
                        </a:lnSpc>
                        <a:spcAft>
                          <a:spcPts val="0"/>
                        </a:spcAft>
                      </a:pPr>
                      <a:r>
                        <a:rPr lang="en-US" sz="1200" b="1" dirty="0" smtClean="0">
                          <a:solidFill>
                            <a:srgbClr val="002060"/>
                          </a:solidFill>
                          <a:effectLst/>
                          <a:sym typeface="Wingdings"/>
                        </a:rPr>
                        <a:t> </a:t>
                      </a:r>
                      <a:r>
                        <a:rPr lang="en-US" sz="1600" b="1" dirty="0" smtClean="0">
                          <a:solidFill>
                            <a:srgbClr val="002060"/>
                          </a:solidFill>
                          <a:effectLst/>
                        </a:rPr>
                        <a:t>Retrospective </a:t>
                      </a:r>
                      <a:r>
                        <a:rPr lang="en-US" sz="1600" b="1" dirty="0">
                          <a:solidFill>
                            <a:srgbClr val="002060"/>
                          </a:solidFill>
                          <a:effectLst/>
                        </a:rPr>
                        <a:t>cohort study</a:t>
                      </a:r>
                    </a:p>
                    <a:p>
                      <a:pPr algn="l" rtl="0">
                        <a:lnSpc>
                          <a:spcPct val="100000"/>
                        </a:lnSpc>
                        <a:spcAft>
                          <a:spcPts val="0"/>
                        </a:spcAft>
                      </a:pPr>
                      <a:r>
                        <a:rPr lang="en-US" sz="1200" b="1" dirty="0" smtClean="0">
                          <a:solidFill>
                            <a:srgbClr val="002060"/>
                          </a:solidFill>
                          <a:effectLst/>
                          <a:sym typeface="Wingdings"/>
                        </a:rPr>
                        <a:t> </a:t>
                      </a:r>
                      <a:r>
                        <a:rPr lang="en-US" sz="1600" b="1" dirty="0" smtClean="0">
                          <a:solidFill>
                            <a:srgbClr val="002060"/>
                          </a:solidFill>
                          <a:effectLst/>
                        </a:rPr>
                        <a:t>Case-control study</a:t>
                      </a:r>
                      <a:endParaRPr lang="en-US" sz="1600" b="1" dirty="0">
                        <a:solidFill>
                          <a:srgbClr val="002060"/>
                        </a:solidFill>
                        <a:effectLst/>
                      </a:endParaRPr>
                    </a:p>
                  </a:txBody>
                  <a:tcPr marL="57501" marR="57501" marT="0" marB="0"/>
                </a:tc>
              </a:tr>
              <a:tr h="289560">
                <a:tc vMerge="1">
                  <a:txBody>
                    <a:bodyPr/>
                    <a:lstStyle/>
                    <a:p>
                      <a:pPr rtl="1"/>
                      <a:endParaRPr lang="fa-IR"/>
                    </a:p>
                  </a:txBody>
                  <a:tcPr/>
                </a:tc>
                <a:tc>
                  <a:txBody>
                    <a:bodyPr/>
                    <a:lstStyle/>
                    <a:p>
                      <a:pPr algn="l" rtl="0">
                        <a:lnSpc>
                          <a:spcPct val="100000"/>
                        </a:lnSpc>
                        <a:spcAft>
                          <a:spcPts val="0"/>
                        </a:spcAft>
                      </a:pPr>
                      <a:r>
                        <a:rPr lang="en-US" sz="1600" b="1" dirty="0">
                          <a:solidFill>
                            <a:srgbClr val="002060"/>
                          </a:solidFill>
                          <a:effectLst/>
                        </a:rPr>
                        <a:t>IV</a:t>
                      </a:r>
                      <a:endParaRPr lang="en-US" sz="1600" b="1" dirty="0">
                        <a:solidFill>
                          <a:srgbClr val="002060"/>
                        </a:solidFill>
                        <a:effectLst/>
                        <a:latin typeface="Calibri"/>
                        <a:ea typeface="Calibri"/>
                        <a:cs typeface="Arial"/>
                      </a:endParaRPr>
                    </a:p>
                  </a:txBody>
                  <a:tcPr marL="57501" marR="57501" marT="0" marB="0"/>
                </a:tc>
                <a:tc>
                  <a:txBody>
                    <a:bodyPr/>
                    <a:lstStyle/>
                    <a:p>
                      <a:pPr algn="l" rtl="0">
                        <a:lnSpc>
                          <a:spcPct val="100000"/>
                        </a:lnSpc>
                        <a:spcAft>
                          <a:spcPts val="0"/>
                        </a:spcAft>
                      </a:pPr>
                      <a:r>
                        <a:rPr lang="en-US" sz="1600" b="1" dirty="0">
                          <a:solidFill>
                            <a:srgbClr val="002060"/>
                          </a:solidFill>
                          <a:effectLst/>
                        </a:rPr>
                        <a:t>Case series</a:t>
                      </a:r>
                      <a:endParaRPr lang="en-US" sz="1600" b="1" dirty="0">
                        <a:solidFill>
                          <a:srgbClr val="002060"/>
                        </a:solidFill>
                        <a:effectLst/>
                        <a:latin typeface="Calibri"/>
                        <a:ea typeface="Calibri"/>
                        <a:cs typeface="Arial"/>
                      </a:endParaRPr>
                    </a:p>
                  </a:txBody>
                  <a:tcPr marL="57501" marR="57501" marT="0" marB="0"/>
                </a:tc>
                <a:tc>
                  <a:txBody>
                    <a:bodyPr/>
                    <a:lstStyle/>
                    <a:p>
                      <a:pPr algn="l" rtl="0">
                        <a:lnSpc>
                          <a:spcPct val="100000"/>
                        </a:lnSpc>
                        <a:spcAft>
                          <a:spcPts val="0"/>
                        </a:spcAft>
                      </a:pPr>
                      <a:r>
                        <a:rPr lang="en-US" sz="1600" b="1" dirty="0">
                          <a:solidFill>
                            <a:srgbClr val="002060"/>
                          </a:solidFill>
                          <a:effectLst/>
                        </a:rPr>
                        <a:t>Case series</a:t>
                      </a:r>
                      <a:endParaRPr lang="en-US" sz="1600" b="1" dirty="0">
                        <a:solidFill>
                          <a:srgbClr val="002060"/>
                        </a:solidFill>
                        <a:effectLst/>
                        <a:latin typeface="Calibri"/>
                        <a:ea typeface="Calibri"/>
                        <a:cs typeface="Arial"/>
                      </a:endParaRPr>
                    </a:p>
                  </a:txBody>
                  <a:tcPr marL="57501" marR="57501" marT="0" marB="0"/>
                </a:tc>
                <a:tc>
                  <a:txBody>
                    <a:bodyPr/>
                    <a:lstStyle/>
                    <a:p>
                      <a:pPr algn="l" rtl="0">
                        <a:lnSpc>
                          <a:spcPct val="100000"/>
                        </a:lnSpc>
                        <a:spcAft>
                          <a:spcPts val="0"/>
                        </a:spcAft>
                      </a:pPr>
                      <a:r>
                        <a:rPr lang="en-US" sz="1600" b="1" dirty="0">
                          <a:solidFill>
                            <a:srgbClr val="002060"/>
                          </a:solidFill>
                          <a:effectLst/>
                        </a:rPr>
                        <a:t>Case series. or a cohort study of patients at </a:t>
                      </a:r>
                    </a:p>
                    <a:p>
                      <a:pPr algn="l" rtl="0">
                        <a:lnSpc>
                          <a:spcPct val="100000"/>
                        </a:lnSpc>
                        <a:spcAft>
                          <a:spcPts val="0"/>
                        </a:spcAft>
                      </a:pPr>
                      <a:r>
                        <a:rPr lang="en-US" sz="1600" b="1" dirty="0">
                          <a:solidFill>
                            <a:srgbClr val="002060"/>
                          </a:solidFill>
                          <a:effectLst/>
                        </a:rPr>
                        <a:t>different stages of disease</a:t>
                      </a:r>
                      <a:endParaRPr lang="en-US" sz="1600" b="1" dirty="0">
                        <a:solidFill>
                          <a:srgbClr val="002060"/>
                        </a:solidFill>
                        <a:effectLst/>
                        <a:latin typeface="Calibri"/>
                        <a:ea typeface="Calibri"/>
                        <a:cs typeface="Arial"/>
                      </a:endParaRPr>
                    </a:p>
                  </a:txBody>
                  <a:tcPr marL="57501" marR="57501" marT="0" marB="0"/>
                </a:tc>
                <a:tc>
                  <a:txBody>
                    <a:bodyPr/>
                    <a:lstStyle/>
                    <a:p>
                      <a:pPr algn="l" rtl="0">
                        <a:lnSpc>
                          <a:spcPct val="100000"/>
                        </a:lnSpc>
                        <a:spcAft>
                          <a:spcPts val="0"/>
                        </a:spcAft>
                      </a:pPr>
                      <a:r>
                        <a:rPr lang="en-US" sz="1600" b="1" dirty="0">
                          <a:solidFill>
                            <a:srgbClr val="002060"/>
                          </a:solidFill>
                          <a:effectLst/>
                        </a:rPr>
                        <a:t>A cross- sectional study</a:t>
                      </a:r>
                      <a:endParaRPr lang="en-US" sz="1600" b="1" dirty="0">
                        <a:solidFill>
                          <a:srgbClr val="002060"/>
                        </a:solidFill>
                        <a:effectLst/>
                        <a:latin typeface="Calibri"/>
                        <a:ea typeface="Calibri"/>
                        <a:cs typeface="Arial"/>
                      </a:endParaRPr>
                    </a:p>
                  </a:txBody>
                  <a:tcPr marL="57501" marR="57501" marT="0" marB="0"/>
                </a:tc>
              </a:tr>
            </a:tbl>
          </a:graphicData>
        </a:graphic>
      </p:graphicFrame>
      <p:sp>
        <p:nvSpPr>
          <p:cNvPr id="5" name="AutoShape 1"/>
          <p:cNvSpPr>
            <a:spLocks noChangeShapeType="1"/>
          </p:cNvSpPr>
          <p:nvPr/>
        </p:nvSpPr>
        <p:spPr bwMode="auto">
          <a:xfrm>
            <a:off x="457200" y="2559050"/>
            <a:ext cx="0" cy="2774950"/>
          </a:xfrm>
          <a:prstGeom prst="straightConnector1">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a-IR"/>
          </a:p>
        </p:txBody>
      </p:sp>
    </p:spTree>
    <p:extLst>
      <p:ext uri="{BB962C8B-B14F-4D97-AF65-F5344CB8AC3E}">
        <p14:creationId xmlns:p14="http://schemas.microsoft.com/office/powerpoint/2010/main" val="1420092022"/>
      </p:ext>
    </p:extLst>
  </p:cSld>
  <p:clrMapOvr>
    <a:masterClrMapping/>
  </p:clrMapOvr>
  <p:transition>
    <p:randomBar dir="vert"/>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جستجوی شواهد</a:t>
            </a:r>
            <a:r>
              <a:rPr lang="fa-IR" sz="2400" i="1" u="none" dirty="0"/>
              <a:t>  (ادامه)</a:t>
            </a:r>
            <a:endParaRPr lang="fa-IR" dirty="0"/>
          </a:p>
        </p:txBody>
      </p:sp>
      <p:sp>
        <p:nvSpPr>
          <p:cNvPr id="3" name="Content Placeholder 2"/>
          <p:cNvSpPr>
            <a:spLocks noGrp="1"/>
          </p:cNvSpPr>
          <p:nvPr>
            <p:ph idx="1"/>
          </p:nvPr>
        </p:nvSpPr>
        <p:spPr>
          <a:xfrm>
            <a:off x="457200" y="1371600"/>
            <a:ext cx="8229600" cy="5029200"/>
          </a:xfrm>
        </p:spPr>
        <p:txBody>
          <a:bodyPr>
            <a:normAutofit/>
          </a:bodyPr>
          <a:lstStyle/>
          <a:p>
            <a:pPr algn="just"/>
            <a:r>
              <a:rPr lang="ar-SA" dirty="0"/>
              <a:t>برای پاسخ به یک سئوال بالینی همه مطالعات ارزش یکسانی </a:t>
            </a:r>
            <a:r>
              <a:rPr lang="ar-SA" dirty="0" smtClean="0"/>
              <a:t>ندارند.</a:t>
            </a:r>
            <a:endParaRPr lang="fa-IR" dirty="0" smtClean="0"/>
          </a:p>
          <a:p>
            <a:pPr algn="just"/>
            <a:r>
              <a:rPr lang="ar-SA" dirty="0" smtClean="0"/>
              <a:t>رتبه</a:t>
            </a:r>
            <a:r>
              <a:rPr lang="fa-IR" dirty="0">
                <a:solidFill>
                  <a:srgbClr val="92D050"/>
                </a:solidFill>
              </a:rPr>
              <a:t>‌</a:t>
            </a:r>
            <a:r>
              <a:rPr lang="ar-SA" dirty="0" smtClean="0"/>
              <a:t>بندی </a:t>
            </a:r>
            <a:r>
              <a:rPr lang="ar-SA" dirty="0"/>
              <a:t>مطالعات از نظر احتمال سوگیری </a:t>
            </a:r>
            <a:r>
              <a:rPr lang="ar-SA" dirty="0" smtClean="0"/>
              <a:t>و امکان پاسخ</a:t>
            </a:r>
            <a:r>
              <a:rPr lang="fa-IR" dirty="0">
                <a:solidFill>
                  <a:srgbClr val="92D050"/>
                </a:solidFill>
              </a:rPr>
              <a:t>‌</a:t>
            </a:r>
            <a:r>
              <a:rPr lang="ar-SA" dirty="0" smtClean="0"/>
              <a:t>دهی </a:t>
            </a:r>
            <a:r>
              <a:rPr lang="ar-SA" dirty="0"/>
              <a:t>بهتر به انواع </a:t>
            </a:r>
            <a:r>
              <a:rPr lang="ar-SA" dirty="0" smtClean="0"/>
              <a:t>س</a:t>
            </a:r>
            <a:r>
              <a:rPr lang="fa-IR" dirty="0" smtClean="0"/>
              <a:t>ؤ</a:t>
            </a:r>
            <a:r>
              <a:rPr lang="ar-SA" dirty="0" smtClean="0"/>
              <a:t>الات، </a:t>
            </a:r>
            <a:r>
              <a:rPr lang="ar-SA" dirty="0"/>
              <a:t>به ما کمک </a:t>
            </a:r>
            <a:r>
              <a:rPr lang="ar-SA" dirty="0" smtClean="0"/>
              <a:t>می</a:t>
            </a:r>
            <a:r>
              <a:rPr lang="fa-IR" dirty="0">
                <a:solidFill>
                  <a:srgbClr val="92D050"/>
                </a:solidFill>
              </a:rPr>
              <a:t>‌</a:t>
            </a:r>
            <a:r>
              <a:rPr lang="ar-SA" dirty="0" smtClean="0"/>
              <a:t>کند </a:t>
            </a:r>
            <a:r>
              <a:rPr lang="ar-SA" dirty="0"/>
              <a:t>برای پاسخ به </a:t>
            </a:r>
            <a:r>
              <a:rPr lang="ar-SA" dirty="0" smtClean="0"/>
              <a:t>س</a:t>
            </a:r>
            <a:r>
              <a:rPr lang="fa-IR" dirty="0" smtClean="0"/>
              <a:t>ؤ</a:t>
            </a:r>
            <a:r>
              <a:rPr lang="ar-SA" dirty="0" smtClean="0"/>
              <a:t>ال </a:t>
            </a:r>
            <a:r>
              <a:rPr lang="ar-SA" dirty="0"/>
              <a:t>خود بهترین شواهد ممکن را جستجو و پیدا کنیم.</a:t>
            </a:r>
            <a:endParaRPr lang="fa-IR" dirty="0">
              <a:solidFill>
                <a:srgbClr val="396497"/>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49</a:t>
            </a:fld>
            <a:endParaRPr lang="en-US"/>
          </a:p>
        </p:txBody>
      </p:sp>
    </p:spTree>
    <p:extLst>
      <p:ext uri="{BB962C8B-B14F-4D97-AF65-F5344CB8AC3E}">
        <p14:creationId xmlns:p14="http://schemas.microsoft.com/office/powerpoint/2010/main" val="3470019460"/>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اهداف کارگاه</a:t>
            </a:r>
            <a:endParaRPr lang="fa-IR" dirty="0"/>
          </a:p>
        </p:txBody>
      </p:sp>
      <p:sp>
        <p:nvSpPr>
          <p:cNvPr id="3" name="Content Placeholder 2"/>
          <p:cNvSpPr>
            <a:spLocks noGrp="1"/>
          </p:cNvSpPr>
          <p:nvPr>
            <p:ph idx="1"/>
          </p:nvPr>
        </p:nvSpPr>
        <p:spPr>
          <a:xfrm>
            <a:off x="685800" y="1371600"/>
            <a:ext cx="7772400" cy="5029200"/>
          </a:xfrm>
        </p:spPr>
        <p:txBody>
          <a:bodyPr/>
          <a:lstStyle/>
          <a:p>
            <a:pPr algn="just">
              <a:buClr>
                <a:srgbClr val="92D050"/>
              </a:buClr>
              <a:buFont typeface="Wingdings" pitchFamily="2" charset="2"/>
              <a:buChar char="§"/>
            </a:pPr>
            <a:r>
              <a:rPr lang="fa-IR" sz="2400" u="sng" dirty="0">
                <a:solidFill>
                  <a:srgbClr val="92D050"/>
                </a:solidFill>
                <a:cs typeface="B Titr" pitchFamily="2" charset="-78"/>
              </a:rPr>
              <a:t>هدف کلی </a:t>
            </a:r>
            <a:endParaRPr lang="en-US" sz="2400" u="sng" dirty="0">
              <a:solidFill>
                <a:srgbClr val="92D050"/>
              </a:solidFill>
              <a:cs typeface="B Titr" pitchFamily="2" charset="-78"/>
            </a:endParaRPr>
          </a:p>
          <a:p>
            <a:pPr algn="just"/>
            <a:r>
              <a:rPr lang="fa-IR" dirty="0" smtClean="0"/>
              <a:t>شرک</a:t>
            </a:r>
            <a:r>
              <a:rPr lang="ar-SA" dirty="0" smtClean="0"/>
              <a:t>ت</a:t>
            </a:r>
            <a:r>
              <a:rPr lang="fa-IR" dirty="0"/>
              <a:t>‌</a:t>
            </a:r>
            <a:r>
              <a:rPr lang="ar-SA" dirty="0" smtClean="0"/>
              <a:t>ک</a:t>
            </a:r>
            <a:r>
              <a:rPr lang="fa-IR" dirty="0" smtClean="0"/>
              <a:t>نندگان </a:t>
            </a:r>
            <a:r>
              <a:rPr lang="fa-IR" dirty="0"/>
              <a:t>در کارگاه با مفاهیم، اصول و فرایند طب مبتنی بر شواهد آشنا شوند و </a:t>
            </a:r>
            <a:r>
              <a:rPr lang="fa-IR" dirty="0" smtClean="0"/>
              <a:t>از آن در ارايه </a:t>
            </a:r>
            <a:r>
              <a:rPr lang="fa-IR" dirty="0"/>
              <a:t>مراقبت، آموزش و پژوهش استفاده کنند.</a:t>
            </a:r>
            <a:endParaRPr lang="en-US" dirty="0"/>
          </a:p>
          <a:p>
            <a:pPr algn="just"/>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951183557"/>
      </p:ext>
    </p:extLst>
  </p:cSld>
  <p:clrMapOvr>
    <a:masterClrMapping/>
  </p:clrMapOvr>
  <p:transition>
    <p:randomBar dir="ver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جستجوی شواهد</a:t>
            </a:r>
            <a:r>
              <a:rPr lang="fa-IR" sz="2400" i="1" u="none" dirty="0"/>
              <a:t>  (ادامه)</a:t>
            </a:r>
            <a:endParaRPr lang="fa-IR" dirty="0"/>
          </a:p>
        </p:txBody>
      </p:sp>
      <p:sp>
        <p:nvSpPr>
          <p:cNvPr id="3" name="Content Placeholder 2"/>
          <p:cNvSpPr>
            <a:spLocks noGrp="1"/>
          </p:cNvSpPr>
          <p:nvPr>
            <p:ph idx="1"/>
          </p:nvPr>
        </p:nvSpPr>
        <p:spPr>
          <a:xfrm>
            <a:off x="3390900" y="1219200"/>
            <a:ext cx="5600700" cy="838200"/>
          </a:xfrm>
        </p:spPr>
        <p:txBody>
          <a:bodyPr>
            <a:normAutofit/>
          </a:bodyPr>
          <a:lstStyle/>
          <a:p>
            <a:pPr>
              <a:buFont typeface="Wingdings" pitchFamily="2" charset="2"/>
              <a:buChar char="§"/>
            </a:pPr>
            <a:r>
              <a:rPr lang="ar-SA" sz="2400" u="sng" dirty="0" smtClean="0">
                <a:solidFill>
                  <a:srgbClr val="92D050"/>
                </a:solidFill>
                <a:cs typeface="B Titr" pitchFamily="2" charset="-78"/>
              </a:rPr>
              <a:t>سازمان</a:t>
            </a:r>
            <a:r>
              <a:rPr lang="fa-IR" sz="2400" u="sng" dirty="0">
                <a:solidFill>
                  <a:srgbClr val="92D050"/>
                </a:solidFill>
                <a:cs typeface="B Titr" pitchFamily="2" charset="-78"/>
              </a:rPr>
              <a:t>‌</a:t>
            </a:r>
            <a:r>
              <a:rPr lang="ar-SA" sz="2400" u="sng" dirty="0" smtClean="0">
                <a:solidFill>
                  <a:srgbClr val="92D050"/>
                </a:solidFill>
                <a:cs typeface="B Titr" pitchFamily="2" charset="-78"/>
              </a:rPr>
              <a:t>دهی شواهد</a:t>
            </a:r>
            <a:r>
              <a:rPr lang="fa-IR" sz="2400" u="sng" dirty="0" smtClean="0">
                <a:solidFill>
                  <a:srgbClr val="92D050"/>
                </a:solidFill>
                <a:cs typeface="B Titr" pitchFamily="2" charset="-78"/>
              </a:rPr>
              <a:t> </a:t>
            </a:r>
            <a:r>
              <a:rPr lang="fa-IR" sz="2400" u="sng" dirty="0">
                <a:solidFill>
                  <a:srgbClr val="92D050"/>
                </a:solidFill>
                <a:cs typeface="B Titr" pitchFamily="2" charset="-78"/>
              </a:rPr>
              <a:t>در پایگاه‌های داده‌ای</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50</a:t>
            </a:fld>
            <a:endParaRPr lang="en-US"/>
          </a:p>
        </p:txBody>
      </p:sp>
      <p:sp>
        <p:nvSpPr>
          <p:cNvPr id="5" name="Isosceles Triangle 4"/>
          <p:cNvSpPr/>
          <p:nvPr/>
        </p:nvSpPr>
        <p:spPr>
          <a:xfrm>
            <a:off x="152400" y="1828800"/>
            <a:ext cx="5791200" cy="396240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cxnSp>
        <p:nvCxnSpPr>
          <p:cNvPr id="7" name="Straight Connector 6"/>
          <p:cNvCxnSpPr/>
          <p:nvPr/>
        </p:nvCxnSpPr>
        <p:spPr>
          <a:xfrm>
            <a:off x="838200" y="4800600"/>
            <a:ext cx="44196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5" idx="1"/>
            <a:endCxn id="5" idx="5"/>
          </p:cNvCxnSpPr>
          <p:nvPr/>
        </p:nvCxnSpPr>
        <p:spPr>
          <a:xfrm>
            <a:off x="1600200" y="3810000"/>
            <a:ext cx="28956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286000" y="2895600"/>
            <a:ext cx="1600200" cy="0"/>
          </a:xfrm>
          <a:prstGeom prst="line">
            <a:avLst/>
          </a:prstGeom>
          <a:ln w="31750">
            <a:solidFill>
              <a:srgbClr val="002060"/>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1447800" y="5177135"/>
            <a:ext cx="3200400" cy="461665"/>
          </a:xfrm>
          <a:prstGeom prst="rect">
            <a:avLst/>
          </a:prstGeom>
        </p:spPr>
        <p:txBody>
          <a:bodyPr wrap="square">
            <a:spAutoFit/>
          </a:bodyPr>
          <a:lstStyle/>
          <a:p>
            <a:pPr algn="ctr"/>
            <a:r>
              <a:rPr lang="en-US" sz="2400" b="1" dirty="0">
                <a:solidFill>
                  <a:srgbClr val="002060"/>
                </a:solidFill>
              </a:rPr>
              <a:t>Single Studies</a:t>
            </a:r>
          </a:p>
        </p:txBody>
      </p:sp>
      <p:sp>
        <p:nvSpPr>
          <p:cNvPr id="28" name="Rectangle 27"/>
          <p:cNvSpPr/>
          <p:nvPr/>
        </p:nvSpPr>
        <p:spPr>
          <a:xfrm>
            <a:off x="1676400" y="4186535"/>
            <a:ext cx="2743200" cy="461665"/>
          </a:xfrm>
          <a:prstGeom prst="rect">
            <a:avLst/>
          </a:prstGeom>
        </p:spPr>
        <p:txBody>
          <a:bodyPr wrap="square">
            <a:spAutoFit/>
          </a:bodyPr>
          <a:lstStyle/>
          <a:p>
            <a:pPr algn="ctr"/>
            <a:r>
              <a:rPr lang="en-US" sz="2400" b="1" dirty="0">
                <a:solidFill>
                  <a:srgbClr val="002060"/>
                </a:solidFill>
              </a:rPr>
              <a:t>Syntheses</a:t>
            </a:r>
          </a:p>
        </p:txBody>
      </p:sp>
      <p:sp>
        <p:nvSpPr>
          <p:cNvPr id="30" name="Rectangle 29"/>
          <p:cNvSpPr/>
          <p:nvPr/>
        </p:nvSpPr>
        <p:spPr>
          <a:xfrm>
            <a:off x="4876800" y="4038600"/>
            <a:ext cx="3657600" cy="461665"/>
          </a:xfrm>
          <a:prstGeom prst="rect">
            <a:avLst/>
          </a:prstGeom>
        </p:spPr>
        <p:txBody>
          <a:bodyPr wrap="square">
            <a:spAutoFit/>
          </a:bodyPr>
          <a:lstStyle/>
          <a:p>
            <a:r>
              <a:rPr lang="en-US" sz="2400" b="1" dirty="0">
                <a:solidFill>
                  <a:srgbClr val="FFFF00"/>
                </a:solidFill>
                <a:effectLst>
                  <a:outerShdw blurRad="38100" dist="38100" dir="2700000" algn="tl">
                    <a:srgbClr val="000000">
                      <a:alpha val="43137"/>
                    </a:srgbClr>
                  </a:outerShdw>
                </a:effectLst>
              </a:rPr>
              <a:t>Cochrane reviews abstracts</a:t>
            </a:r>
          </a:p>
        </p:txBody>
      </p:sp>
      <p:sp>
        <p:nvSpPr>
          <p:cNvPr id="31" name="Rectangle 30"/>
          <p:cNvSpPr/>
          <p:nvPr/>
        </p:nvSpPr>
        <p:spPr>
          <a:xfrm>
            <a:off x="5638800" y="5029200"/>
            <a:ext cx="3581400" cy="461665"/>
          </a:xfrm>
          <a:prstGeom prst="rect">
            <a:avLst/>
          </a:prstGeom>
        </p:spPr>
        <p:txBody>
          <a:bodyPr wrap="square">
            <a:spAutoFit/>
          </a:bodyPr>
          <a:lstStyle/>
          <a:p>
            <a:r>
              <a:rPr lang="en-US" sz="2400" b="1" dirty="0">
                <a:solidFill>
                  <a:srgbClr val="FFFF00"/>
                </a:solidFill>
                <a:effectLst>
                  <a:outerShdw blurRad="38100" dist="38100" dir="2700000" algn="tl">
                    <a:srgbClr val="000000">
                      <a:alpha val="43137"/>
                    </a:srgbClr>
                  </a:outerShdw>
                </a:effectLst>
              </a:rPr>
              <a:t>Original published articles </a:t>
            </a:r>
          </a:p>
        </p:txBody>
      </p:sp>
      <p:sp>
        <p:nvSpPr>
          <p:cNvPr id="32" name="Rectangle 31"/>
          <p:cNvSpPr/>
          <p:nvPr/>
        </p:nvSpPr>
        <p:spPr>
          <a:xfrm>
            <a:off x="4267200" y="3119735"/>
            <a:ext cx="4572000" cy="461665"/>
          </a:xfrm>
          <a:prstGeom prst="rect">
            <a:avLst/>
          </a:prstGeom>
        </p:spPr>
        <p:txBody>
          <a:bodyPr wrap="square">
            <a:spAutoFit/>
          </a:bodyPr>
          <a:lstStyle/>
          <a:p>
            <a:r>
              <a:rPr lang="en-US" sz="2400" b="1" dirty="0">
                <a:solidFill>
                  <a:srgbClr val="FFFF00"/>
                </a:solidFill>
                <a:effectLst>
                  <a:outerShdw blurRad="38100" dist="38100" dir="2700000" algn="tl">
                    <a:srgbClr val="000000">
                      <a:alpha val="43137"/>
                    </a:srgbClr>
                  </a:outerShdw>
                </a:effectLst>
              </a:rPr>
              <a:t>Evidence-based Journal abstracts</a:t>
            </a:r>
          </a:p>
        </p:txBody>
      </p:sp>
      <p:sp>
        <p:nvSpPr>
          <p:cNvPr id="33" name="Rectangle 32"/>
          <p:cNvSpPr/>
          <p:nvPr/>
        </p:nvSpPr>
        <p:spPr>
          <a:xfrm>
            <a:off x="3581400" y="2205335"/>
            <a:ext cx="5257800" cy="461665"/>
          </a:xfrm>
          <a:prstGeom prst="rect">
            <a:avLst/>
          </a:prstGeom>
        </p:spPr>
        <p:txBody>
          <a:bodyPr wrap="square">
            <a:spAutoFit/>
          </a:bodyPr>
          <a:lstStyle/>
          <a:p>
            <a:r>
              <a:rPr lang="en-US" sz="2400" b="1" dirty="0">
                <a:solidFill>
                  <a:srgbClr val="FFFF00"/>
                </a:solidFill>
                <a:effectLst>
                  <a:outerShdw blurRad="38100" dist="38100" dir="2700000" algn="tl">
                    <a:srgbClr val="000000">
                      <a:alpha val="43137"/>
                    </a:srgbClr>
                  </a:outerShdw>
                </a:effectLst>
              </a:rPr>
              <a:t>Computerized decision support systems </a:t>
            </a:r>
          </a:p>
        </p:txBody>
      </p:sp>
      <p:sp>
        <p:nvSpPr>
          <p:cNvPr id="34" name="Rectangle 33"/>
          <p:cNvSpPr/>
          <p:nvPr/>
        </p:nvSpPr>
        <p:spPr>
          <a:xfrm>
            <a:off x="2133600" y="3272135"/>
            <a:ext cx="1828800" cy="461665"/>
          </a:xfrm>
          <a:prstGeom prst="rect">
            <a:avLst/>
          </a:prstGeom>
        </p:spPr>
        <p:txBody>
          <a:bodyPr wrap="square">
            <a:spAutoFit/>
          </a:bodyPr>
          <a:lstStyle/>
          <a:p>
            <a:pPr algn="ctr"/>
            <a:r>
              <a:rPr lang="en-US" sz="2400" b="1" dirty="0">
                <a:solidFill>
                  <a:srgbClr val="002060"/>
                </a:solidFill>
              </a:rPr>
              <a:t>Synopses</a:t>
            </a:r>
          </a:p>
        </p:txBody>
      </p:sp>
      <p:sp>
        <p:nvSpPr>
          <p:cNvPr id="16" name="Rectangle 15"/>
          <p:cNvSpPr/>
          <p:nvPr/>
        </p:nvSpPr>
        <p:spPr>
          <a:xfrm>
            <a:off x="2133600" y="2433935"/>
            <a:ext cx="1828800" cy="461665"/>
          </a:xfrm>
          <a:prstGeom prst="rect">
            <a:avLst/>
          </a:prstGeom>
        </p:spPr>
        <p:txBody>
          <a:bodyPr wrap="square">
            <a:spAutoFit/>
          </a:bodyPr>
          <a:lstStyle/>
          <a:p>
            <a:pPr algn="ctr"/>
            <a:r>
              <a:rPr lang="en-US" sz="2400" b="1" dirty="0" smtClean="0">
                <a:solidFill>
                  <a:srgbClr val="002060"/>
                </a:solidFill>
              </a:rPr>
              <a:t>Systems</a:t>
            </a:r>
            <a:endParaRPr lang="en-US" sz="2400" b="1" dirty="0">
              <a:solidFill>
                <a:srgbClr val="002060"/>
              </a:solidFill>
            </a:endParaRPr>
          </a:p>
        </p:txBody>
      </p:sp>
    </p:spTree>
    <p:extLst>
      <p:ext uri="{BB962C8B-B14F-4D97-AF65-F5344CB8AC3E}">
        <p14:creationId xmlns:p14="http://schemas.microsoft.com/office/powerpoint/2010/main" val="2345004723"/>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strips(downRight)">
                                      <p:cBhvr>
                                        <p:cTn id="12" dur="500"/>
                                        <p:tgtEl>
                                          <p:spTgt spid="25"/>
                                        </p:tgtEl>
                                      </p:cBhvr>
                                    </p:animEffect>
                                  </p:childTnLst>
                                </p:cTn>
                              </p:par>
                            </p:childTnLst>
                          </p:cTn>
                        </p:par>
                        <p:par>
                          <p:cTn id="13" fill="hold">
                            <p:stCondLst>
                              <p:cond delay="500"/>
                            </p:stCondLst>
                            <p:childTnLst>
                              <p:par>
                                <p:cTn id="14" presetID="18" presetClass="entr" presetSubtype="6"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strips(downRight)">
                                      <p:cBhvr>
                                        <p:cTn id="16" dur="500"/>
                                        <p:tgtEl>
                                          <p:spTgt spid="7"/>
                                        </p:tgtEl>
                                      </p:cBhvr>
                                    </p:animEffect>
                                  </p:childTnLst>
                                </p:cTn>
                              </p:par>
                            </p:childTnLst>
                          </p:cTn>
                        </p:par>
                        <p:par>
                          <p:cTn id="17" fill="hold">
                            <p:stCondLst>
                              <p:cond delay="1000"/>
                            </p:stCondLst>
                            <p:childTnLst>
                              <p:par>
                                <p:cTn id="18" presetID="18" presetClass="entr" presetSubtype="6" fill="hold" grpId="0" nodeType="afterEffect">
                                  <p:stCondLst>
                                    <p:cond delay="0"/>
                                  </p:stCondLst>
                                  <p:childTnLst>
                                    <p:set>
                                      <p:cBhvr>
                                        <p:cTn id="19" dur="1" fill="hold">
                                          <p:stCondLst>
                                            <p:cond delay="0"/>
                                          </p:stCondLst>
                                        </p:cTn>
                                        <p:tgtEl>
                                          <p:spTgt spid="31"/>
                                        </p:tgtEl>
                                        <p:attrNameLst>
                                          <p:attrName>style.visibility</p:attrName>
                                        </p:attrNameLst>
                                      </p:cBhvr>
                                      <p:to>
                                        <p:strVal val="visible"/>
                                      </p:to>
                                    </p:set>
                                    <p:animEffect transition="in" filter="strips(downRight)">
                                      <p:cBhvr>
                                        <p:cTn id="20" dur="500"/>
                                        <p:tgtEl>
                                          <p:spTgt spid="31"/>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6" fill="hold" grpId="0" nodeType="click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strips(downRight)">
                                      <p:cBhvr>
                                        <p:cTn id="25" dur="500"/>
                                        <p:tgtEl>
                                          <p:spTgt spid="28"/>
                                        </p:tgtEl>
                                      </p:cBhvr>
                                    </p:animEffect>
                                  </p:childTnLst>
                                </p:cTn>
                              </p:par>
                            </p:childTnLst>
                          </p:cTn>
                        </p:par>
                        <p:par>
                          <p:cTn id="26" fill="hold">
                            <p:stCondLst>
                              <p:cond delay="500"/>
                            </p:stCondLst>
                            <p:childTnLst>
                              <p:par>
                                <p:cTn id="27" presetID="18" presetClass="entr" presetSubtype="6" fill="hold"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strips(downRight)">
                                      <p:cBhvr>
                                        <p:cTn id="29" dur="500"/>
                                        <p:tgtEl>
                                          <p:spTgt spid="10"/>
                                        </p:tgtEl>
                                      </p:cBhvr>
                                    </p:animEffect>
                                  </p:childTnLst>
                                </p:cTn>
                              </p:par>
                            </p:childTnLst>
                          </p:cTn>
                        </p:par>
                        <p:par>
                          <p:cTn id="30" fill="hold">
                            <p:stCondLst>
                              <p:cond delay="1000"/>
                            </p:stCondLst>
                            <p:childTnLst>
                              <p:par>
                                <p:cTn id="31" presetID="18" presetClass="entr" presetSubtype="6" fill="hold" grpId="0" nodeType="afterEffect">
                                  <p:stCondLst>
                                    <p:cond delay="0"/>
                                  </p:stCondLst>
                                  <p:childTnLst>
                                    <p:set>
                                      <p:cBhvr>
                                        <p:cTn id="32" dur="1" fill="hold">
                                          <p:stCondLst>
                                            <p:cond delay="0"/>
                                          </p:stCondLst>
                                        </p:cTn>
                                        <p:tgtEl>
                                          <p:spTgt spid="30"/>
                                        </p:tgtEl>
                                        <p:attrNameLst>
                                          <p:attrName>style.visibility</p:attrName>
                                        </p:attrNameLst>
                                      </p:cBhvr>
                                      <p:to>
                                        <p:strVal val="visible"/>
                                      </p:to>
                                    </p:set>
                                    <p:animEffect transition="in" filter="strips(downRight)">
                                      <p:cBhvr>
                                        <p:cTn id="33" dur="500"/>
                                        <p:tgtEl>
                                          <p:spTgt spid="30"/>
                                        </p:tgtEl>
                                      </p:cBhvr>
                                    </p:animEffect>
                                  </p:childTnLst>
                                </p:cTn>
                              </p:par>
                            </p:childTnLst>
                          </p:cTn>
                        </p:par>
                      </p:childTnLst>
                    </p:cTn>
                  </p:par>
                  <p:par>
                    <p:cTn id="34" fill="hold">
                      <p:stCondLst>
                        <p:cond delay="indefinite"/>
                      </p:stCondLst>
                      <p:childTnLst>
                        <p:par>
                          <p:cTn id="35" fill="hold">
                            <p:stCondLst>
                              <p:cond delay="0"/>
                            </p:stCondLst>
                            <p:childTnLst>
                              <p:par>
                                <p:cTn id="36" presetID="18" presetClass="entr" presetSubtype="6" fill="hold" grpId="0" nodeType="click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strips(downRight)">
                                      <p:cBhvr>
                                        <p:cTn id="38" dur="500"/>
                                        <p:tgtEl>
                                          <p:spTgt spid="34"/>
                                        </p:tgtEl>
                                      </p:cBhvr>
                                    </p:animEffect>
                                  </p:childTnLst>
                                </p:cTn>
                              </p:par>
                            </p:childTnLst>
                          </p:cTn>
                        </p:par>
                        <p:par>
                          <p:cTn id="39" fill="hold">
                            <p:stCondLst>
                              <p:cond delay="500"/>
                            </p:stCondLst>
                            <p:childTnLst>
                              <p:par>
                                <p:cTn id="40" presetID="18" presetClass="entr" presetSubtype="6" fill="hold"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strips(downRight)">
                                      <p:cBhvr>
                                        <p:cTn id="42" dur="500"/>
                                        <p:tgtEl>
                                          <p:spTgt spid="14"/>
                                        </p:tgtEl>
                                      </p:cBhvr>
                                    </p:animEffect>
                                  </p:childTnLst>
                                </p:cTn>
                              </p:par>
                            </p:childTnLst>
                          </p:cTn>
                        </p:par>
                        <p:par>
                          <p:cTn id="43" fill="hold">
                            <p:stCondLst>
                              <p:cond delay="1000"/>
                            </p:stCondLst>
                            <p:childTnLst>
                              <p:par>
                                <p:cTn id="44" presetID="18" presetClass="entr" presetSubtype="6" fill="hold" grpId="0" nodeType="afterEffect">
                                  <p:stCondLst>
                                    <p:cond delay="0"/>
                                  </p:stCondLst>
                                  <p:childTnLst>
                                    <p:set>
                                      <p:cBhvr>
                                        <p:cTn id="45" dur="1" fill="hold">
                                          <p:stCondLst>
                                            <p:cond delay="0"/>
                                          </p:stCondLst>
                                        </p:cTn>
                                        <p:tgtEl>
                                          <p:spTgt spid="32"/>
                                        </p:tgtEl>
                                        <p:attrNameLst>
                                          <p:attrName>style.visibility</p:attrName>
                                        </p:attrNameLst>
                                      </p:cBhvr>
                                      <p:to>
                                        <p:strVal val="visible"/>
                                      </p:to>
                                    </p:set>
                                    <p:animEffect transition="in" filter="strips(downRight)">
                                      <p:cBhvr>
                                        <p:cTn id="46" dur="500"/>
                                        <p:tgtEl>
                                          <p:spTgt spid="32"/>
                                        </p:tgtEl>
                                      </p:cBhvr>
                                    </p:animEffect>
                                  </p:childTnLst>
                                </p:cTn>
                              </p:par>
                            </p:childTnLst>
                          </p:cTn>
                        </p:par>
                      </p:childTnLst>
                    </p:cTn>
                  </p:par>
                  <p:par>
                    <p:cTn id="47" fill="hold">
                      <p:stCondLst>
                        <p:cond delay="indefinite"/>
                      </p:stCondLst>
                      <p:childTnLst>
                        <p:par>
                          <p:cTn id="48" fill="hold">
                            <p:stCondLst>
                              <p:cond delay="0"/>
                            </p:stCondLst>
                            <p:childTnLst>
                              <p:par>
                                <p:cTn id="49" presetID="18" presetClass="entr" presetSubtype="6"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strips(downRight)">
                                      <p:cBhvr>
                                        <p:cTn id="51" dur="500"/>
                                        <p:tgtEl>
                                          <p:spTgt spid="16"/>
                                        </p:tgtEl>
                                      </p:cBhvr>
                                    </p:animEffect>
                                  </p:childTnLst>
                                </p:cTn>
                              </p:par>
                            </p:childTnLst>
                          </p:cTn>
                        </p:par>
                        <p:par>
                          <p:cTn id="52" fill="hold">
                            <p:stCondLst>
                              <p:cond delay="500"/>
                            </p:stCondLst>
                            <p:childTnLst>
                              <p:par>
                                <p:cTn id="53" presetID="18" presetClass="entr" presetSubtype="6" fill="hold" grpId="0" nodeType="afterEffect">
                                  <p:stCondLst>
                                    <p:cond delay="0"/>
                                  </p:stCondLst>
                                  <p:childTnLst>
                                    <p:set>
                                      <p:cBhvr>
                                        <p:cTn id="54" dur="1" fill="hold">
                                          <p:stCondLst>
                                            <p:cond delay="0"/>
                                          </p:stCondLst>
                                        </p:cTn>
                                        <p:tgtEl>
                                          <p:spTgt spid="33"/>
                                        </p:tgtEl>
                                        <p:attrNameLst>
                                          <p:attrName>style.visibility</p:attrName>
                                        </p:attrNameLst>
                                      </p:cBhvr>
                                      <p:to>
                                        <p:strVal val="visible"/>
                                      </p:to>
                                    </p:set>
                                    <p:animEffect transition="in" filter="strips(downRight)">
                                      <p:cBhvr>
                                        <p:cTn id="5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5" grpId="0"/>
      <p:bldP spid="28" grpId="0"/>
      <p:bldP spid="30" grpId="0"/>
      <p:bldP spid="31" grpId="0"/>
      <p:bldP spid="32" grpId="0"/>
      <p:bldP spid="33" grpId="0"/>
      <p:bldP spid="34" grpId="0"/>
      <p:bldP spid="16"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جستجوی شواهد</a:t>
            </a:r>
            <a:r>
              <a:rPr lang="fa-IR" sz="2400" i="1" u="none" dirty="0"/>
              <a:t>  (ادامه)</a:t>
            </a:r>
            <a:endParaRPr lang="fa-IR" dirty="0"/>
          </a:p>
        </p:txBody>
      </p:sp>
      <p:sp>
        <p:nvSpPr>
          <p:cNvPr id="3" name="Content Placeholder 2"/>
          <p:cNvSpPr>
            <a:spLocks noGrp="1"/>
          </p:cNvSpPr>
          <p:nvPr>
            <p:ph idx="1"/>
          </p:nvPr>
        </p:nvSpPr>
        <p:spPr/>
        <p:txBody>
          <a:bodyPr>
            <a:normAutofit/>
          </a:bodyPr>
          <a:lstStyle/>
          <a:p>
            <a:pPr>
              <a:spcAft>
                <a:spcPts val="1200"/>
              </a:spcAft>
              <a:buFont typeface="Wingdings" pitchFamily="2" charset="2"/>
              <a:buChar char="§"/>
            </a:pPr>
            <a:r>
              <a:rPr lang="fa-IR" sz="2400" u="sng" dirty="0">
                <a:solidFill>
                  <a:srgbClr val="92D050"/>
                </a:solidFill>
                <a:cs typeface="B Titr" pitchFamily="2" charset="-78"/>
              </a:rPr>
              <a:t>پایگاه‌های </a:t>
            </a:r>
            <a:r>
              <a:rPr lang="fa-IR" sz="2400" u="sng" dirty="0" smtClean="0">
                <a:solidFill>
                  <a:srgbClr val="92D050"/>
                </a:solidFill>
                <a:cs typeface="B Titr" pitchFamily="2" charset="-78"/>
              </a:rPr>
              <a:t>داده‌ای</a:t>
            </a:r>
          </a:p>
          <a:p>
            <a:pPr lvl="1" algn="l" rtl="0">
              <a:spcAft>
                <a:spcPts val="1200"/>
              </a:spcAft>
              <a:buClr>
                <a:srgbClr val="FFFF00"/>
              </a:buClr>
            </a:pPr>
            <a:r>
              <a:rPr lang="en-US" dirty="0" smtClean="0">
                <a:solidFill>
                  <a:srgbClr val="FFFF00"/>
                </a:solidFill>
              </a:rPr>
              <a:t>PubMed</a:t>
            </a:r>
            <a:r>
              <a:rPr lang="en-US" sz="2400" dirty="0" smtClean="0">
                <a:solidFill>
                  <a:srgbClr val="00B0F0"/>
                </a:solidFill>
              </a:rPr>
              <a:t> [</a:t>
            </a:r>
            <a:r>
              <a:rPr lang="en-US" sz="2400" dirty="0" smtClean="0">
                <a:solidFill>
                  <a:srgbClr val="00B0F0"/>
                </a:solidFill>
                <a:hlinkClick r:id="rId2"/>
              </a:rPr>
              <a:t>http</a:t>
            </a:r>
            <a:r>
              <a:rPr lang="en-US" sz="2400" dirty="0">
                <a:solidFill>
                  <a:srgbClr val="00B0F0"/>
                </a:solidFill>
                <a:hlinkClick r:id="rId2"/>
              </a:rPr>
              <a:t>://</a:t>
            </a:r>
            <a:r>
              <a:rPr lang="en-US" sz="2400" dirty="0" smtClean="0">
                <a:solidFill>
                  <a:srgbClr val="00B0F0"/>
                </a:solidFill>
                <a:hlinkClick r:id="rId2"/>
              </a:rPr>
              <a:t>www.ncbi.nlm.nih.gov/pubmed</a:t>
            </a:r>
            <a:r>
              <a:rPr lang="en-US" sz="2400" dirty="0" smtClean="0">
                <a:solidFill>
                  <a:srgbClr val="00B0F0"/>
                </a:solidFill>
              </a:rPr>
              <a:t>]</a:t>
            </a:r>
          </a:p>
          <a:p>
            <a:pPr lvl="1" algn="l" rtl="0">
              <a:spcAft>
                <a:spcPts val="1200"/>
              </a:spcAft>
            </a:pPr>
            <a:r>
              <a:rPr lang="en-US" dirty="0" smtClean="0">
                <a:solidFill>
                  <a:srgbClr val="FFFF00"/>
                </a:solidFill>
              </a:rPr>
              <a:t>Cochrane Library </a:t>
            </a:r>
            <a:r>
              <a:rPr lang="en-US" sz="2400" dirty="0" smtClean="0">
                <a:solidFill>
                  <a:srgbClr val="00B0F0"/>
                </a:solidFill>
              </a:rPr>
              <a:t>[</a:t>
            </a:r>
            <a:r>
              <a:rPr lang="fa-IR" sz="2400" dirty="0" smtClean="0">
                <a:solidFill>
                  <a:srgbClr val="00B0F0"/>
                </a:solidFill>
                <a:hlinkClick r:id="rId3"/>
              </a:rPr>
              <a:t>www.thecochranelibrary.com</a:t>
            </a:r>
            <a:r>
              <a:rPr lang="en-US" sz="2400" dirty="0" smtClean="0">
                <a:solidFill>
                  <a:srgbClr val="00B0F0"/>
                </a:solidFill>
              </a:rPr>
              <a:t>]</a:t>
            </a:r>
            <a:endParaRPr lang="fa-IR" sz="2400" dirty="0">
              <a:solidFill>
                <a:srgbClr val="00B0F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51</a:t>
            </a:fld>
            <a:endParaRPr lang="en-US"/>
          </a:p>
        </p:txBody>
      </p:sp>
    </p:spTree>
    <p:extLst>
      <p:ext uri="{BB962C8B-B14F-4D97-AF65-F5344CB8AC3E}">
        <p14:creationId xmlns:p14="http://schemas.microsoft.com/office/powerpoint/2010/main" val="3838027629"/>
      </p:ext>
    </p:extLst>
  </p:cSld>
  <p:clrMapOvr>
    <a:masterClrMapping/>
  </p:clrMapOvr>
  <p:transition>
    <p:randomBar dir="vert"/>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جستجوی شواهد</a:t>
            </a:r>
            <a:r>
              <a:rPr lang="fa-IR" sz="2400" i="1" u="none" dirty="0"/>
              <a:t>  (ادامه)</a:t>
            </a:r>
            <a:endParaRPr lang="fa-IR" dirty="0"/>
          </a:p>
        </p:txBody>
      </p:sp>
      <p:sp>
        <p:nvSpPr>
          <p:cNvPr id="3" name="Content Placeholder 2"/>
          <p:cNvSpPr>
            <a:spLocks noGrp="1"/>
          </p:cNvSpPr>
          <p:nvPr>
            <p:ph idx="1"/>
          </p:nvPr>
        </p:nvSpPr>
        <p:spPr>
          <a:xfrm>
            <a:off x="457200" y="1295400"/>
            <a:ext cx="8229600" cy="5029200"/>
          </a:xfrm>
        </p:spPr>
        <p:txBody>
          <a:bodyPr>
            <a:normAutofit/>
          </a:bodyPr>
          <a:lstStyle/>
          <a:p>
            <a:pPr lvl="0">
              <a:lnSpc>
                <a:spcPct val="170000"/>
              </a:lnSpc>
              <a:spcAft>
                <a:spcPts val="0"/>
              </a:spcAft>
              <a:buFont typeface="Wingdings" pitchFamily="2" charset="2"/>
              <a:buChar char="§"/>
            </a:pPr>
            <a:r>
              <a:rPr lang="fa-IR" sz="2400" u="sng" dirty="0" smtClean="0">
                <a:solidFill>
                  <a:srgbClr val="92D050"/>
                </a:solidFill>
                <a:cs typeface="B Titr" pitchFamily="2" charset="-78"/>
              </a:rPr>
              <a:t>کار گروهی 2</a:t>
            </a:r>
          </a:p>
          <a:p>
            <a:pPr>
              <a:lnSpc>
                <a:spcPct val="170000"/>
              </a:lnSpc>
              <a:spcAft>
                <a:spcPts val="0"/>
              </a:spcAft>
            </a:pPr>
            <a:r>
              <a:rPr lang="fa-IR" sz="2400" dirty="0" smtClean="0">
                <a:solidFill>
                  <a:srgbClr val="00B0F0"/>
                </a:solidFill>
                <a:cs typeface="B Titr" pitchFamily="2" charset="-78"/>
              </a:rPr>
              <a:t>تمرين 4- رابطة بين سؤال بالينی و نوع مطالعه: </a:t>
            </a:r>
            <a:r>
              <a:rPr lang="fa-IR" dirty="0" smtClean="0"/>
              <a:t>5 خلاصه مقاله</a:t>
            </a:r>
          </a:p>
          <a:p>
            <a:pPr lvl="1">
              <a:lnSpc>
                <a:spcPct val="170000"/>
              </a:lnSpc>
              <a:spcAft>
                <a:spcPts val="0"/>
              </a:spcAft>
            </a:pPr>
            <a:r>
              <a:rPr lang="fa-IR" dirty="0" smtClean="0">
                <a:solidFill>
                  <a:srgbClr val="FFFF00"/>
                </a:solidFill>
              </a:rPr>
              <a:t>مشخص‌‌کردن سؤال مطالعه </a:t>
            </a:r>
            <a:r>
              <a:rPr lang="en-US" sz="2400" dirty="0" smtClean="0">
                <a:solidFill>
                  <a:srgbClr val="FFFF00"/>
                </a:solidFill>
              </a:rPr>
              <a:t>(PICO)</a:t>
            </a:r>
            <a:r>
              <a:rPr lang="fa-IR" dirty="0" smtClean="0">
                <a:solidFill>
                  <a:srgbClr val="FFFF00"/>
                </a:solidFill>
              </a:rPr>
              <a:t>؟</a:t>
            </a:r>
            <a:endParaRPr lang="en-US" dirty="0">
              <a:solidFill>
                <a:srgbClr val="FFFF00"/>
              </a:solidFill>
            </a:endParaRPr>
          </a:p>
          <a:p>
            <a:pPr lvl="1">
              <a:lnSpc>
                <a:spcPct val="170000"/>
              </a:lnSpc>
              <a:spcAft>
                <a:spcPts val="0"/>
              </a:spcAft>
            </a:pPr>
            <a:r>
              <a:rPr lang="fa-IR" dirty="0" smtClean="0">
                <a:solidFill>
                  <a:srgbClr val="FFFF00"/>
                </a:solidFill>
              </a:rPr>
              <a:t>تعيين نوع سؤال؟</a:t>
            </a:r>
            <a:endParaRPr lang="en-US" dirty="0">
              <a:solidFill>
                <a:srgbClr val="FFFF00"/>
              </a:solidFill>
            </a:endParaRPr>
          </a:p>
          <a:p>
            <a:pPr lvl="1">
              <a:lnSpc>
                <a:spcPct val="170000"/>
              </a:lnSpc>
              <a:spcAft>
                <a:spcPts val="0"/>
              </a:spcAft>
            </a:pPr>
            <a:r>
              <a:rPr lang="fa-IR" dirty="0" smtClean="0">
                <a:solidFill>
                  <a:srgbClr val="FFFF00"/>
                </a:solidFill>
              </a:rPr>
              <a:t>تعيين نوع مطالعه برای </a:t>
            </a:r>
            <a:r>
              <a:rPr lang="fa-IR" dirty="0">
                <a:solidFill>
                  <a:srgbClr val="FFFF00"/>
                </a:solidFill>
              </a:rPr>
              <a:t>پاسخ به </a:t>
            </a:r>
            <a:r>
              <a:rPr lang="fa-IR" dirty="0" smtClean="0">
                <a:solidFill>
                  <a:srgbClr val="FFFF00"/>
                </a:solidFill>
              </a:rPr>
              <a:t>سؤال (نظری و عملی)؟</a:t>
            </a:r>
            <a:endParaRPr lang="en-US" dirty="0">
              <a:solidFill>
                <a:srgbClr val="FFFF00"/>
              </a:solidFill>
            </a:endParaRPr>
          </a:p>
          <a:p>
            <a:pPr lvl="1">
              <a:lnSpc>
                <a:spcPct val="170000"/>
              </a:lnSpc>
              <a:spcAft>
                <a:spcPts val="0"/>
              </a:spcAft>
            </a:pPr>
            <a:r>
              <a:rPr lang="fa-IR" dirty="0" smtClean="0">
                <a:solidFill>
                  <a:srgbClr val="FFFF00"/>
                </a:solidFill>
              </a:rPr>
              <a:t>تعيين نوع </a:t>
            </a:r>
            <a:r>
              <a:rPr lang="fa-IR" dirty="0">
                <a:solidFill>
                  <a:srgbClr val="FFFF00"/>
                </a:solidFill>
              </a:rPr>
              <a:t>مطالعه استفاده </a:t>
            </a:r>
            <a:r>
              <a:rPr lang="fa-IR" dirty="0" smtClean="0">
                <a:solidFill>
                  <a:srgbClr val="FFFF00"/>
                </a:solidFill>
              </a:rPr>
              <a:t>شده؟</a:t>
            </a:r>
            <a:endParaRPr lang="en-US" dirty="0">
              <a:solidFill>
                <a:srgbClr val="FFFF00"/>
              </a:solidFill>
            </a:endParaRPr>
          </a:p>
          <a:p>
            <a:pPr>
              <a:lnSpc>
                <a:spcPct val="170000"/>
              </a:lnSpc>
              <a:spcAft>
                <a:spcPts val="0"/>
              </a:spcAft>
            </a:pPr>
            <a:endParaRPr lang="fa-IR"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52</a:t>
            </a:fld>
            <a:endParaRPr lang="en-US"/>
          </a:p>
        </p:txBody>
      </p:sp>
    </p:spTree>
    <p:extLst>
      <p:ext uri="{BB962C8B-B14F-4D97-AF65-F5344CB8AC3E}">
        <p14:creationId xmlns:p14="http://schemas.microsoft.com/office/powerpoint/2010/main" val="444318281"/>
      </p:ext>
    </p:extLst>
  </p:cSld>
  <p:clrMapOvr>
    <a:masterClrMapping/>
  </p:clrMapOvr>
  <p:transition>
    <p:randomBar dir="vert"/>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جستجوی شواهد</a:t>
            </a:r>
            <a:r>
              <a:rPr lang="fa-IR" sz="2400" i="1" u="none" dirty="0"/>
              <a:t>  (ادامه)</a:t>
            </a:r>
            <a:endParaRPr lang="fa-IR" dirty="0"/>
          </a:p>
        </p:txBody>
      </p:sp>
      <p:sp>
        <p:nvSpPr>
          <p:cNvPr id="3" name="Content Placeholder 2"/>
          <p:cNvSpPr>
            <a:spLocks noGrp="1"/>
          </p:cNvSpPr>
          <p:nvPr>
            <p:ph idx="1"/>
          </p:nvPr>
        </p:nvSpPr>
        <p:spPr>
          <a:xfrm>
            <a:off x="304800" y="1295400"/>
            <a:ext cx="8610600" cy="4724400"/>
          </a:xfrm>
        </p:spPr>
        <p:txBody>
          <a:bodyPr>
            <a:normAutofit/>
          </a:bodyPr>
          <a:lstStyle/>
          <a:p>
            <a:pPr lvl="0">
              <a:spcAft>
                <a:spcPts val="0"/>
              </a:spcAft>
              <a:buFont typeface="Wingdings" pitchFamily="2" charset="2"/>
              <a:buChar char="§"/>
            </a:pPr>
            <a:r>
              <a:rPr lang="fa-IR" sz="2400" u="sng" dirty="0" smtClean="0">
                <a:solidFill>
                  <a:srgbClr val="92D050"/>
                </a:solidFill>
                <a:cs typeface="B Titr" pitchFamily="2" charset="-78"/>
              </a:rPr>
              <a:t>کار گروهی 2: جستجوی شواهد</a:t>
            </a:r>
            <a:r>
              <a:rPr lang="fa-IR" sz="1800" i="1" dirty="0" smtClean="0">
                <a:solidFill>
                  <a:srgbClr val="92D050"/>
                </a:solidFill>
                <a:cs typeface="B Titr" pitchFamily="2" charset="-78"/>
              </a:rPr>
              <a:t>  (ادامه)</a:t>
            </a:r>
            <a:endParaRPr lang="fa-IR" sz="2400" i="1" dirty="0" smtClean="0">
              <a:solidFill>
                <a:srgbClr val="92D050"/>
              </a:solidFill>
              <a:cs typeface="B Titr" pitchFamily="2" charset="-78"/>
            </a:endParaRPr>
          </a:p>
          <a:p>
            <a:pPr>
              <a:spcAft>
                <a:spcPts val="0"/>
              </a:spcAft>
            </a:pPr>
            <a:r>
              <a:rPr lang="fa-IR" sz="2400" dirty="0" smtClean="0">
                <a:solidFill>
                  <a:srgbClr val="00B0F0"/>
                </a:solidFill>
                <a:cs typeface="B Titr" pitchFamily="2" charset="-78"/>
              </a:rPr>
              <a:t>تمرين 5- </a:t>
            </a:r>
            <a:r>
              <a:rPr lang="fa-IR" sz="2400" dirty="0">
                <a:solidFill>
                  <a:srgbClr val="00B0F0"/>
                </a:solidFill>
                <a:cs typeface="B Titr" pitchFamily="2" charset="-78"/>
              </a:rPr>
              <a:t>تهیه یک راهبرد جستجو و جستجو در پایگاه</a:t>
            </a:r>
            <a:r>
              <a:rPr lang="en-US" sz="2400" dirty="0">
                <a:solidFill>
                  <a:srgbClr val="00B0F0"/>
                </a:solidFill>
                <a:cs typeface="B Titr" pitchFamily="2" charset="-78"/>
              </a:rPr>
              <a:t>‌</a:t>
            </a:r>
            <a:r>
              <a:rPr lang="fa-IR" sz="2400" dirty="0">
                <a:solidFill>
                  <a:srgbClr val="00B0F0"/>
                </a:solidFill>
                <a:cs typeface="B Titr" pitchFamily="2" charset="-78"/>
              </a:rPr>
              <a:t>های داده</a:t>
            </a:r>
            <a:r>
              <a:rPr lang="en-US" sz="2400" dirty="0">
                <a:solidFill>
                  <a:srgbClr val="00B0F0"/>
                </a:solidFill>
                <a:cs typeface="B Titr" pitchFamily="2" charset="-78"/>
              </a:rPr>
              <a:t>‌</a:t>
            </a:r>
            <a:r>
              <a:rPr lang="fa-IR" sz="2400" dirty="0">
                <a:solidFill>
                  <a:srgbClr val="00B0F0"/>
                </a:solidFill>
                <a:cs typeface="B Titr" pitchFamily="2" charset="-78"/>
              </a:rPr>
              <a:t>ای </a:t>
            </a:r>
            <a:r>
              <a:rPr lang="fa-IR" sz="2400" dirty="0" smtClean="0">
                <a:solidFill>
                  <a:srgbClr val="00B0F0"/>
                </a:solidFill>
                <a:cs typeface="B Titr" pitchFamily="2" charset="-78"/>
              </a:rPr>
              <a:t>:</a:t>
            </a:r>
            <a:r>
              <a:rPr lang="fa-IR" dirty="0" smtClean="0"/>
              <a:t> 1 سؤال</a:t>
            </a:r>
          </a:p>
          <a:p>
            <a:pPr lvl="1">
              <a:spcAft>
                <a:spcPts val="0"/>
              </a:spcAft>
            </a:pPr>
            <a:r>
              <a:rPr lang="fa-IR" dirty="0" smtClean="0">
                <a:solidFill>
                  <a:srgbClr val="FFFF00"/>
                </a:solidFill>
              </a:rPr>
              <a:t>تعيين نوع سؤال</a:t>
            </a:r>
          </a:p>
          <a:p>
            <a:pPr lvl="1">
              <a:spcAft>
                <a:spcPts val="0"/>
              </a:spcAft>
            </a:pPr>
            <a:r>
              <a:rPr lang="fa-IR" dirty="0">
                <a:solidFill>
                  <a:srgbClr val="FFFF00"/>
                </a:solidFill>
              </a:rPr>
              <a:t>مشخص‌کردن </a:t>
            </a:r>
            <a:r>
              <a:rPr lang="fa-IR" dirty="0" smtClean="0">
                <a:solidFill>
                  <a:srgbClr val="FFFF00"/>
                </a:solidFill>
              </a:rPr>
              <a:t>اجزای </a:t>
            </a:r>
            <a:r>
              <a:rPr lang="en-US" sz="2400" dirty="0" smtClean="0">
                <a:solidFill>
                  <a:srgbClr val="FFFF00"/>
                </a:solidFill>
              </a:rPr>
              <a:t>PICO</a:t>
            </a:r>
            <a:endParaRPr lang="fa-IR" sz="2400" dirty="0" smtClean="0">
              <a:solidFill>
                <a:srgbClr val="FFFF00"/>
              </a:solidFill>
            </a:endParaRPr>
          </a:p>
          <a:p>
            <a:pPr lvl="1">
              <a:spcAft>
                <a:spcPts val="0"/>
              </a:spcAft>
            </a:pPr>
            <a:r>
              <a:rPr lang="fa-IR" dirty="0" smtClean="0">
                <a:solidFill>
                  <a:srgbClr val="FFFF00"/>
                </a:solidFill>
              </a:rPr>
              <a:t>تهية راهبرد/های جستجو</a:t>
            </a:r>
          </a:p>
          <a:p>
            <a:pPr lvl="1">
              <a:spcAft>
                <a:spcPts val="0"/>
              </a:spcAft>
            </a:pPr>
            <a:r>
              <a:rPr lang="fa-IR" dirty="0" smtClean="0">
                <a:solidFill>
                  <a:srgbClr val="FFFF00"/>
                </a:solidFill>
              </a:rPr>
              <a:t>انجام جستجو در </a:t>
            </a:r>
            <a:r>
              <a:rPr lang="fa-IR" dirty="0">
                <a:solidFill>
                  <a:srgbClr val="FFFF00"/>
                </a:solidFill>
              </a:rPr>
              <a:t>پایگاه</a:t>
            </a:r>
            <a:r>
              <a:rPr lang="en-US" dirty="0">
                <a:solidFill>
                  <a:srgbClr val="FFFF00"/>
                </a:solidFill>
              </a:rPr>
              <a:t>‌</a:t>
            </a:r>
            <a:r>
              <a:rPr lang="fa-IR" dirty="0">
                <a:solidFill>
                  <a:srgbClr val="FFFF00"/>
                </a:solidFill>
              </a:rPr>
              <a:t>های داده</a:t>
            </a:r>
            <a:r>
              <a:rPr lang="en-US" dirty="0">
                <a:solidFill>
                  <a:srgbClr val="FFFF00"/>
                </a:solidFill>
              </a:rPr>
              <a:t>‌</a:t>
            </a:r>
            <a:r>
              <a:rPr lang="fa-IR" dirty="0">
                <a:solidFill>
                  <a:srgbClr val="FFFF00"/>
                </a:solidFill>
              </a:rPr>
              <a:t>ای پابمد و </a:t>
            </a:r>
            <a:r>
              <a:rPr lang="fa-IR" dirty="0" smtClean="0">
                <a:solidFill>
                  <a:srgbClr val="FFFF00"/>
                </a:solidFill>
              </a:rPr>
              <a:t>کاکران</a:t>
            </a:r>
          </a:p>
          <a:p>
            <a:pPr lvl="1">
              <a:spcAft>
                <a:spcPts val="0"/>
              </a:spcAft>
            </a:pPr>
            <a:r>
              <a:rPr lang="fa-IR" dirty="0" smtClean="0">
                <a:solidFill>
                  <a:srgbClr val="FFFF00"/>
                </a:solidFill>
              </a:rPr>
              <a:t>انتخاب چندين مقاله مرتبط و نوشتن </a:t>
            </a:r>
            <a:r>
              <a:rPr lang="fa-IR" dirty="0">
                <a:solidFill>
                  <a:srgbClr val="FFFF00"/>
                </a:solidFill>
              </a:rPr>
              <a:t>عناوين آن‌ها</a:t>
            </a:r>
            <a:endParaRPr lang="fa-IR" dirty="0" smtClean="0">
              <a:solidFill>
                <a:srgbClr val="FFFF00"/>
              </a:solidFill>
            </a:endParaRPr>
          </a:p>
          <a:p>
            <a:pPr>
              <a:spcAft>
                <a:spcPts val="0"/>
              </a:spcAft>
            </a:pPr>
            <a:endParaRPr lang="fa-IR" dirty="0" smtClean="0">
              <a:solidFill>
                <a:srgbClr val="00B0F0"/>
              </a:solidFill>
              <a:cs typeface="B Titr"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53</a:t>
            </a:fld>
            <a:endParaRPr lang="en-US"/>
          </a:p>
        </p:txBody>
      </p:sp>
      <p:sp>
        <p:nvSpPr>
          <p:cNvPr id="5" name="TextBox 4">
            <a:hlinkClick r:id="rId2" action="ppaction://hlinksldjump"/>
          </p:cNvPr>
          <p:cNvSpPr txBox="1"/>
          <p:nvPr/>
        </p:nvSpPr>
        <p:spPr>
          <a:xfrm>
            <a:off x="0" y="6400800"/>
            <a:ext cx="9144000" cy="400110"/>
          </a:xfrm>
          <a:prstGeom prst="rect">
            <a:avLst/>
          </a:prstGeom>
          <a:noFill/>
        </p:spPr>
        <p:txBody>
          <a:bodyPr wrap="square" rtlCol="1">
            <a:spAutoFit/>
          </a:bodyPr>
          <a:lstStyle/>
          <a:p>
            <a:pPr algn="ctr"/>
            <a:r>
              <a:rPr lang="fa-IR" sz="2000" u="sng" dirty="0" smtClean="0">
                <a:solidFill>
                  <a:schemeClr val="bg1">
                    <a:lumMod val="95000"/>
                  </a:schemeClr>
                </a:solidFill>
                <a:effectLst>
                  <a:outerShdw blurRad="38100" dist="38100" dir="2700000" algn="tl">
                    <a:srgbClr val="000000">
                      <a:alpha val="43137"/>
                    </a:srgbClr>
                  </a:outerShdw>
                </a:effectLst>
                <a:cs typeface="B Titr" pitchFamily="2" charset="-78"/>
              </a:rPr>
              <a:t>بازگشت به فهرست</a:t>
            </a:r>
            <a:endParaRPr lang="fa-IR" sz="2000" u="sng" dirty="0">
              <a:solidFill>
                <a:schemeClr val="bg1">
                  <a:lumMod val="95000"/>
                </a:schemeClr>
              </a:solidFill>
              <a:effectLst>
                <a:outerShdw blurRad="38100" dist="38100" dir="2700000" algn="tl">
                  <a:srgbClr val="000000">
                    <a:alpha val="43137"/>
                  </a:srgbClr>
                </a:outerShdw>
              </a:effectLst>
              <a:cs typeface="B Titr" pitchFamily="2" charset="-78"/>
            </a:endParaRPr>
          </a:p>
        </p:txBody>
      </p:sp>
    </p:spTree>
    <p:extLst>
      <p:ext uri="{BB962C8B-B14F-4D97-AF65-F5344CB8AC3E}">
        <p14:creationId xmlns:p14="http://schemas.microsoft.com/office/powerpoint/2010/main" val="444318281"/>
      </p:ext>
    </p:extLst>
  </p:cSld>
  <p:clrMapOvr>
    <a:masterClrMapping/>
  </p:clrMapOvr>
  <p:transition>
    <p:randomBar dir="vert"/>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146175"/>
          </a:xfrm>
          <a:ln w="38100" cmpd="sng">
            <a:solidFill>
              <a:srgbClr val="00B0F0"/>
            </a:solidFill>
          </a:ln>
        </p:spPr>
        <p:txBody>
          <a:bodyPr>
            <a:normAutofit/>
          </a:bodyPr>
          <a:lstStyle/>
          <a:p>
            <a:pPr rtl="1"/>
            <a:r>
              <a:rPr lang="fa-IR" sz="3200" u="sng" dirty="0" smtClean="0">
                <a:solidFill>
                  <a:srgbClr val="00B0F0"/>
                </a:solidFill>
                <a:effectLst>
                  <a:outerShdw blurRad="38100" dist="38100" dir="2700000" algn="tl">
                    <a:srgbClr val="000000">
                      <a:alpha val="43137"/>
                    </a:srgbClr>
                  </a:outerShdw>
                </a:effectLst>
                <a:cs typeface="B Titr" pitchFamily="2" charset="-78"/>
              </a:rPr>
              <a:t>فصل </a:t>
            </a:r>
            <a:r>
              <a:rPr lang="fa-IR" sz="3200" u="sng" dirty="0" smtClean="0">
                <a:solidFill>
                  <a:srgbClr val="00B0F0"/>
                </a:solidFill>
                <a:effectLst>
                  <a:outerShdw blurRad="38100" dist="38100" dir="2700000" algn="tl">
                    <a:srgbClr val="000000">
                      <a:alpha val="43137"/>
                    </a:srgbClr>
                  </a:outerShdw>
                </a:effectLst>
                <a:cs typeface="B Titr" pitchFamily="2" charset="-78"/>
              </a:rPr>
              <a:t>4</a:t>
            </a:r>
            <a:endParaRPr lang="fa-IR" sz="3200" u="sng" dirty="0">
              <a:solidFill>
                <a:srgbClr val="00B0F0"/>
              </a:solidFill>
              <a:effectLst>
                <a:outerShdw blurRad="38100" dist="38100" dir="2700000" algn="tl">
                  <a:srgbClr val="000000">
                    <a:alpha val="43137"/>
                  </a:srgbClr>
                </a:outerShdw>
              </a:effectLst>
              <a:cs typeface="B Titr" pitchFamily="2" charset="-78"/>
            </a:endParaRPr>
          </a:p>
        </p:txBody>
      </p:sp>
      <p:sp>
        <p:nvSpPr>
          <p:cNvPr id="3" name="Content Placeholder 2"/>
          <p:cNvSpPr>
            <a:spLocks noGrp="1"/>
          </p:cNvSpPr>
          <p:nvPr>
            <p:ph type="subTitle" idx="1"/>
          </p:nvPr>
        </p:nvSpPr>
        <p:spPr>
          <a:xfrm>
            <a:off x="1371600" y="2362200"/>
            <a:ext cx="6400800" cy="2286000"/>
          </a:xfrm>
          <a:ln w="76200" cmpd="tri">
            <a:solidFill>
              <a:srgbClr val="FFC000"/>
            </a:solidFill>
          </a:ln>
        </p:spPr>
        <p:txBody>
          <a:bodyPr anchor="ctr" anchorCtr="1">
            <a:normAutofit/>
          </a:bodyPr>
          <a:lstStyle/>
          <a:p>
            <a:pPr rtl="1"/>
            <a:r>
              <a:rPr lang="fa-IR" sz="4000" u="sng" dirty="0" smtClean="0">
                <a:solidFill>
                  <a:srgbClr val="FFC000"/>
                </a:solidFill>
                <a:effectLst>
                  <a:outerShdw blurRad="38100" dist="38100" dir="2700000" algn="tl">
                    <a:srgbClr val="000000">
                      <a:alpha val="43137"/>
                    </a:srgbClr>
                  </a:outerShdw>
                </a:effectLst>
                <a:cs typeface="B Titr" pitchFamily="2" charset="-78"/>
              </a:rPr>
              <a:t>ارزيابی نقادانة شواهد</a:t>
            </a:r>
            <a:endParaRPr lang="en-US" sz="4000" u="sng" dirty="0">
              <a:solidFill>
                <a:srgbClr val="FFC000"/>
              </a:solidFill>
              <a:effectLst>
                <a:outerShdw blurRad="38100" dist="38100" dir="2700000" algn="tl">
                  <a:srgbClr val="000000">
                    <a:alpha val="43137"/>
                  </a:srgbClr>
                </a:outerShdw>
              </a:effectLst>
              <a:cs typeface="B Titr" pitchFamily="2" charset="-78"/>
            </a:endParaRPr>
          </a:p>
        </p:txBody>
      </p:sp>
    </p:spTree>
    <p:extLst>
      <p:ext uri="{BB962C8B-B14F-4D97-AF65-F5344CB8AC3E}">
        <p14:creationId xmlns:p14="http://schemas.microsoft.com/office/powerpoint/2010/main" val="3854463755"/>
      </p:ext>
    </p:extLst>
  </p:cSld>
  <p:clrMapOvr>
    <a:masterClrMapping/>
  </p:clrMapOvr>
  <p:transition>
    <p:randomBar dir="vert"/>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ارزيابی نقادانة شواهد</a:t>
            </a:r>
            <a:endParaRPr lang="fa-IR" dirty="0"/>
          </a:p>
        </p:txBody>
      </p:sp>
      <p:sp>
        <p:nvSpPr>
          <p:cNvPr id="3" name="Content Placeholder 2"/>
          <p:cNvSpPr>
            <a:spLocks noGrp="1"/>
          </p:cNvSpPr>
          <p:nvPr>
            <p:ph idx="1"/>
          </p:nvPr>
        </p:nvSpPr>
        <p:spPr>
          <a:xfrm>
            <a:off x="533400" y="1371600"/>
            <a:ext cx="8001000" cy="4953000"/>
          </a:xfrm>
        </p:spPr>
        <p:txBody>
          <a:bodyPr>
            <a:normAutofit/>
          </a:bodyPr>
          <a:lstStyle/>
          <a:p>
            <a:pPr algn="just">
              <a:buFont typeface="Wingdings" pitchFamily="2" charset="2"/>
              <a:buChar char="§"/>
            </a:pPr>
            <a:r>
              <a:rPr lang="fa-IR" sz="2400" b="0" u="sng" dirty="0" smtClean="0">
                <a:solidFill>
                  <a:srgbClr val="92D050"/>
                </a:solidFill>
                <a:cs typeface="B Titr" pitchFamily="2" charset="-78"/>
              </a:rPr>
              <a:t>اهداف</a:t>
            </a:r>
          </a:p>
          <a:p>
            <a:pPr algn="just"/>
            <a:r>
              <a:rPr lang="fa-IR" dirty="0"/>
              <a:t>در پایان آموزش، شرکت‌کنندگان باید بتوانند:</a:t>
            </a:r>
            <a:endParaRPr lang="en-US" dirty="0"/>
          </a:p>
          <a:p>
            <a:pPr lvl="1" algn="just"/>
            <a:r>
              <a:rPr lang="fa-IR" dirty="0">
                <a:solidFill>
                  <a:srgbClr val="FFFF00"/>
                </a:solidFill>
              </a:rPr>
              <a:t>سه سؤالی که برای ارزیابی نقادانه یک مطالعه کارآزمایی بالینی استفاده می‌شوند را بیان کنند.</a:t>
            </a:r>
            <a:endParaRPr lang="en-US" sz="4000" dirty="0">
              <a:solidFill>
                <a:srgbClr val="FFFF00"/>
              </a:solidFill>
            </a:endParaRPr>
          </a:p>
          <a:p>
            <a:pPr lvl="1" algn="just"/>
            <a:r>
              <a:rPr lang="fa-IR" dirty="0">
                <a:solidFill>
                  <a:srgbClr val="FFFF00"/>
                </a:solidFill>
              </a:rPr>
              <a:t>سؤال بالینی یک مطالعه کارآزمایی بالینی را مشخص کنند و تعیین کنند آیا به حد کافی به سؤال بالینی آنان نزدیک است؟</a:t>
            </a:r>
            <a:endParaRPr lang="en-US" sz="4000" dirty="0">
              <a:solidFill>
                <a:srgbClr val="FFFF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55</a:t>
            </a:fld>
            <a:endParaRPr lang="en-US"/>
          </a:p>
        </p:txBody>
      </p:sp>
    </p:spTree>
    <p:extLst>
      <p:ext uri="{BB962C8B-B14F-4D97-AF65-F5344CB8AC3E}">
        <p14:creationId xmlns:p14="http://schemas.microsoft.com/office/powerpoint/2010/main" val="1197960161"/>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strips(downLeft)">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ارزيابی نقادانة شواهد</a:t>
            </a:r>
            <a:r>
              <a:rPr lang="fa-IR" sz="2400" i="1" u="none" dirty="0" smtClean="0"/>
              <a:t>  (ادامه)</a:t>
            </a:r>
            <a:endParaRPr lang="fa-IR" sz="2400" i="1" u="none" dirty="0"/>
          </a:p>
        </p:txBody>
      </p:sp>
      <p:sp>
        <p:nvSpPr>
          <p:cNvPr id="3" name="Content Placeholder 2"/>
          <p:cNvSpPr>
            <a:spLocks noGrp="1"/>
          </p:cNvSpPr>
          <p:nvPr>
            <p:ph idx="1"/>
          </p:nvPr>
        </p:nvSpPr>
        <p:spPr>
          <a:xfrm>
            <a:off x="76200" y="1295400"/>
            <a:ext cx="8839200" cy="4953000"/>
          </a:xfrm>
        </p:spPr>
        <p:txBody>
          <a:bodyPr>
            <a:normAutofit/>
          </a:bodyPr>
          <a:lstStyle/>
          <a:p>
            <a:pPr>
              <a:buFont typeface="Wingdings" pitchFamily="2" charset="2"/>
              <a:buChar char="§"/>
            </a:pPr>
            <a:r>
              <a:rPr lang="fa-IR" sz="2400" b="0" u="sng" dirty="0" smtClean="0">
                <a:solidFill>
                  <a:srgbClr val="92D050"/>
                </a:solidFill>
                <a:cs typeface="B Titr" pitchFamily="2" charset="-78"/>
              </a:rPr>
              <a:t>اهداف</a:t>
            </a:r>
            <a:r>
              <a:rPr lang="fa-IR" sz="1800" b="0" i="1" dirty="0" smtClean="0">
                <a:solidFill>
                  <a:srgbClr val="92D050"/>
                </a:solidFill>
                <a:cs typeface="B Titr" pitchFamily="2" charset="-78"/>
              </a:rPr>
              <a:t>  (ادامه)</a:t>
            </a:r>
          </a:p>
          <a:p>
            <a:pPr lvl="0"/>
            <a:r>
              <a:rPr lang="fa-IR" dirty="0"/>
              <a:t>اعتبار یک مطالعه کارآزمایی بالینی را تعیین کنند. </a:t>
            </a:r>
            <a:r>
              <a:rPr lang="fa-IR" dirty="0" smtClean="0"/>
              <a:t>يعنی مشخص</a:t>
            </a:r>
            <a:r>
              <a:rPr lang="fa-IR" dirty="0"/>
              <a:t>‌</a:t>
            </a:r>
            <a:r>
              <a:rPr lang="fa-IR" dirty="0" smtClean="0"/>
              <a:t>کنند</a:t>
            </a:r>
            <a:r>
              <a:rPr lang="fa-IR" dirty="0"/>
              <a:t>:</a:t>
            </a:r>
            <a:endParaRPr lang="en-US" dirty="0"/>
          </a:p>
          <a:p>
            <a:pPr lvl="0">
              <a:buFont typeface="Calibri" pitchFamily="34" charset="0"/>
              <a:buChar char="‒"/>
            </a:pPr>
            <a:r>
              <a:rPr lang="fa-IR" dirty="0"/>
              <a:t>افراد مطالعه چقدر منصفانه انتخاب </a:t>
            </a:r>
            <a:r>
              <a:rPr lang="fa-IR" dirty="0" smtClean="0"/>
              <a:t>شده</a:t>
            </a:r>
            <a:r>
              <a:rPr lang="fa-IR" dirty="0"/>
              <a:t>‌</a:t>
            </a:r>
            <a:r>
              <a:rPr lang="fa-IR" dirty="0" smtClean="0"/>
              <a:t>اند </a:t>
            </a:r>
            <a:r>
              <a:rPr lang="en-US" sz="2400" dirty="0" smtClean="0">
                <a:solidFill>
                  <a:srgbClr val="FFCCCC"/>
                </a:solidFill>
              </a:rPr>
              <a:t>(P)</a:t>
            </a:r>
            <a:r>
              <a:rPr lang="fa-IR" dirty="0"/>
              <a:t>؟</a:t>
            </a:r>
            <a:endParaRPr lang="en-US" dirty="0"/>
          </a:p>
          <a:p>
            <a:pPr lvl="0">
              <a:buFont typeface="Calibri" pitchFamily="34" charset="0"/>
              <a:buChar char="‒"/>
            </a:pPr>
            <a:r>
              <a:rPr lang="fa-IR" dirty="0"/>
              <a:t>افراد مطالعه چقدر منصفانه به گروه‌ها اختصاص </a:t>
            </a:r>
            <a:r>
              <a:rPr lang="fa-IR" dirty="0" smtClean="0"/>
              <a:t>یافته</a:t>
            </a:r>
            <a:r>
              <a:rPr lang="fa-IR" dirty="0"/>
              <a:t>‌</a:t>
            </a:r>
            <a:r>
              <a:rPr lang="fa-IR" dirty="0" smtClean="0"/>
              <a:t>اند </a:t>
            </a:r>
            <a:r>
              <a:rPr lang="en-US" sz="2400" dirty="0" smtClean="0">
                <a:solidFill>
                  <a:srgbClr val="FFCCCC"/>
                </a:solidFill>
              </a:rPr>
              <a:t>(I </a:t>
            </a:r>
            <a:r>
              <a:rPr lang="en-US" sz="2400" dirty="0">
                <a:solidFill>
                  <a:srgbClr val="FFCCCC"/>
                </a:solidFill>
              </a:rPr>
              <a:t>and </a:t>
            </a:r>
            <a:r>
              <a:rPr lang="en-US" sz="2400" dirty="0" smtClean="0">
                <a:solidFill>
                  <a:srgbClr val="FFCCCC"/>
                </a:solidFill>
              </a:rPr>
              <a:t>C)</a:t>
            </a:r>
            <a:r>
              <a:rPr lang="fa-IR" dirty="0"/>
              <a:t>؟</a:t>
            </a:r>
            <a:endParaRPr lang="en-US" dirty="0"/>
          </a:p>
          <a:p>
            <a:pPr lvl="0">
              <a:buFont typeface="Calibri" pitchFamily="34" charset="0"/>
              <a:buChar char="‒"/>
            </a:pPr>
            <a:r>
              <a:rPr lang="fa-IR" dirty="0"/>
              <a:t>گروه‌ها در طول مطالعه چقدر منصفانه درمان و پیگیری </a:t>
            </a:r>
            <a:r>
              <a:rPr lang="fa-IR" dirty="0" smtClean="0"/>
              <a:t>شده</a:t>
            </a:r>
            <a:r>
              <a:rPr lang="fa-IR" dirty="0"/>
              <a:t>‌</a:t>
            </a:r>
            <a:r>
              <a:rPr lang="fa-IR" dirty="0" smtClean="0"/>
              <a:t>اند </a:t>
            </a:r>
            <a:r>
              <a:rPr lang="en-US" sz="2400" dirty="0" smtClean="0">
                <a:solidFill>
                  <a:srgbClr val="FFCCCC"/>
                </a:solidFill>
              </a:rPr>
              <a:t>(I </a:t>
            </a:r>
            <a:r>
              <a:rPr lang="en-US" sz="2400" dirty="0">
                <a:solidFill>
                  <a:srgbClr val="FFCCCC"/>
                </a:solidFill>
              </a:rPr>
              <a:t>and </a:t>
            </a:r>
            <a:r>
              <a:rPr lang="en-US" sz="2400" dirty="0" smtClean="0">
                <a:solidFill>
                  <a:srgbClr val="FFCCCC"/>
                </a:solidFill>
              </a:rPr>
              <a:t>C)</a:t>
            </a:r>
            <a:r>
              <a:rPr lang="fa-IR" dirty="0"/>
              <a:t>؟</a:t>
            </a:r>
            <a:endParaRPr lang="en-US" dirty="0"/>
          </a:p>
          <a:p>
            <a:pPr lvl="0">
              <a:buFont typeface="Calibri" pitchFamily="34" charset="0"/>
              <a:buChar char="‒"/>
            </a:pPr>
            <a:r>
              <a:rPr lang="fa-IR" dirty="0"/>
              <a:t>پیامد‌ها چقدر منصفانه </a:t>
            </a:r>
            <a:r>
              <a:rPr lang="fa-IR" dirty="0" smtClean="0"/>
              <a:t>اندازه</a:t>
            </a:r>
            <a:r>
              <a:rPr lang="fa-IR" dirty="0"/>
              <a:t>‌</a:t>
            </a:r>
            <a:r>
              <a:rPr lang="fa-IR" dirty="0" smtClean="0"/>
              <a:t>گیری شده</a:t>
            </a:r>
            <a:r>
              <a:rPr lang="fa-IR" dirty="0"/>
              <a:t>‌</a:t>
            </a:r>
            <a:r>
              <a:rPr lang="fa-IR" dirty="0" smtClean="0"/>
              <a:t>اند </a:t>
            </a:r>
            <a:r>
              <a:rPr lang="en-US" sz="2400" dirty="0" smtClean="0">
                <a:solidFill>
                  <a:srgbClr val="FFCCCC"/>
                </a:solidFill>
              </a:rPr>
              <a:t>(O)</a:t>
            </a:r>
            <a:r>
              <a:rPr lang="fa-IR" dirty="0" smtClean="0"/>
              <a: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56</a:t>
            </a:fld>
            <a:endParaRPr lang="en-US"/>
          </a:p>
        </p:txBody>
      </p:sp>
    </p:spTree>
    <p:extLst>
      <p:ext uri="{BB962C8B-B14F-4D97-AF65-F5344CB8AC3E}">
        <p14:creationId xmlns:p14="http://schemas.microsoft.com/office/powerpoint/2010/main" val="62609370"/>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strips(downLeft)">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strips(downLeft)">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ارزيابی نقادانة شواهد</a:t>
            </a:r>
            <a:r>
              <a:rPr lang="fa-IR" sz="2400" i="1" u="none" dirty="0" smtClean="0"/>
              <a:t>  (ادامه)</a:t>
            </a:r>
            <a:endParaRPr lang="fa-IR" sz="2400" i="1" u="none" dirty="0"/>
          </a:p>
        </p:txBody>
      </p:sp>
      <p:sp>
        <p:nvSpPr>
          <p:cNvPr id="3" name="Content Placeholder 2"/>
          <p:cNvSpPr>
            <a:spLocks noGrp="1"/>
          </p:cNvSpPr>
          <p:nvPr>
            <p:ph idx="1"/>
          </p:nvPr>
        </p:nvSpPr>
        <p:spPr>
          <a:xfrm>
            <a:off x="152400" y="1295400"/>
            <a:ext cx="8839200" cy="5029200"/>
          </a:xfrm>
        </p:spPr>
        <p:txBody>
          <a:bodyPr>
            <a:normAutofit/>
          </a:bodyPr>
          <a:lstStyle/>
          <a:p>
            <a:pPr>
              <a:buFont typeface="Wingdings" pitchFamily="2" charset="2"/>
              <a:buChar char="§"/>
            </a:pPr>
            <a:r>
              <a:rPr lang="fa-IR" sz="2400" b="0" u="sng" dirty="0" smtClean="0">
                <a:solidFill>
                  <a:srgbClr val="92D050"/>
                </a:solidFill>
                <a:cs typeface="B Titr" pitchFamily="2" charset="-78"/>
              </a:rPr>
              <a:t>اهداف</a:t>
            </a:r>
            <a:r>
              <a:rPr lang="fa-IR" sz="1800" b="0" i="1" dirty="0" smtClean="0">
                <a:solidFill>
                  <a:srgbClr val="92D050"/>
                </a:solidFill>
                <a:cs typeface="B Titr" pitchFamily="2" charset="-78"/>
              </a:rPr>
              <a:t>  (ادامه)</a:t>
            </a:r>
          </a:p>
          <a:p>
            <a:pPr lvl="0"/>
            <a:r>
              <a:rPr lang="fa-IR" dirty="0"/>
              <a:t>الگوی </a:t>
            </a:r>
            <a:r>
              <a:rPr lang="en-US" sz="2400" dirty="0" err="1"/>
              <a:t>RAMMbo</a:t>
            </a:r>
            <a:r>
              <a:rPr lang="fa-IR" dirty="0"/>
              <a:t> برای ارزیابی اعتبار یک مطالعه </a:t>
            </a:r>
            <a:r>
              <a:rPr lang="en-US" sz="2400" dirty="0" smtClean="0"/>
              <a:t>RCT</a:t>
            </a:r>
            <a:r>
              <a:rPr lang="fa-IR" dirty="0" smtClean="0"/>
              <a:t> را </a:t>
            </a:r>
            <a:r>
              <a:rPr lang="fa-IR" dirty="0"/>
              <a:t>توضیح دهند.</a:t>
            </a:r>
            <a:endParaRPr lang="en-US" dirty="0"/>
          </a:p>
          <a:p>
            <a:pPr lvl="0"/>
            <a:r>
              <a:rPr lang="fa-IR" dirty="0"/>
              <a:t>الگوی </a:t>
            </a:r>
            <a:r>
              <a:rPr lang="en-US" sz="2400" dirty="0" err="1"/>
              <a:t>RAMMbo</a:t>
            </a:r>
            <a:r>
              <a:rPr lang="fa-IR" dirty="0"/>
              <a:t> را با چهار سؤال مربوط به هدف شماره 3 مقایسه کنند. </a:t>
            </a:r>
            <a:endParaRPr lang="en-US" dirty="0"/>
          </a:p>
          <a:p>
            <a:pPr lvl="0"/>
            <a:r>
              <a:rPr lang="fa-IR" dirty="0"/>
              <a:t>کاهش خطر مطلق، تعداد لازم برای درمان، خطرنسبی و کاهش خطر نسبی را با ارايه یک مثال با هم مقایسه کنند.</a:t>
            </a:r>
            <a:endParaRPr lang="en-US" dirty="0"/>
          </a:p>
          <a:p>
            <a:pPr lvl="0" algn="just"/>
            <a:r>
              <a:rPr lang="fa-IR" dirty="0"/>
              <a:t>تعیین کنند آیا نتایج یک مطالعه کارآزمایی بالینی واقعی و مرتبط هستند یا به طور شانسی به‌وجود </a:t>
            </a:r>
            <a:r>
              <a:rPr lang="fa-IR" dirty="0" smtClean="0"/>
              <a:t>آمده</a:t>
            </a:r>
            <a:r>
              <a:rPr lang="fa-IR" dirty="0"/>
              <a:t>‌</a:t>
            </a:r>
            <a:r>
              <a:rPr lang="fa-IR" dirty="0" smtClean="0"/>
              <a:t>اند.</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57</a:t>
            </a:fld>
            <a:endParaRPr lang="en-US"/>
          </a:p>
        </p:txBody>
      </p:sp>
    </p:spTree>
    <p:extLst>
      <p:ext uri="{BB962C8B-B14F-4D97-AF65-F5344CB8AC3E}">
        <p14:creationId xmlns:p14="http://schemas.microsoft.com/office/powerpoint/2010/main" val="2822779229"/>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strips(down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ارزيابی نقادانة شواهد</a:t>
            </a:r>
            <a:r>
              <a:rPr lang="fa-IR" sz="2400" i="1" u="none" dirty="0" smtClean="0"/>
              <a:t>  (ادامه)</a:t>
            </a:r>
            <a:endParaRPr lang="fa-IR" sz="2400" i="1" u="none" dirty="0"/>
          </a:p>
        </p:txBody>
      </p:sp>
      <p:sp>
        <p:nvSpPr>
          <p:cNvPr id="3" name="Content Placeholder 2"/>
          <p:cNvSpPr>
            <a:spLocks noGrp="1"/>
          </p:cNvSpPr>
          <p:nvPr>
            <p:ph idx="1"/>
          </p:nvPr>
        </p:nvSpPr>
        <p:spPr>
          <a:xfrm>
            <a:off x="838200" y="1371600"/>
            <a:ext cx="7620000" cy="5029200"/>
          </a:xfrm>
        </p:spPr>
        <p:txBody>
          <a:bodyPr/>
          <a:lstStyle/>
          <a:p>
            <a:pPr algn="just">
              <a:buFont typeface="Wingdings" pitchFamily="2" charset="2"/>
              <a:buChar char="§"/>
            </a:pPr>
            <a:r>
              <a:rPr lang="fa-IR" sz="2400" u="sng" dirty="0" smtClean="0">
                <a:solidFill>
                  <a:srgbClr val="92D050"/>
                </a:solidFill>
                <a:cs typeface="B Titr" pitchFamily="2" charset="-78"/>
              </a:rPr>
              <a:t>3 سؤال اصلی در ارزیابی </a:t>
            </a:r>
            <a:r>
              <a:rPr lang="fa-IR" sz="2400" u="sng" dirty="0">
                <a:solidFill>
                  <a:srgbClr val="92D050"/>
                </a:solidFill>
                <a:cs typeface="B Titr" pitchFamily="2" charset="-78"/>
              </a:rPr>
              <a:t>نقادانه یک مقاله کارآزمایی </a:t>
            </a:r>
            <a:r>
              <a:rPr lang="fa-IR" sz="2400" u="sng" dirty="0" smtClean="0">
                <a:solidFill>
                  <a:srgbClr val="92D050"/>
                </a:solidFill>
                <a:cs typeface="B Titr" pitchFamily="2" charset="-78"/>
              </a:rPr>
              <a:t>بالینی</a:t>
            </a:r>
          </a:p>
          <a:p>
            <a:pPr marL="457200" lvl="1" indent="0" algn="just">
              <a:buNone/>
            </a:pPr>
            <a:r>
              <a:rPr lang="fa-IR" dirty="0" smtClean="0">
                <a:solidFill>
                  <a:srgbClr val="FFFF00"/>
                </a:solidFill>
              </a:rPr>
              <a:t>الف) سؤال </a:t>
            </a:r>
            <a:r>
              <a:rPr lang="fa-IR" dirty="0">
                <a:solidFill>
                  <a:srgbClr val="FFFF00"/>
                </a:solidFill>
              </a:rPr>
              <a:t>مطالعه چیست و آیا به حد کافی به سؤال بالینی ما نزدیک است؟</a:t>
            </a:r>
            <a:endParaRPr lang="en-US" dirty="0">
              <a:solidFill>
                <a:srgbClr val="FFFF00"/>
              </a:solidFill>
            </a:endParaRPr>
          </a:p>
          <a:p>
            <a:pPr marL="457200" lvl="1" indent="0" algn="just">
              <a:buNone/>
            </a:pPr>
            <a:r>
              <a:rPr lang="fa-IR" dirty="0" smtClean="0">
                <a:solidFill>
                  <a:srgbClr val="FFFF00"/>
                </a:solidFill>
              </a:rPr>
              <a:t>ب) مطالعه </a:t>
            </a:r>
            <a:r>
              <a:rPr lang="fa-IR" dirty="0">
                <a:solidFill>
                  <a:srgbClr val="FFFF00"/>
                </a:solidFill>
              </a:rPr>
              <a:t>چقدر خوب انجام گرفته است؟ </a:t>
            </a:r>
            <a:endParaRPr lang="en-US" dirty="0">
              <a:solidFill>
                <a:srgbClr val="FFFF00"/>
              </a:solidFill>
            </a:endParaRPr>
          </a:p>
          <a:p>
            <a:pPr marL="457200" lvl="1" indent="0" algn="just">
              <a:buNone/>
            </a:pPr>
            <a:r>
              <a:rPr lang="fa-IR" dirty="0" smtClean="0">
                <a:solidFill>
                  <a:srgbClr val="FFFF00"/>
                </a:solidFill>
              </a:rPr>
              <a:t>ج) نتایج </a:t>
            </a:r>
            <a:r>
              <a:rPr lang="fa-IR" dirty="0">
                <a:solidFill>
                  <a:srgbClr val="FFFF00"/>
                </a:solidFill>
              </a:rPr>
              <a:t>مطالعه چه معنی می‌دهند و آیا ممکن است تصادفی به‌وجود آمده باشند</a:t>
            </a:r>
            <a:r>
              <a:rPr lang="fa-IR" dirty="0" smtClean="0">
                <a:solidFill>
                  <a:srgbClr val="FFFF00"/>
                </a:solidFill>
              </a:rPr>
              <a:t>؟</a:t>
            </a:r>
            <a:endParaRPr lang="en-US" dirty="0" smtClean="0"/>
          </a:p>
          <a:p>
            <a:pPr algn="just"/>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58</a:t>
            </a:fld>
            <a:endParaRPr lang="en-US"/>
          </a:p>
        </p:txBody>
      </p:sp>
    </p:spTree>
    <p:extLst>
      <p:ext uri="{BB962C8B-B14F-4D97-AF65-F5344CB8AC3E}">
        <p14:creationId xmlns:p14="http://schemas.microsoft.com/office/powerpoint/2010/main" val="3531868545"/>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
        <p:nvSpPr>
          <p:cNvPr id="3" name="Content Placeholder 2"/>
          <p:cNvSpPr>
            <a:spLocks noGrp="1"/>
          </p:cNvSpPr>
          <p:nvPr>
            <p:ph idx="1"/>
          </p:nvPr>
        </p:nvSpPr>
        <p:spPr>
          <a:xfrm>
            <a:off x="457200" y="1371600"/>
            <a:ext cx="8229600" cy="4953000"/>
          </a:xfrm>
        </p:spPr>
        <p:txBody>
          <a:bodyPr>
            <a:normAutofit/>
          </a:bodyPr>
          <a:lstStyle/>
          <a:p>
            <a:pPr marL="0" indent="0" algn="just">
              <a:buNone/>
            </a:pPr>
            <a:r>
              <a:rPr lang="fa-IR" sz="2400" b="0" dirty="0" smtClean="0">
                <a:solidFill>
                  <a:srgbClr val="92D050"/>
                </a:solidFill>
                <a:cs typeface="B Titr" pitchFamily="2" charset="-78"/>
              </a:rPr>
              <a:t>الف) </a:t>
            </a:r>
            <a:r>
              <a:rPr lang="fa-IR" sz="2400" b="0" u="sng" dirty="0" smtClean="0">
                <a:solidFill>
                  <a:srgbClr val="92D050"/>
                </a:solidFill>
                <a:cs typeface="B Titr" pitchFamily="2" charset="-78"/>
              </a:rPr>
              <a:t>سؤال </a:t>
            </a:r>
            <a:r>
              <a:rPr lang="fa-IR" sz="2400" b="0" u="sng" dirty="0">
                <a:solidFill>
                  <a:srgbClr val="92D050"/>
                </a:solidFill>
                <a:cs typeface="B Titr" pitchFamily="2" charset="-78"/>
              </a:rPr>
              <a:t>مطالعه چیست و آیا به حد کافی به </a:t>
            </a:r>
            <a:r>
              <a:rPr lang="fa-IR" sz="2400" b="0" u="sng" dirty="0" smtClean="0">
                <a:solidFill>
                  <a:srgbClr val="92D050"/>
                </a:solidFill>
                <a:cs typeface="B Titr" pitchFamily="2" charset="-78"/>
              </a:rPr>
              <a:t>سؤال </a:t>
            </a:r>
            <a:r>
              <a:rPr lang="fa-IR" sz="2400" b="0" u="sng" dirty="0">
                <a:solidFill>
                  <a:srgbClr val="92D050"/>
                </a:solidFill>
                <a:cs typeface="B Titr" pitchFamily="2" charset="-78"/>
              </a:rPr>
              <a:t>بالینی ما نزدیک است</a:t>
            </a:r>
            <a:r>
              <a:rPr lang="fa-IR" sz="2400" b="0" dirty="0" smtClean="0">
                <a:solidFill>
                  <a:srgbClr val="92D050"/>
                </a:solidFill>
                <a:cs typeface="B Titr" pitchFamily="2" charset="-78"/>
              </a:rPr>
              <a:t>؟</a:t>
            </a:r>
          </a:p>
          <a:p>
            <a:pPr algn="just">
              <a:buClr>
                <a:srgbClr val="FFFF00"/>
              </a:buClr>
            </a:pPr>
            <a:r>
              <a:rPr lang="ar-SA" dirty="0"/>
              <a:t>برای پاسخ به این س</a:t>
            </a:r>
            <a:r>
              <a:rPr lang="fa-IR" dirty="0"/>
              <a:t>ؤ</a:t>
            </a:r>
            <a:r>
              <a:rPr lang="ar-SA" dirty="0"/>
              <a:t>ال به </a:t>
            </a:r>
            <a:r>
              <a:rPr lang="fa-IR" dirty="0"/>
              <a:t>بخش </a:t>
            </a:r>
            <a:r>
              <a:rPr lang="fa-IR" dirty="0">
                <a:solidFill>
                  <a:srgbClr val="FFCCCC"/>
                </a:solidFill>
              </a:rPr>
              <a:t>چکیده</a:t>
            </a:r>
            <a:r>
              <a:rPr lang="fa-IR" dirty="0"/>
              <a:t> مقاله مراجعه می‌کنیم.</a:t>
            </a:r>
            <a:endParaRPr lang="fa-IR" dirty="0">
              <a:solidFill>
                <a:srgbClr val="92D050"/>
              </a:solidFill>
              <a:cs typeface="B Titr" pitchFamily="2" charset="-78"/>
            </a:endParaRPr>
          </a:p>
          <a:p>
            <a:pPr algn="just">
              <a:buClr>
                <a:srgbClr val="FFFF00"/>
              </a:buClr>
            </a:pPr>
            <a:r>
              <a:rPr lang="fa-IR" dirty="0" smtClean="0"/>
              <a:t>به‌ندرت </a:t>
            </a:r>
            <a:r>
              <a:rPr lang="fa-IR" dirty="0"/>
              <a:t>ممکن است </a:t>
            </a:r>
            <a:r>
              <a:rPr lang="fa-IR" dirty="0" smtClean="0"/>
              <a:t>مطالعه</a:t>
            </a:r>
            <a:r>
              <a:rPr lang="fa-IR" dirty="0"/>
              <a:t>‌</a:t>
            </a:r>
            <a:r>
              <a:rPr lang="fa-IR" dirty="0" smtClean="0"/>
              <a:t>ای </a:t>
            </a:r>
            <a:r>
              <a:rPr lang="fa-IR" dirty="0"/>
              <a:t>به </a:t>
            </a:r>
            <a:r>
              <a:rPr lang="fa-IR" dirty="0" smtClean="0"/>
              <a:t>سؤال </a:t>
            </a:r>
            <a:r>
              <a:rPr lang="fa-IR" dirty="0"/>
              <a:t>کاملاً مشابه </a:t>
            </a:r>
            <a:r>
              <a:rPr lang="fa-IR" dirty="0" smtClean="0"/>
              <a:t>با سؤال ما </a:t>
            </a:r>
            <a:r>
              <a:rPr lang="fa-IR" dirty="0"/>
              <a:t>پاسخ داده باشد</a:t>
            </a:r>
            <a:r>
              <a:rPr lang="fa-IR" dirty="0" smtClean="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59</a:t>
            </a:fld>
            <a:endParaRPr lang="en-US"/>
          </a:p>
        </p:txBody>
      </p:sp>
    </p:spTree>
    <p:extLst>
      <p:ext uri="{BB962C8B-B14F-4D97-AF65-F5344CB8AC3E}">
        <p14:creationId xmlns:p14="http://schemas.microsoft.com/office/powerpoint/2010/main" val="1315733195"/>
      </p:ext>
    </p:extLst>
  </p:cSld>
  <p:clrMapOvr>
    <a:masterClrMapping/>
  </p:clrMapOvr>
  <p:transition>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اهداف کارگاه</a:t>
            </a:r>
            <a:r>
              <a:rPr lang="fa-IR" sz="2000" i="1" u="none" dirty="0" smtClean="0"/>
              <a:t>  (ادامه)</a:t>
            </a:r>
            <a:endParaRPr lang="fa-IR" sz="2000" i="1" u="none" dirty="0"/>
          </a:p>
        </p:txBody>
      </p:sp>
      <p:sp>
        <p:nvSpPr>
          <p:cNvPr id="3" name="Content Placeholder 2"/>
          <p:cNvSpPr>
            <a:spLocks noGrp="1"/>
          </p:cNvSpPr>
          <p:nvPr>
            <p:ph idx="1"/>
          </p:nvPr>
        </p:nvSpPr>
        <p:spPr>
          <a:xfrm>
            <a:off x="381000" y="1295400"/>
            <a:ext cx="8382000" cy="5029200"/>
          </a:xfrm>
        </p:spPr>
        <p:txBody>
          <a:bodyPr>
            <a:normAutofit/>
          </a:bodyPr>
          <a:lstStyle/>
          <a:p>
            <a:pPr algn="just">
              <a:spcAft>
                <a:spcPts val="0"/>
              </a:spcAft>
              <a:buClr>
                <a:srgbClr val="92D050"/>
              </a:buClr>
              <a:buFont typeface="Wingdings" pitchFamily="2" charset="2"/>
              <a:buChar char="§"/>
            </a:pPr>
            <a:r>
              <a:rPr lang="fa-IR" sz="2400" u="sng" dirty="0" smtClean="0">
                <a:solidFill>
                  <a:srgbClr val="92D050"/>
                </a:solidFill>
                <a:cs typeface="B Titr" pitchFamily="2" charset="-78"/>
              </a:rPr>
              <a:t>اهداف اختصاصی </a:t>
            </a:r>
            <a:endParaRPr lang="en-US" sz="2400" u="sng" dirty="0">
              <a:solidFill>
                <a:srgbClr val="92D050"/>
              </a:solidFill>
              <a:cs typeface="B Titr" pitchFamily="2" charset="-78"/>
            </a:endParaRPr>
          </a:p>
          <a:p>
            <a:pPr>
              <a:spcAft>
                <a:spcPts val="0"/>
              </a:spcAft>
            </a:pPr>
            <a:r>
              <a:rPr lang="fa-IR" dirty="0" smtClean="0"/>
              <a:t>در </a:t>
            </a:r>
            <a:r>
              <a:rPr lang="fa-IR" dirty="0"/>
              <a:t>پایان کارگاه، </a:t>
            </a:r>
            <a:r>
              <a:rPr lang="fa-IR" dirty="0" smtClean="0"/>
              <a:t>شرکت‌</a:t>
            </a:r>
            <a:r>
              <a:rPr lang="ar-SA" dirty="0" smtClean="0"/>
              <a:t>ک</a:t>
            </a:r>
            <a:r>
              <a:rPr lang="fa-IR" dirty="0" smtClean="0"/>
              <a:t>نندگان </a:t>
            </a:r>
            <a:r>
              <a:rPr lang="fa-IR" dirty="0"/>
              <a:t>باید بتوانند:</a:t>
            </a:r>
            <a:endParaRPr lang="en-US" dirty="0"/>
          </a:p>
          <a:p>
            <a:pPr lvl="1">
              <a:spcAft>
                <a:spcPts val="0"/>
              </a:spcAft>
            </a:pPr>
            <a:r>
              <a:rPr lang="fa-IR" dirty="0">
                <a:solidFill>
                  <a:srgbClr val="FFFF00"/>
                </a:solidFill>
              </a:rPr>
              <a:t>یک </a:t>
            </a:r>
            <a:r>
              <a:rPr lang="fa-IR" dirty="0" smtClean="0">
                <a:solidFill>
                  <a:srgbClr val="FFFF00"/>
                </a:solidFill>
              </a:rPr>
              <a:t>سؤال </a:t>
            </a:r>
            <a:r>
              <a:rPr lang="fa-IR" dirty="0">
                <a:solidFill>
                  <a:srgbClr val="FFFF00"/>
                </a:solidFill>
              </a:rPr>
              <a:t>بالینی قابل پاسخ دادن تنظیم کنند.</a:t>
            </a:r>
            <a:endParaRPr lang="en-US" dirty="0">
              <a:solidFill>
                <a:srgbClr val="FFFF00"/>
              </a:solidFill>
            </a:endParaRPr>
          </a:p>
          <a:p>
            <a:pPr lvl="1">
              <a:spcAft>
                <a:spcPts val="0"/>
              </a:spcAft>
            </a:pPr>
            <a:r>
              <a:rPr lang="fa-IR" dirty="0">
                <a:solidFill>
                  <a:srgbClr val="FFFF00"/>
                </a:solidFill>
              </a:rPr>
              <a:t>برای یافتن پاسخ </a:t>
            </a:r>
            <a:r>
              <a:rPr lang="fa-IR" dirty="0" smtClean="0">
                <a:solidFill>
                  <a:srgbClr val="FFFF00"/>
                </a:solidFill>
              </a:rPr>
              <a:t>سؤال بالینی، </a:t>
            </a:r>
            <a:r>
              <a:rPr lang="fa-IR" dirty="0">
                <a:solidFill>
                  <a:srgbClr val="FFFF00"/>
                </a:solidFill>
              </a:rPr>
              <a:t>شواهد علمی لازم را جستجو کنند.</a:t>
            </a:r>
            <a:endParaRPr lang="en-US" dirty="0">
              <a:solidFill>
                <a:srgbClr val="FFFF00"/>
              </a:solidFill>
            </a:endParaRPr>
          </a:p>
          <a:p>
            <a:pPr lvl="1">
              <a:spcAft>
                <a:spcPts val="0"/>
              </a:spcAft>
            </a:pPr>
            <a:r>
              <a:rPr lang="fa-IR" dirty="0">
                <a:solidFill>
                  <a:srgbClr val="FFFF00"/>
                </a:solidFill>
              </a:rPr>
              <a:t>شواهد علمی پیدا شده را نقادانه ارزیابی کنند.</a:t>
            </a:r>
            <a:endParaRPr lang="en-US" dirty="0">
              <a:solidFill>
                <a:srgbClr val="FFFF00"/>
              </a:solidFill>
            </a:endParaRPr>
          </a:p>
          <a:p>
            <a:pPr lvl="1">
              <a:spcAft>
                <a:spcPts val="0"/>
              </a:spcAft>
            </a:pPr>
            <a:r>
              <a:rPr lang="fa-IR" dirty="0">
                <a:solidFill>
                  <a:srgbClr val="FFFF00"/>
                </a:solidFill>
              </a:rPr>
              <a:t>از شواهد ارزیابی شده برای حل مشکل بیمار خود استفاده کنند.</a:t>
            </a:r>
            <a:endParaRPr lang="en-US" dirty="0">
              <a:solidFill>
                <a:srgbClr val="FFFF00"/>
              </a:solidFill>
            </a:endParaRPr>
          </a:p>
          <a:p>
            <a:pPr lvl="1">
              <a:spcAft>
                <a:spcPts val="0"/>
              </a:spcAft>
            </a:pPr>
            <a:r>
              <a:rPr lang="fa-IR" dirty="0">
                <a:solidFill>
                  <a:srgbClr val="FFFF00"/>
                </a:solidFill>
              </a:rPr>
              <a:t>عملکرد خود را ارزشیابی کنند.</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
        <p:nvSpPr>
          <p:cNvPr id="5" name="TextBox 4">
            <a:hlinkClick r:id="rId2" action="ppaction://hlinksldjump"/>
          </p:cNvPr>
          <p:cNvSpPr txBox="1"/>
          <p:nvPr/>
        </p:nvSpPr>
        <p:spPr>
          <a:xfrm>
            <a:off x="0" y="6400800"/>
            <a:ext cx="9144000" cy="400110"/>
          </a:xfrm>
          <a:prstGeom prst="rect">
            <a:avLst/>
          </a:prstGeom>
          <a:noFill/>
        </p:spPr>
        <p:txBody>
          <a:bodyPr wrap="square" rtlCol="1">
            <a:spAutoFit/>
          </a:bodyPr>
          <a:lstStyle/>
          <a:p>
            <a:pPr algn="ctr"/>
            <a:r>
              <a:rPr lang="fa-IR" sz="2000" u="sng" dirty="0" smtClean="0">
                <a:solidFill>
                  <a:schemeClr val="bg1">
                    <a:lumMod val="95000"/>
                  </a:schemeClr>
                </a:solidFill>
                <a:effectLst>
                  <a:outerShdw blurRad="38100" dist="38100" dir="2700000" algn="tl">
                    <a:srgbClr val="000000">
                      <a:alpha val="43137"/>
                    </a:srgbClr>
                  </a:outerShdw>
                </a:effectLst>
                <a:cs typeface="B Titr" pitchFamily="2" charset="-78"/>
              </a:rPr>
              <a:t>بازگشت به فهرست</a:t>
            </a:r>
            <a:endParaRPr lang="fa-IR" sz="2000" u="sng" dirty="0">
              <a:solidFill>
                <a:schemeClr val="bg1">
                  <a:lumMod val="95000"/>
                </a:schemeClr>
              </a:solidFill>
              <a:effectLst>
                <a:outerShdw blurRad="38100" dist="38100" dir="2700000" algn="tl">
                  <a:srgbClr val="000000">
                    <a:alpha val="43137"/>
                  </a:srgbClr>
                </a:outerShdw>
              </a:effectLst>
              <a:cs typeface="B Titr" pitchFamily="2" charset="-78"/>
            </a:endParaRPr>
          </a:p>
        </p:txBody>
      </p:sp>
    </p:spTree>
    <p:extLst>
      <p:ext uri="{BB962C8B-B14F-4D97-AF65-F5344CB8AC3E}">
        <p14:creationId xmlns:p14="http://schemas.microsoft.com/office/powerpoint/2010/main" val="1154306350"/>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strips(downLeft)">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strips(downLeft)">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strips(downLeft)">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
        <p:nvSpPr>
          <p:cNvPr id="3" name="Content Placeholder 2"/>
          <p:cNvSpPr>
            <a:spLocks noGrp="1"/>
          </p:cNvSpPr>
          <p:nvPr>
            <p:ph idx="1"/>
          </p:nvPr>
        </p:nvSpPr>
        <p:spPr>
          <a:xfrm>
            <a:off x="381000" y="1371600"/>
            <a:ext cx="8382000" cy="4953000"/>
          </a:xfrm>
        </p:spPr>
        <p:txBody>
          <a:bodyPr>
            <a:normAutofit/>
          </a:bodyPr>
          <a:lstStyle/>
          <a:p>
            <a:pPr algn="just"/>
            <a:r>
              <a:rPr lang="fa-IR" dirty="0" smtClean="0"/>
              <a:t>هرچه سؤال </a:t>
            </a:r>
            <a:r>
              <a:rPr lang="fa-IR" dirty="0"/>
              <a:t>مطالعه به </a:t>
            </a:r>
            <a:r>
              <a:rPr lang="fa-IR" dirty="0" smtClean="0"/>
              <a:t>سؤال ما نزدیک</a:t>
            </a:r>
            <a:r>
              <a:rPr lang="fa-IR" dirty="0"/>
              <a:t>‌</a:t>
            </a:r>
            <a:r>
              <a:rPr lang="fa-IR" dirty="0" smtClean="0"/>
              <a:t>تر </a:t>
            </a:r>
            <a:r>
              <a:rPr lang="fa-IR" dirty="0"/>
              <a:t>باشد، احتمال این که بتوانیم از نتایج آن برای حل مشکل بیمار خود استفاده کنیم، بیشتر است</a:t>
            </a:r>
            <a:r>
              <a:rPr lang="fa-IR" dirty="0" smtClean="0"/>
              <a:t>.</a:t>
            </a:r>
          </a:p>
          <a:p>
            <a:pPr algn="just"/>
            <a:r>
              <a:rPr lang="fa-IR" dirty="0" smtClean="0"/>
              <a:t>اگر سؤال </a:t>
            </a:r>
            <a:r>
              <a:rPr lang="fa-IR" dirty="0"/>
              <a:t>مطالعه شبیه </a:t>
            </a:r>
            <a:r>
              <a:rPr lang="fa-IR" dirty="0" smtClean="0"/>
              <a:t>سؤال </a:t>
            </a:r>
            <a:r>
              <a:rPr lang="fa-IR" dirty="0"/>
              <a:t>ما نباشد، نباید وقت خود را برای ارزیابی آن تلف کنیم. </a:t>
            </a:r>
            <a:endParaRPr lang="fa-IR"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60</a:t>
            </a:fld>
            <a:endParaRPr lang="en-US"/>
          </a:p>
        </p:txBody>
      </p:sp>
    </p:spTree>
    <p:extLst>
      <p:ext uri="{BB962C8B-B14F-4D97-AF65-F5344CB8AC3E}">
        <p14:creationId xmlns:p14="http://schemas.microsoft.com/office/powerpoint/2010/main" val="1398147210"/>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
        <p:nvSpPr>
          <p:cNvPr id="3" name="Content Placeholder 2"/>
          <p:cNvSpPr>
            <a:spLocks noGrp="1"/>
          </p:cNvSpPr>
          <p:nvPr>
            <p:ph idx="1"/>
          </p:nvPr>
        </p:nvSpPr>
        <p:spPr>
          <a:xfrm>
            <a:off x="76200" y="1295400"/>
            <a:ext cx="8915400" cy="1143000"/>
          </a:xfrm>
        </p:spPr>
        <p:txBody>
          <a:bodyPr>
            <a:noAutofit/>
          </a:bodyPr>
          <a:lstStyle/>
          <a:p>
            <a:pPr algn="l" rtl="0"/>
            <a:r>
              <a:rPr lang="en-US" sz="2400" dirty="0"/>
              <a:t>In passengers on long-haul flights, do wearing elastic compression stockings prevent symptomless deep vein thrombosis (DVT)? </a:t>
            </a:r>
            <a:endParaRPr lang="fa-IR" sz="2400" dirty="0"/>
          </a:p>
          <a:p>
            <a:pPr algn="just">
              <a:spcAft>
                <a:spcPts val="0"/>
              </a:spcAft>
            </a:pPr>
            <a:endParaRPr lang="fa-IR"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85261278"/>
              </p:ext>
            </p:extLst>
          </p:nvPr>
        </p:nvGraphicFramePr>
        <p:xfrm>
          <a:off x="551840" y="2514600"/>
          <a:ext cx="8134960" cy="3352800"/>
        </p:xfrm>
        <a:graphic>
          <a:graphicData uri="http://schemas.openxmlformats.org/drawingml/2006/table">
            <a:tbl>
              <a:tblPr firstRow="1" firstCol="1" bandRow="1">
                <a:tableStyleId>{5C22544A-7EE6-4342-B048-85BDC9FD1C3A}</a:tableStyleId>
              </a:tblPr>
              <a:tblGrid>
                <a:gridCol w="2572360"/>
                <a:gridCol w="3886200"/>
                <a:gridCol w="1676400"/>
              </a:tblGrid>
              <a:tr h="457200">
                <a:tc>
                  <a:txBody>
                    <a:bodyPr/>
                    <a:lstStyle/>
                    <a:p>
                      <a:pPr algn="ctr" rtl="0">
                        <a:lnSpc>
                          <a:spcPct val="100000"/>
                        </a:lnSpc>
                        <a:spcAft>
                          <a:spcPts val="0"/>
                        </a:spcAft>
                      </a:pPr>
                      <a:r>
                        <a:rPr lang="en-US" sz="2200" b="1" dirty="0" smtClean="0">
                          <a:effectLst>
                            <a:outerShdw blurRad="38100" dist="38100" dir="2700000" algn="tl">
                              <a:srgbClr val="000000">
                                <a:alpha val="43137"/>
                              </a:srgbClr>
                            </a:outerShdw>
                          </a:effectLst>
                        </a:rPr>
                        <a:t>PICO</a:t>
                      </a:r>
                      <a:endParaRPr lang="en-US" sz="2200" b="1" dirty="0">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c>
                  <a:txBody>
                    <a:bodyPr/>
                    <a:lstStyle/>
                    <a:p>
                      <a:pPr algn="ctr" rtl="0">
                        <a:lnSpc>
                          <a:spcPct val="100000"/>
                        </a:lnSpc>
                        <a:spcAft>
                          <a:spcPts val="0"/>
                        </a:spcAft>
                      </a:pPr>
                      <a:r>
                        <a:rPr lang="en-US" sz="2200" b="1" dirty="0" smtClean="0">
                          <a:effectLst>
                            <a:outerShdw blurRad="38100" dist="38100" dir="2700000" algn="tl">
                              <a:srgbClr val="000000">
                                <a:alpha val="43137"/>
                              </a:srgbClr>
                            </a:outerShdw>
                          </a:effectLst>
                        </a:rPr>
                        <a:t>Elements</a:t>
                      </a:r>
                      <a:endParaRPr lang="en-US" sz="2200" b="1" dirty="0">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c>
                  <a:txBody>
                    <a:bodyPr/>
                    <a:lstStyle/>
                    <a:p>
                      <a:pPr algn="ctr" rtl="0">
                        <a:lnSpc>
                          <a:spcPct val="100000"/>
                        </a:lnSpc>
                        <a:spcAft>
                          <a:spcPts val="0"/>
                        </a:spcAft>
                      </a:pPr>
                      <a:r>
                        <a:rPr lang="en-US" sz="2200" b="1" dirty="0">
                          <a:effectLst>
                            <a:outerShdw blurRad="38100" dist="38100" dir="2700000" algn="tl">
                              <a:srgbClr val="000000">
                                <a:alpha val="43137"/>
                              </a:srgbClr>
                            </a:outerShdw>
                          </a:effectLst>
                        </a:rPr>
                        <a:t>Synonyms</a:t>
                      </a:r>
                      <a:endParaRPr lang="en-US" sz="2200" b="1" dirty="0">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r>
              <a:tr h="766286">
                <a:tc>
                  <a:txBody>
                    <a:bodyPr/>
                    <a:lstStyle/>
                    <a:p>
                      <a:pPr algn="l" rtl="0">
                        <a:lnSpc>
                          <a:spcPct val="100000"/>
                        </a:lnSpc>
                        <a:spcAft>
                          <a:spcPts val="0"/>
                        </a:spcAft>
                      </a:pPr>
                      <a:r>
                        <a:rPr lang="en-US" sz="2200" b="1" dirty="0">
                          <a:effectLst>
                            <a:outerShdw blurRad="38100" dist="38100" dir="2700000" algn="tl">
                              <a:srgbClr val="000000">
                                <a:alpha val="43137"/>
                              </a:srgbClr>
                            </a:outerShdw>
                          </a:effectLst>
                        </a:rPr>
                        <a:t>Population/problem</a:t>
                      </a:r>
                      <a:endParaRPr lang="en-US" sz="2200" b="1" dirty="0">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c>
                  <a:txBody>
                    <a:bodyPr/>
                    <a:lstStyle/>
                    <a:p>
                      <a:pPr algn="l" rtl="0">
                        <a:lnSpc>
                          <a:spcPct val="100000"/>
                        </a:lnSpc>
                        <a:spcAft>
                          <a:spcPts val="0"/>
                        </a:spcAft>
                      </a:pPr>
                      <a:endParaRPr lang="en-US" sz="2200" b="1" dirty="0">
                        <a:solidFill>
                          <a:srgbClr val="FFFF00"/>
                        </a:solidFill>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c>
                  <a:txBody>
                    <a:bodyPr/>
                    <a:lstStyle/>
                    <a:p>
                      <a:pPr algn="l" rtl="0">
                        <a:lnSpc>
                          <a:spcPct val="100000"/>
                        </a:lnSpc>
                        <a:spcAft>
                          <a:spcPts val="0"/>
                        </a:spcAft>
                      </a:pPr>
                      <a:endParaRPr lang="en-US" sz="2200" b="1" dirty="0">
                        <a:solidFill>
                          <a:srgbClr val="FFFF00"/>
                        </a:solidFill>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r>
              <a:tr h="757714">
                <a:tc>
                  <a:txBody>
                    <a:bodyPr/>
                    <a:lstStyle/>
                    <a:p>
                      <a:pPr algn="l" rtl="0">
                        <a:lnSpc>
                          <a:spcPct val="100000"/>
                        </a:lnSpc>
                        <a:spcAft>
                          <a:spcPts val="0"/>
                        </a:spcAft>
                      </a:pPr>
                      <a:r>
                        <a:rPr lang="en-US" sz="2200" b="1" dirty="0">
                          <a:effectLst>
                            <a:outerShdw blurRad="38100" dist="38100" dir="2700000" algn="tl">
                              <a:srgbClr val="000000">
                                <a:alpha val="43137"/>
                              </a:srgbClr>
                            </a:outerShdw>
                          </a:effectLst>
                        </a:rPr>
                        <a:t>Intervention</a:t>
                      </a:r>
                      <a:endParaRPr lang="en-US" sz="2200" b="1" dirty="0">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c>
                  <a:txBody>
                    <a:bodyPr/>
                    <a:lstStyle/>
                    <a:p>
                      <a:pPr algn="l" rtl="0">
                        <a:lnSpc>
                          <a:spcPct val="100000"/>
                        </a:lnSpc>
                        <a:spcAft>
                          <a:spcPts val="0"/>
                        </a:spcAft>
                      </a:pPr>
                      <a:endParaRPr lang="en-US" sz="2200" b="1" dirty="0">
                        <a:solidFill>
                          <a:srgbClr val="FFFF00"/>
                        </a:solidFill>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c>
                  <a:txBody>
                    <a:bodyPr/>
                    <a:lstStyle/>
                    <a:p>
                      <a:pPr algn="l" rtl="0">
                        <a:lnSpc>
                          <a:spcPct val="100000"/>
                        </a:lnSpc>
                        <a:spcAft>
                          <a:spcPts val="0"/>
                        </a:spcAft>
                      </a:pPr>
                      <a:endParaRPr lang="en-US" sz="2200" b="1" dirty="0">
                        <a:solidFill>
                          <a:srgbClr val="FFFF00"/>
                        </a:solidFill>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r>
              <a:tr h="685800">
                <a:tc>
                  <a:txBody>
                    <a:bodyPr/>
                    <a:lstStyle/>
                    <a:p>
                      <a:pPr algn="l" rtl="0">
                        <a:lnSpc>
                          <a:spcPct val="100000"/>
                        </a:lnSpc>
                        <a:spcAft>
                          <a:spcPts val="0"/>
                        </a:spcAft>
                      </a:pPr>
                      <a:r>
                        <a:rPr lang="en-US" sz="2200" b="1" dirty="0">
                          <a:effectLst>
                            <a:outerShdw blurRad="38100" dist="38100" dir="2700000" algn="tl">
                              <a:srgbClr val="000000">
                                <a:alpha val="43137"/>
                              </a:srgbClr>
                            </a:outerShdw>
                          </a:effectLst>
                        </a:rPr>
                        <a:t>Comparator</a:t>
                      </a:r>
                      <a:endParaRPr lang="en-US" sz="2200" b="1" dirty="0">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c>
                  <a:txBody>
                    <a:bodyPr/>
                    <a:lstStyle/>
                    <a:p>
                      <a:pPr algn="l" rtl="0">
                        <a:lnSpc>
                          <a:spcPct val="100000"/>
                        </a:lnSpc>
                        <a:spcAft>
                          <a:spcPts val="0"/>
                        </a:spcAft>
                      </a:pPr>
                      <a:endParaRPr lang="en-US" sz="2200" b="1" dirty="0">
                        <a:solidFill>
                          <a:srgbClr val="FFFF00"/>
                        </a:solidFill>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c>
                  <a:txBody>
                    <a:bodyPr/>
                    <a:lstStyle/>
                    <a:p>
                      <a:pPr algn="l" rtl="0">
                        <a:lnSpc>
                          <a:spcPct val="100000"/>
                        </a:lnSpc>
                        <a:spcAft>
                          <a:spcPts val="0"/>
                        </a:spcAft>
                      </a:pPr>
                      <a:endParaRPr lang="en-US" sz="2200" b="1" dirty="0">
                        <a:solidFill>
                          <a:srgbClr val="FFFF00"/>
                        </a:solidFill>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r>
              <a:tr h="685800">
                <a:tc>
                  <a:txBody>
                    <a:bodyPr/>
                    <a:lstStyle/>
                    <a:p>
                      <a:pPr algn="l" rtl="0">
                        <a:lnSpc>
                          <a:spcPct val="100000"/>
                        </a:lnSpc>
                        <a:spcAft>
                          <a:spcPts val="0"/>
                        </a:spcAft>
                      </a:pPr>
                      <a:r>
                        <a:rPr lang="en-US" sz="2200" b="1">
                          <a:effectLst>
                            <a:outerShdw blurRad="38100" dist="38100" dir="2700000" algn="tl">
                              <a:srgbClr val="000000">
                                <a:alpha val="43137"/>
                              </a:srgbClr>
                            </a:outerShdw>
                          </a:effectLst>
                        </a:rPr>
                        <a:t>Outcome</a:t>
                      </a:r>
                      <a:endParaRPr lang="en-US" sz="2200" b="1">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c>
                  <a:txBody>
                    <a:bodyPr/>
                    <a:lstStyle/>
                    <a:p>
                      <a:pPr algn="l" rtl="0">
                        <a:lnSpc>
                          <a:spcPct val="100000"/>
                        </a:lnSpc>
                        <a:spcAft>
                          <a:spcPts val="0"/>
                        </a:spcAft>
                      </a:pPr>
                      <a:endParaRPr lang="en-US" sz="2200" b="1" dirty="0">
                        <a:solidFill>
                          <a:srgbClr val="FFFF00"/>
                        </a:solidFill>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c>
                  <a:txBody>
                    <a:bodyPr/>
                    <a:lstStyle/>
                    <a:p>
                      <a:pPr algn="l" rtl="0">
                        <a:lnSpc>
                          <a:spcPct val="100000"/>
                        </a:lnSpc>
                        <a:spcAft>
                          <a:spcPts val="0"/>
                        </a:spcAft>
                      </a:pPr>
                      <a:endParaRPr lang="en-US" sz="2200" b="1" dirty="0">
                        <a:solidFill>
                          <a:srgbClr val="FFFF00"/>
                        </a:solidFill>
                        <a:effectLst>
                          <a:outerShdw blurRad="38100" dist="38100" dir="2700000" algn="tl">
                            <a:srgbClr val="000000">
                              <a:alpha val="43137"/>
                            </a:srgbClr>
                          </a:outerShdw>
                        </a:effectLst>
                        <a:latin typeface="Calibri"/>
                        <a:ea typeface="Calibri"/>
                        <a:cs typeface="Arial"/>
                      </a:endParaRPr>
                    </a:p>
                  </a:txBody>
                  <a:tcPr marL="68580" marR="68580" marT="0" marB="0" anchor="ctr">
                    <a:noFill/>
                  </a:tcPr>
                </a:tc>
              </a:tr>
            </a:tbl>
          </a:graphicData>
        </a:graphic>
      </p:graphicFrame>
      <p:sp>
        <p:nvSpPr>
          <p:cNvPr id="7" name="TextBox 6"/>
          <p:cNvSpPr txBox="1"/>
          <p:nvPr/>
        </p:nvSpPr>
        <p:spPr>
          <a:xfrm>
            <a:off x="3124200" y="3133636"/>
            <a:ext cx="3809999" cy="430887"/>
          </a:xfrm>
          <a:prstGeom prst="rect">
            <a:avLst/>
          </a:prstGeom>
          <a:noFill/>
        </p:spPr>
        <p:txBody>
          <a:bodyPr wrap="square" rtlCol="1" anchor="ctr" anchorCtr="0">
            <a:spAutoFit/>
          </a:bodyPr>
          <a:lstStyle/>
          <a:p>
            <a:r>
              <a:rPr lang="en-US" sz="2200" b="1" dirty="0" smtClean="0">
                <a:solidFill>
                  <a:srgbClr val="FFFF00"/>
                </a:solidFill>
                <a:effectLst>
                  <a:outerShdw blurRad="38100" dist="38100" dir="2700000" algn="tl">
                    <a:srgbClr val="000000">
                      <a:alpha val="43137"/>
                    </a:srgbClr>
                  </a:outerShdw>
                </a:effectLst>
              </a:rPr>
              <a:t>Passengers </a:t>
            </a:r>
            <a:r>
              <a:rPr lang="en-US" sz="2200" b="1" dirty="0">
                <a:solidFill>
                  <a:srgbClr val="FFFF00"/>
                </a:solidFill>
                <a:effectLst>
                  <a:outerShdw blurRad="38100" dist="38100" dir="2700000" algn="tl">
                    <a:srgbClr val="000000">
                      <a:alpha val="43137"/>
                    </a:srgbClr>
                  </a:outerShdw>
                </a:effectLst>
              </a:rPr>
              <a:t>on long-haul flights</a:t>
            </a:r>
            <a:endParaRPr lang="en-US" sz="2200" b="1" dirty="0">
              <a:solidFill>
                <a:srgbClr val="FFFF00"/>
              </a:solidFill>
              <a:effectLst>
                <a:outerShdw blurRad="38100" dist="38100" dir="2700000" algn="tl">
                  <a:srgbClr val="000000">
                    <a:alpha val="43137"/>
                  </a:srgbClr>
                </a:outerShdw>
              </a:effectLst>
              <a:ea typeface="Calibri"/>
              <a:cs typeface="Arial"/>
            </a:endParaRPr>
          </a:p>
        </p:txBody>
      </p:sp>
      <p:sp>
        <p:nvSpPr>
          <p:cNvPr id="8" name="TextBox 7"/>
          <p:cNvSpPr txBox="1"/>
          <p:nvPr/>
        </p:nvSpPr>
        <p:spPr>
          <a:xfrm>
            <a:off x="7086600" y="3150513"/>
            <a:ext cx="1371600" cy="430887"/>
          </a:xfrm>
          <a:prstGeom prst="rect">
            <a:avLst/>
          </a:prstGeom>
          <a:noFill/>
        </p:spPr>
        <p:txBody>
          <a:bodyPr wrap="square" rtlCol="1">
            <a:spAutoFit/>
          </a:bodyPr>
          <a:lstStyle/>
          <a:p>
            <a:r>
              <a:rPr lang="en-US" sz="2200" b="1" dirty="0" smtClean="0">
                <a:solidFill>
                  <a:srgbClr val="FFFF00"/>
                </a:solidFill>
                <a:effectLst>
                  <a:outerShdw blurRad="38100" dist="38100" dir="2700000" algn="tl">
                    <a:srgbClr val="000000">
                      <a:alpha val="43137"/>
                    </a:srgbClr>
                  </a:outerShdw>
                </a:effectLst>
              </a:rPr>
              <a:t>Travel</a:t>
            </a:r>
            <a:endParaRPr lang="en-US" sz="2200" b="1" dirty="0">
              <a:solidFill>
                <a:srgbClr val="FFFF00"/>
              </a:solidFill>
              <a:effectLst>
                <a:outerShdw blurRad="38100" dist="38100" dir="2700000" algn="tl">
                  <a:srgbClr val="000000">
                    <a:alpha val="43137"/>
                  </a:srgbClr>
                </a:outerShdw>
              </a:effectLst>
              <a:ea typeface="Calibri"/>
              <a:cs typeface="Arial"/>
            </a:endParaRPr>
          </a:p>
        </p:txBody>
      </p:sp>
      <p:sp>
        <p:nvSpPr>
          <p:cNvPr id="9" name="TextBox 8"/>
          <p:cNvSpPr txBox="1"/>
          <p:nvPr/>
        </p:nvSpPr>
        <p:spPr>
          <a:xfrm>
            <a:off x="3124200" y="3733800"/>
            <a:ext cx="3657599" cy="769441"/>
          </a:xfrm>
          <a:prstGeom prst="rect">
            <a:avLst/>
          </a:prstGeom>
          <a:noFill/>
        </p:spPr>
        <p:txBody>
          <a:bodyPr wrap="square" rtlCol="1">
            <a:spAutoFit/>
          </a:bodyPr>
          <a:lstStyle/>
          <a:p>
            <a:r>
              <a:rPr lang="en-US" sz="2200" b="1" dirty="0" smtClean="0">
                <a:solidFill>
                  <a:srgbClr val="FFFF00"/>
                </a:solidFill>
                <a:effectLst>
                  <a:outerShdw blurRad="38100" dist="38100" dir="2700000" algn="tl">
                    <a:srgbClr val="000000">
                      <a:alpha val="43137"/>
                    </a:srgbClr>
                  </a:outerShdw>
                </a:effectLst>
              </a:rPr>
              <a:t>Wearing </a:t>
            </a:r>
            <a:r>
              <a:rPr lang="en-US" sz="2200" b="1" dirty="0">
                <a:solidFill>
                  <a:srgbClr val="FFFF00"/>
                </a:solidFill>
                <a:effectLst>
                  <a:outerShdw blurRad="38100" dist="38100" dir="2700000" algn="tl">
                    <a:srgbClr val="000000">
                      <a:alpha val="43137"/>
                    </a:srgbClr>
                  </a:outerShdw>
                </a:effectLst>
              </a:rPr>
              <a:t>elastic compression stockings</a:t>
            </a:r>
            <a:endParaRPr lang="en-US" sz="2200" b="1" dirty="0">
              <a:solidFill>
                <a:srgbClr val="FFFF00"/>
              </a:solidFill>
              <a:effectLst>
                <a:outerShdw blurRad="38100" dist="38100" dir="2700000" algn="tl">
                  <a:srgbClr val="000000">
                    <a:alpha val="43137"/>
                  </a:srgbClr>
                </a:outerShdw>
              </a:effectLst>
              <a:ea typeface="Calibri"/>
              <a:cs typeface="Arial"/>
            </a:endParaRPr>
          </a:p>
        </p:txBody>
      </p:sp>
      <p:sp>
        <p:nvSpPr>
          <p:cNvPr id="10" name="TextBox 9"/>
          <p:cNvSpPr txBox="1"/>
          <p:nvPr/>
        </p:nvSpPr>
        <p:spPr>
          <a:xfrm>
            <a:off x="7086600" y="3886200"/>
            <a:ext cx="1066800" cy="430887"/>
          </a:xfrm>
          <a:prstGeom prst="rect">
            <a:avLst/>
          </a:prstGeom>
          <a:noFill/>
        </p:spPr>
        <p:txBody>
          <a:bodyPr wrap="square" rtlCol="1">
            <a:spAutoFit/>
          </a:bodyPr>
          <a:lstStyle/>
          <a:p>
            <a:pPr algn="ctr"/>
            <a:r>
              <a:rPr lang="en-US" sz="2200" b="1" dirty="0">
                <a:solidFill>
                  <a:srgbClr val="FFFF00"/>
                </a:solidFill>
                <a:effectLst>
                  <a:outerShdw blurRad="38100" dist="38100" dir="2700000" algn="tl">
                    <a:srgbClr val="000000">
                      <a:alpha val="43137"/>
                    </a:srgbClr>
                  </a:outerShdw>
                </a:effectLst>
              </a:rPr>
              <a:t>–</a:t>
            </a:r>
            <a:endParaRPr lang="en-US" sz="2200" b="1" dirty="0">
              <a:solidFill>
                <a:srgbClr val="FFFF00"/>
              </a:solidFill>
              <a:effectLst>
                <a:outerShdw blurRad="38100" dist="38100" dir="2700000" algn="tl">
                  <a:srgbClr val="000000">
                    <a:alpha val="43137"/>
                  </a:srgbClr>
                </a:outerShdw>
              </a:effectLst>
              <a:ea typeface="Calibri"/>
              <a:cs typeface="Arial"/>
            </a:endParaRPr>
          </a:p>
        </p:txBody>
      </p:sp>
      <p:sp>
        <p:nvSpPr>
          <p:cNvPr id="11" name="TextBox 10"/>
          <p:cNvSpPr txBox="1"/>
          <p:nvPr/>
        </p:nvSpPr>
        <p:spPr>
          <a:xfrm>
            <a:off x="3124199" y="4598313"/>
            <a:ext cx="3809999" cy="430887"/>
          </a:xfrm>
          <a:prstGeom prst="rect">
            <a:avLst/>
          </a:prstGeom>
          <a:noFill/>
        </p:spPr>
        <p:txBody>
          <a:bodyPr wrap="square" rtlCol="1">
            <a:spAutoFit/>
          </a:bodyPr>
          <a:lstStyle/>
          <a:p>
            <a:r>
              <a:rPr lang="en-US" sz="2200" b="1" dirty="0" smtClean="0">
                <a:solidFill>
                  <a:srgbClr val="FFFF00"/>
                </a:solidFill>
                <a:effectLst>
                  <a:outerShdw blurRad="38100" dist="38100" dir="2700000" algn="tl">
                    <a:srgbClr val="000000">
                      <a:alpha val="43137"/>
                    </a:srgbClr>
                  </a:outerShdw>
                </a:effectLst>
              </a:rPr>
              <a:t>No </a:t>
            </a:r>
            <a:r>
              <a:rPr lang="en-US" sz="2200" b="1" dirty="0">
                <a:solidFill>
                  <a:srgbClr val="FFFF00"/>
                </a:solidFill>
                <a:effectLst>
                  <a:outerShdw blurRad="38100" dist="38100" dir="2700000" algn="tl">
                    <a:srgbClr val="000000">
                      <a:alpha val="43137"/>
                    </a:srgbClr>
                  </a:outerShdw>
                </a:effectLst>
              </a:rPr>
              <a:t>elastic stockings</a:t>
            </a:r>
            <a:endParaRPr lang="en-US" sz="2200" b="1" dirty="0">
              <a:solidFill>
                <a:srgbClr val="FFFF00"/>
              </a:solidFill>
              <a:effectLst>
                <a:outerShdw blurRad="38100" dist="38100" dir="2700000" algn="tl">
                  <a:srgbClr val="000000">
                    <a:alpha val="43137"/>
                  </a:srgbClr>
                </a:outerShdw>
              </a:effectLst>
              <a:ea typeface="Calibri"/>
              <a:cs typeface="Arial"/>
            </a:endParaRPr>
          </a:p>
        </p:txBody>
      </p:sp>
      <p:sp>
        <p:nvSpPr>
          <p:cNvPr id="13" name="TextBox 12"/>
          <p:cNvSpPr txBox="1"/>
          <p:nvPr/>
        </p:nvSpPr>
        <p:spPr>
          <a:xfrm>
            <a:off x="7086600" y="4598313"/>
            <a:ext cx="1066800" cy="430887"/>
          </a:xfrm>
          <a:prstGeom prst="rect">
            <a:avLst/>
          </a:prstGeom>
          <a:noFill/>
        </p:spPr>
        <p:txBody>
          <a:bodyPr wrap="square" rtlCol="1">
            <a:spAutoFit/>
          </a:bodyPr>
          <a:lstStyle/>
          <a:p>
            <a:pPr algn="ctr"/>
            <a:r>
              <a:rPr lang="en-US" sz="2200" b="1" dirty="0">
                <a:solidFill>
                  <a:srgbClr val="FFFF00"/>
                </a:solidFill>
                <a:effectLst>
                  <a:outerShdw blurRad="38100" dist="38100" dir="2700000" algn="tl">
                    <a:srgbClr val="000000">
                      <a:alpha val="43137"/>
                    </a:srgbClr>
                  </a:outerShdw>
                </a:effectLst>
              </a:rPr>
              <a:t>–</a:t>
            </a:r>
            <a:endParaRPr lang="en-US" sz="2200" b="1" dirty="0">
              <a:solidFill>
                <a:srgbClr val="FFFF00"/>
              </a:solidFill>
              <a:effectLst>
                <a:outerShdw blurRad="38100" dist="38100" dir="2700000" algn="tl">
                  <a:srgbClr val="000000">
                    <a:alpha val="43137"/>
                  </a:srgbClr>
                </a:outerShdw>
              </a:effectLst>
              <a:ea typeface="Calibri"/>
              <a:cs typeface="Arial"/>
            </a:endParaRPr>
          </a:p>
        </p:txBody>
      </p:sp>
      <p:sp>
        <p:nvSpPr>
          <p:cNvPr id="14" name="TextBox 13"/>
          <p:cNvSpPr txBox="1"/>
          <p:nvPr/>
        </p:nvSpPr>
        <p:spPr>
          <a:xfrm>
            <a:off x="3124200" y="5284113"/>
            <a:ext cx="2667000" cy="430887"/>
          </a:xfrm>
          <a:prstGeom prst="rect">
            <a:avLst/>
          </a:prstGeom>
          <a:noFill/>
        </p:spPr>
        <p:txBody>
          <a:bodyPr wrap="square" rtlCol="1">
            <a:spAutoFit/>
          </a:bodyPr>
          <a:lstStyle/>
          <a:p>
            <a:r>
              <a:rPr lang="en-US" sz="2200" b="1" dirty="0" smtClean="0">
                <a:solidFill>
                  <a:srgbClr val="FFFF00"/>
                </a:solidFill>
                <a:effectLst>
                  <a:outerShdw blurRad="38100" dist="38100" dir="2700000" algn="tl">
                    <a:srgbClr val="000000">
                      <a:alpha val="43137"/>
                    </a:srgbClr>
                  </a:outerShdw>
                </a:effectLst>
              </a:rPr>
              <a:t>Symptomless </a:t>
            </a:r>
            <a:r>
              <a:rPr lang="en-US" sz="2200" b="1" dirty="0">
                <a:solidFill>
                  <a:srgbClr val="FFFF00"/>
                </a:solidFill>
                <a:effectLst>
                  <a:outerShdw blurRad="38100" dist="38100" dir="2700000" algn="tl">
                    <a:srgbClr val="000000">
                      <a:alpha val="43137"/>
                    </a:srgbClr>
                  </a:outerShdw>
                </a:effectLst>
              </a:rPr>
              <a:t>DVT</a:t>
            </a:r>
            <a:endParaRPr lang="en-US" sz="2200" b="1" dirty="0">
              <a:solidFill>
                <a:srgbClr val="FFFF00"/>
              </a:solidFill>
              <a:effectLst>
                <a:outerShdw blurRad="38100" dist="38100" dir="2700000" algn="tl">
                  <a:srgbClr val="000000">
                    <a:alpha val="43137"/>
                  </a:srgbClr>
                </a:outerShdw>
              </a:effectLst>
              <a:ea typeface="Calibri"/>
              <a:cs typeface="Arial"/>
            </a:endParaRPr>
          </a:p>
        </p:txBody>
      </p:sp>
      <p:sp>
        <p:nvSpPr>
          <p:cNvPr id="15" name="TextBox 14"/>
          <p:cNvSpPr txBox="1"/>
          <p:nvPr/>
        </p:nvSpPr>
        <p:spPr>
          <a:xfrm>
            <a:off x="7086600" y="5284113"/>
            <a:ext cx="1600200" cy="430887"/>
          </a:xfrm>
          <a:prstGeom prst="rect">
            <a:avLst/>
          </a:prstGeom>
          <a:noFill/>
        </p:spPr>
        <p:txBody>
          <a:bodyPr wrap="square" rtlCol="1">
            <a:spAutoFit/>
          </a:bodyPr>
          <a:lstStyle/>
          <a:p>
            <a:r>
              <a:rPr lang="en-US" sz="2200" b="1" dirty="0">
                <a:solidFill>
                  <a:srgbClr val="FFFF00"/>
                </a:solidFill>
                <a:effectLst>
                  <a:outerShdw blurRad="38100" dist="38100" dir="2700000" algn="tl">
                    <a:srgbClr val="000000">
                      <a:alpha val="43137"/>
                    </a:srgbClr>
                  </a:outerShdw>
                </a:effectLst>
              </a:rPr>
              <a:t>Thrombosis</a:t>
            </a:r>
            <a:endParaRPr lang="en-US" sz="2200" b="1" dirty="0">
              <a:solidFill>
                <a:srgbClr val="FFFF00"/>
              </a:solidFill>
              <a:effectLst>
                <a:outerShdw blurRad="38100" dist="38100" dir="2700000" algn="tl">
                  <a:srgbClr val="000000">
                    <a:alpha val="43137"/>
                  </a:srgbClr>
                </a:outerShdw>
              </a:effectLst>
              <a:ea typeface="Calibri"/>
              <a:cs typeface="Arial"/>
            </a:endParaRPr>
          </a:p>
        </p:txBody>
      </p:sp>
    </p:spTree>
    <p:extLst>
      <p:ext uri="{BB962C8B-B14F-4D97-AF65-F5344CB8AC3E}">
        <p14:creationId xmlns:p14="http://schemas.microsoft.com/office/powerpoint/2010/main" val="2990246676"/>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Righ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strips(downRigh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strips(downRigh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strips(downRight)">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strips(downRight)">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strips(downRight)">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strips(downRight)">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strips(downRight)">
                                      <p:cBhvr>
                                        <p:cTn id="4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3" grpId="0"/>
      <p:bldP spid="14" grpId="0"/>
      <p:bldP spid="15"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305800" cy="5257800"/>
          </a:xfrm>
        </p:spPr>
        <p:txBody>
          <a:bodyPr>
            <a:normAutofit/>
          </a:bodyPr>
          <a:lstStyle/>
          <a:p>
            <a:pPr algn="l" rtl="0">
              <a:buFont typeface="Wingdings" pitchFamily="2" charset="2"/>
              <a:buChar char="§"/>
            </a:pPr>
            <a:r>
              <a:rPr lang="en-US" sz="2400" u="sng" dirty="0" smtClean="0">
                <a:solidFill>
                  <a:srgbClr val="BEE395"/>
                </a:solidFill>
              </a:rPr>
              <a:t>Search Strategy</a:t>
            </a:r>
            <a:r>
              <a:rPr lang="en-US" sz="2400" dirty="0" smtClean="0">
                <a:solidFill>
                  <a:srgbClr val="BEE395"/>
                </a:solidFill>
              </a:rPr>
              <a:t>:</a:t>
            </a:r>
          </a:p>
          <a:p>
            <a:pPr algn="l" rtl="0"/>
            <a:r>
              <a:rPr lang="en-US" sz="2400" dirty="0"/>
              <a:t> (flight* </a:t>
            </a:r>
            <a:r>
              <a:rPr lang="en-US" sz="2400" dirty="0">
                <a:solidFill>
                  <a:srgbClr val="FFCCCC"/>
                </a:solidFill>
              </a:rPr>
              <a:t>OR</a:t>
            </a:r>
            <a:r>
              <a:rPr lang="en-US" sz="2400" dirty="0"/>
              <a:t> travel*) </a:t>
            </a:r>
            <a:r>
              <a:rPr lang="en-US" sz="2400" dirty="0">
                <a:solidFill>
                  <a:srgbClr val="FFCCCC"/>
                </a:solidFill>
              </a:rPr>
              <a:t>AND</a:t>
            </a:r>
            <a:r>
              <a:rPr lang="en-US" sz="2400" dirty="0"/>
              <a:t> stocking* </a:t>
            </a:r>
            <a:r>
              <a:rPr lang="en-US" sz="2400" dirty="0">
                <a:solidFill>
                  <a:srgbClr val="FFCCCC"/>
                </a:solidFill>
              </a:rPr>
              <a:t>AND</a:t>
            </a:r>
            <a:r>
              <a:rPr lang="en-US" sz="2400" dirty="0"/>
              <a:t> (DVT </a:t>
            </a:r>
            <a:r>
              <a:rPr lang="en-US" sz="2400" dirty="0">
                <a:solidFill>
                  <a:srgbClr val="FFCCCC"/>
                </a:solidFill>
              </a:rPr>
              <a:t>OR</a:t>
            </a:r>
            <a:r>
              <a:rPr lang="en-US" sz="2400" dirty="0"/>
              <a:t> thrombosis)</a:t>
            </a:r>
          </a:p>
          <a:p>
            <a:pPr algn="l" rtl="0"/>
            <a:r>
              <a:rPr lang="en-US" sz="2400" dirty="0" smtClean="0">
                <a:solidFill>
                  <a:srgbClr val="92D050"/>
                </a:solidFill>
              </a:rPr>
              <a:t>PubMed		   Clinical Queries		Therapy</a:t>
            </a:r>
          </a:p>
          <a:p>
            <a:pPr algn="l" rtl="0"/>
            <a:r>
              <a:rPr lang="en-US" sz="2400" dirty="0" err="1"/>
              <a:t>Scurr</a:t>
            </a:r>
            <a:r>
              <a:rPr lang="en-US" sz="2400" dirty="0"/>
              <a:t> et </a:t>
            </a:r>
            <a:r>
              <a:rPr lang="en-US" sz="2400" dirty="0" smtClean="0"/>
              <a:t>al. </a:t>
            </a:r>
            <a:r>
              <a:rPr lang="en-US" sz="2400" dirty="0"/>
              <a:t>Frequency and prevention of symptomless deep-vein thrombosis in long-haul flights: a randomized trial. </a:t>
            </a:r>
            <a:r>
              <a:rPr lang="en-US" sz="2400" i="1" dirty="0"/>
              <a:t>The Lancet </a:t>
            </a:r>
            <a:r>
              <a:rPr lang="en-US" sz="2400" dirty="0" smtClean="0"/>
              <a:t>2001;357:1485–9.</a:t>
            </a:r>
          </a:p>
          <a:p>
            <a:r>
              <a:rPr lang="fa-IR" dirty="0" smtClean="0"/>
              <a:t>سؤال </a:t>
            </a:r>
            <a:r>
              <a:rPr lang="fa-IR" dirty="0"/>
              <a:t>مطالعه به </a:t>
            </a:r>
            <a:r>
              <a:rPr lang="fa-IR" dirty="0" smtClean="0"/>
              <a:t>سؤال </a:t>
            </a:r>
            <a:r>
              <a:rPr lang="fa-IR" dirty="0"/>
              <a:t>بالینی ما بسیار نزدیک </a:t>
            </a:r>
            <a:r>
              <a:rPr lang="fa-IR" dirty="0" smtClean="0"/>
              <a:t>است. </a:t>
            </a:r>
            <a:r>
              <a:rPr lang="fa-IR" dirty="0"/>
              <a:t>بنابراین، ارزیابی نقادانه را ادامه می‌دهیم.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62</a:t>
            </a:fld>
            <a:endParaRPr lang="en-US"/>
          </a:p>
        </p:txBody>
      </p:sp>
      <p:cxnSp>
        <p:nvCxnSpPr>
          <p:cNvPr id="6" name="Straight Arrow Connector 5"/>
          <p:cNvCxnSpPr/>
          <p:nvPr/>
        </p:nvCxnSpPr>
        <p:spPr>
          <a:xfrm>
            <a:off x="2209800" y="2971800"/>
            <a:ext cx="1066800" cy="0"/>
          </a:xfrm>
          <a:prstGeom prst="straightConnector1">
            <a:avLst/>
          </a:prstGeom>
          <a:ln w="31750">
            <a:solidFill>
              <a:srgbClr val="BEE395"/>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638800" y="2971800"/>
            <a:ext cx="1066800" cy="0"/>
          </a:xfrm>
          <a:prstGeom prst="straightConnector1">
            <a:avLst/>
          </a:prstGeom>
          <a:ln w="31750">
            <a:solidFill>
              <a:srgbClr val="BEE395"/>
            </a:solidFill>
            <a:tailEnd type="arrow"/>
          </a:ln>
        </p:spPr>
        <p:style>
          <a:lnRef idx="1">
            <a:schemeClr val="accent1"/>
          </a:lnRef>
          <a:fillRef idx="0">
            <a:schemeClr val="accent1"/>
          </a:fillRef>
          <a:effectRef idx="0">
            <a:schemeClr val="accent1"/>
          </a:effectRef>
          <a:fontRef idx="minor">
            <a:schemeClr val="tx1"/>
          </a:fontRef>
        </p:style>
      </p:cxnSp>
      <p:sp>
        <p:nvSpPr>
          <p:cNvPr id="8"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
        <p:nvSpPr>
          <p:cNvPr id="9" name="Content Placeholder 2"/>
          <p:cNvSpPr txBox="1">
            <a:spLocks/>
          </p:cNvSpPr>
          <p:nvPr/>
        </p:nvSpPr>
        <p:spPr>
          <a:xfrm>
            <a:off x="533400" y="1371600"/>
            <a:ext cx="8153400" cy="5029200"/>
          </a:xfrm>
          <a:prstGeom prst="rect">
            <a:avLst/>
          </a:prstGeom>
        </p:spPr>
        <p:txBody>
          <a:bodyPr vert="horz" lIns="91440" tIns="45720" rIns="91440" bIns="45720" rtlCol="0">
            <a:normAutofit/>
          </a:bodyPr>
          <a:lstStyle>
            <a:lvl1pPr marL="342900" indent="-342900" algn="r" defTabSz="914400" rtl="1" eaLnBrk="1" latinLnBrk="0" hangingPunct="1">
              <a:lnSpc>
                <a:spcPct val="150000"/>
              </a:lnSpc>
              <a:spcBef>
                <a:spcPts val="0"/>
              </a:spcBef>
              <a:spcAft>
                <a:spcPts val="600"/>
              </a:spcAft>
              <a:buFont typeface="Arial" pitchFamily="34" charset="0"/>
              <a:buChar char="•"/>
              <a:defRPr sz="2800" b="1" kern="1200">
                <a:solidFill>
                  <a:srgbClr val="FFFF00"/>
                </a:solidFill>
                <a:effectLst>
                  <a:outerShdw blurRad="38100" dist="38100" dir="2700000" algn="tl">
                    <a:srgbClr val="000000">
                      <a:alpha val="43137"/>
                    </a:srgbClr>
                  </a:outerShdw>
                </a:effectLst>
                <a:latin typeface="+mn-lt"/>
                <a:ea typeface="+mn-ea"/>
                <a:cs typeface="B Lotus" pitchFamily="2" charset="-78"/>
              </a:defRPr>
            </a:lvl1pPr>
            <a:lvl2pPr marL="742950" indent="-285750" algn="r" defTabSz="914400" rtl="1" eaLnBrk="1" latinLnBrk="0" hangingPunct="1">
              <a:lnSpc>
                <a:spcPct val="150000"/>
              </a:lnSpc>
              <a:spcBef>
                <a:spcPts val="0"/>
              </a:spcBef>
              <a:spcAft>
                <a:spcPts val="600"/>
              </a:spcAft>
              <a:buFont typeface="Arial" pitchFamily="34" charset="0"/>
              <a:buChar char="–"/>
              <a:defRPr sz="2800" b="1" kern="1200">
                <a:solidFill>
                  <a:srgbClr val="92D050"/>
                </a:solidFill>
                <a:effectLst>
                  <a:outerShdw blurRad="38100" dist="38100" dir="2700000" algn="tl">
                    <a:srgbClr val="000000">
                      <a:alpha val="43137"/>
                    </a:srgbClr>
                  </a:outerShdw>
                </a:effectLst>
                <a:latin typeface="+mn-lt"/>
                <a:ea typeface="+mn-ea"/>
                <a:cs typeface="B Lotus" pitchFamily="2" charset="-78"/>
              </a:defRPr>
            </a:lvl2pPr>
            <a:lvl3pPr marL="1143000" indent="-228600" algn="r" defTabSz="914400" rtl="1" eaLnBrk="1" latinLnBrk="0" hangingPunct="1">
              <a:lnSpc>
                <a:spcPct val="150000"/>
              </a:lnSpc>
              <a:spcBef>
                <a:spcPts val="0"/>
              </a:spcBef>
              <a:spcAft>
                <a:spcPts val="600"/>
              </a:spcAft>
              <a:buFont typeface="Arial" pitchFamily="34" charset="0"/>
              <a:buChar char="•"/>
              <a:defRPr sz="2800" b="1" kern="1200">
                <a:solidFill>
                  <a:srgbClr val="FFC000"/>
                </a:solidFill>
                <a:effectLst>
                  <a:outerShdw blurRad="38100" dist="38100" dir="2700000" algn="tl">
                    <a:srgbClr val="000000">
                      <a:alpha val="43137"/>
                    </a:srgbClr>
                  </a:outerShdw>
                </a:effectLst>
                <a:latin typeface="+mn-lt"/>
                <a:ea typeface="+mn-ea"/>
                <a:cs typeface="B Lotus" pitchFamily="2" charset="-78"/>
              </a:defRPr>
            </a:lvl3pPr>
            <a:lvl4pPr marL="1600200" indent="-228600" algn="r" defTabSz="914400" rtl="1" eaLnBrk="1" latinLnBrk="0" hangingPunct="1">
              <a:lnSpc>
                <a:spcPct val="150000"/>
              </a:lnSpc>
              <a:spcBef>
                <a:spcPts val="0"/>
              </a:spcBef>
              <a:spcAft>
                <a:spcPts val="600"/>
              </a:spcAft>
              <a:buFont typeface="Arial" pitchFamily="34" charset="0"/>
              <a:buChar char="–"/>
              <a:defRPr sz="2800" b="1" kern="1200">
                <a:solidFill>
                  <a:srgbClr val="FFC000"/>
                </a:solidFill>
                <a:effectLst>
                  <a:outerShdw blurRad="38100" dist="38100" dir="2700000" algn="tl">
                    <a:srgbClr val="000000">
                      <a:alpha val="43137"/>
                    </a:srgbClr>
                  </a:outerShdw>
                </a:effectLst>
                <a:latin typeface="+mn-lt"/>
                <a:ea typeface="+mn-ea"/>
                <a:cs typeface="B Lotus" pitchFamily="2" charset="-78"/>
              </a:defRPr>
            </a:lvl4pPr>
            <a:lvl5pPr marL="2057400" indent="-228600" algn="r" defTabSz="914400" rtl="1" eaLnBrk="1" latinLnBrk="0" hangingPunct="1">
              <a:lnSpc>
                <a:spcPct val="150000"/>
              </a:lnSpc>
              <a:spcBef>
                <a:spcPts val="0"/>
              </a:spcBef>
              <a:spcAft>
                <a:spcPts val="600"/>
              </a:spcAft>
              <a:buFont typeface="Arial" pitchFamily="34" charset="0"/>
              <a:buChar char="»"/>
              <a:defRPr sz="2800" b="1" kern="1200">
                <a:solidFill>
                  <a:srgbClr val="FFC000"/>
                </a:solidFill>
                <a:effectLst>
                  <a:outerShdw blurRad="38100" dist="38100" dir="2700000" algn="tl">
                    <a:srgbClr val="000000">
                      <a:alpha val="43137"/>
                    </a:srgbClr>
                  </a:outerShdw>
                </a:effectLst>
                <a:latin typeface="+mn-lt"/>
                <a:ea typeface="+mn-ea"/>
                <a:cs typeface="B Lotus" pitchFamily="2" charset="-7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endParaRPr lang="en-US" dirty="0"/>
          </a:p>
        </p:txBody>
      </p:sp>
    </p:spTree>
    <p:extLst>
      <p:ext uri="{BB962C8B-B14F-4D97-AF65-F5344CB8AC3E}">
        <p14:creationId xmlns:p14="http://schemas.microsoft.com/office/powerpoint/2010/main" val="2451999746"/>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Righ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Right)">
                                      <p:cBhvr>
                                        <p:cTn id="12" dur="500"/>
                                        <p:tgtEl>
                                          <p:spTgt spid="3">
                                            <p:txEl>
                                              <p:pRg st="2" end="2"/>
                                            </p:txEl>
                                          </p:spTgt>
                                        </p:tgtEl>
                                      </p:cBhvr>
                                    </p:animEffect>
                                  </p:childTnLst>
                                </p:cTn>
                              </p:par>
                              <p:par>
                                <p:cTn id="13" presetID="18" presetClass="entr" presetSubtype="6"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strips(downRight)">
                                      <p:cBhvr>
                                        <p:cTn id="15" dur="500"/>
                                        <p:tgtEl>
                                          <p:spTgt spid="6"/>
                                        </p:tgtEl>
                                      </p:cBhvr>
                                    </p:animEffect>
                                  </p:childTnLst>
                                </p:cTn>
                              </p:par>
                              <p:par>
                                <p:cTn id="16" presetID="18" presetClass="entr" presetSubtype="6"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strips(downRight)">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6"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strips(downRight)">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12"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strips(downLeft)">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ارزيابی نقادانة شواهد</a:t>
            </a:r>
            <a:r>
              <a:rPr lang="fa-IR" sz="2400" i="1" u="none" dirty="0" smtClean="0"/>
              <a:t>  (ادامه)</a:t>
            </a:r>
            <a:endParaRPr lang="fa-IR" sz="2400" i="1" u="none" dirty="0"/>
          </a:p>
        </p:txBody>
      </p:sp>
      <p:sp>
        <p:nvSpPr>
          <p:cNvPr id="3" name="Content Placeholder 2"/>
          <p:cNvSpPr>
            <a:spLocks noGrp="1"/>
          </p:cNvSpPr>
          <p:nvPr>
            <p:ph idx="1"/>
          </p:nvPr>
        </p:nvSpPr>
        <p:spPr>
          <a:xfrm>
            <a:off x="838200" y="1371600"/>
            <a:ext cx="7620000" cy="5029200"/>
          </a:xfrm>
        </p:spPr>
        <p:txBody>
          <a:bodyPr/>
          <a:lstStyle/>
          <a:p>
            <a:pPr algn="just">
              <a:buFont typeface="Wingdings" pitchFamily="2" charset="2"/>
              <a:buChar char="§"/>
            </a:pPr>
            <a:r>
              <a:rPr lang="fa-IR" sz="2400" u="sng" dirty="0" smtClean="0">
                <a:solidFill>
                  <a:srgbClr val="92D050"/>
                </a:solidFill>
                <a:cs typeface="B Titr" pitchFamily="2" charset="-78"/>
              </a:rPr>
              <a:t>3 سؤال اصلی در ارزیابی </a:t>
            </a:r>
            <a:r>
              <a:rPr lang="fa-IR" sz="2400" u="sng" dirty="0">
                <a:solidFill>
                  <a:srgbClr val="92D050"/>
                </a:solidFill>
                <a:cs typeface="B Titr" pitchFamily="2" charset="-78"/>
              </a:rPr>
              <a:t>نقادانه یک مقاله کارآزمایی </a:t>
            </a:r>
            <a:r>
              <a:rPr lang="fa-IR" sz="2400" u="sng" dirty="0" smtClean="0">
                <a:solidFill>
                  <a:srgbClr val="92D050"/>
                </a:solidFill>
                <a:cs typeface="B Titr" pitchFamily="2" charset="-78"/>
              </a:rPr>
              <a:t>بالینی</a:t>
            </a:r>
          </a:p>
          <a:p>
            <a:pPr marL="457200" lvl="1" indent="0" algn="just">
              <a:buNone/>
            </a:pPr>
            <a:r>
              <a:rPr lang="fa-IR" dirty="0" smtClean="0">
                <a:solidFill>
                  <a:srgbClr val="FFFF00"/>
                </a:solidFill>
              </a:rPr>
              <a:t>الف) سؤال </a:t>
            </a:r>
            <a:r>
              <a:rPr lang="fa-IR" dirty="0">
                <a:solidFill>
                  <a:srgbClr val="FFFF00"/>
                </a:solidFill>
              </a:rPr>
              <a:t>مطالعه چیست و آیا به حد کافی به سؤال بالینی ما نزدیک است؟</a:t>
            </a:r>
            <a:endParaRPr lang="en-US" dirty="0">
              <a:solidFill>
                <a:srgbClr val="FFFF00"/>
              </a:solidFill>
            </a:endParaRPr>
          </a:p>
          <a:p>
            <a:pPr marL="457200" lvl="1" indent="0" algn="just">
              <a:buNone/>
            </a:pPr>
            <a:r>
              <a:rPr lang="fa-IR" dirty="0" smtClean="0">
                <a:solidFill>
                  <a:srgbClr val="00B0F0"/>
                </a:solidFill>
              </a:rPr>
              <a:t>ب) </a:t>
            </a:r>
            <a:r>
              <a:rPr lang="fa-IR" u="sng" dirty="0" smtClean="0">
                <a:solidFill>
                  <a:srgbClr val="00B0F0"/>
                </a:solidFill>
              </a:rPr>
              <a:t>مطالعه </a:t>
            </a:r>
            <a:r>
              <a:rPr lang="fa-IR" u="sng" dirty="0">
                <a:solidFill>
                  <a:srgbClr val="00B0F0"/>
                </a:solidFill>
              </a:rPr>
              <a:t>چقدر خوب انجام گرفته است؟ </a:t>
            </a:r>
            <a:endParaRPr lang="en-US" u="sng" dirty="0">
              <a:solidFill>
                <a:srgbClr val="00B0F0"/>
              </a:solidFill>
            </a:endParaRPr>
          </a:p>
          <a:p>
            <a:pPr marL="457200" lvl="1" indent="0" algn="just">
              <a:buNone/>
            </a:pPr>
            <a:r>
              <a:rPr lang="fa-IR" dirty="0" smtClean="0">
                <a:solidFill>
                  <a:srgbClr val="FFFF00"/>
                </a:solidFill>
              </a:rPr>
              <a:t>ج) نتایج </a:t>
            </a:r>
            <a:r>
              <a:rPr lang="fa-IR" dirty="0">
                <a:solidFill>
                  <a:srgbClr val="FFFF00"/>
                </a:solidFill>
              </a:rPr>
              <a:t>مطالعه چه معنی می‌دهند و آیا ممکن است تصادفی به‌وجود آمده باشند</a:t>
            </a:r>
            <a:r>
              <a:rPr lang="fa-IR" dirty="0" smtClean="0">
                <a:solidFill>
                  <a:srgbClr val="FFFF00"/>
                </a:solidFill>
              </a:rPr>
              <a:t>؟</a:t>
            </a:r>
            <a:endParaRPr lang="en-US" dirty="0" smtClean="0"/>
          </a:p>
          <a:p>
            <a:pPr algn="just"/>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63</a:t>
            </a:fld>
            <a:endParaRPr lang="en-US"/>
          </a:p>
        </p:txBody>
      </p:sp>
    </p:spTree>
    <p:extLst>
      <p:ext uri="{BB962C8B-B14F-4D97-AF65-F5344CB8AC3E}">
        <p14:creationId xmlns:p14="http://schemas.microsoft.com/office/powerpoint/2010/main" val="2346004039"/>
      </p:ext>
    </p:extLst>
  </p:cSld>
  <p:clrMapOvr>
    <a:masterClrMapping/>
  </p:clrMapOvr>
  <p:transition>
    <p:randomBar dir="vert"/>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371600"/>
            <a:ext cx="8153400" cy="5029200"/>
          </a:xfrm>
        </p:spPr>
        <p:txBody>
          <a:bodyPr/>
          <a:lstStyle/>
          <a:p>
            <a:pPr marL="0" indent="0" algn="just">
              <a:buNone/>
            </a:pPr>
            <a:r>
              <a:rPr lang="fa-IR" sz="2400" dirty="0" smtClean="0">
                <a:solidFill>
                  <a:srgbClr val="92D050"/>
                </a:solidFill>
                <a:cs typeface="B Titr" pitchFamily="2" charset="-78"/>
              </a:rPr>
              <a:t>ب) </a:t>
            </a:r>
            <a:r>
              <a:rPr lang="fa-IR" sz="2400" u="sng" dirty="0" smtClean="0">
                <a:solidFill>
                  <a:srgbClr val="92D050"/>
                </a:solidFill>
                <a:cs typeface="B Titr" pitchFamily="2" charset="-78"/>
              </a:rPr>
              <a:t>آیا </a:t>
            </a:r>
            <a:r>
              <a:rPr lang="fa-IR" sz="2400" u="sng" dirty="0">
                <a:solidFill>
                  <a:srgbClr val="92D050"/>
                </a:solidFill>
                <a:cs typeface="B Titr" pitchFamily="2" charset="-78"/>
              </a:rPr>
              <a:t>مطالعه </a:t>
            </a:r>
            <a:r>
              <a:rPr lang="fa-IR" sz="2400" u="sng" dirty="0" smtClean="0">
                <a:solidFill>
                  <a:srgbClr val="92D050"/>
                </a:solidFill>
                <a:cs typeface="B Titr" pitchFamily="2" charset="-78"/>
              </a:rPr>
              <a:t>به‌درستی </a:t>
            </a:r>
            <a:r>
              <a:rPr lang="fa-IR" sz="2400" u="sng" dirty="0">
                <a:solidFill>
                  <a:srgbClr val="92D050"/>
                </a:solidFill>
                <a:cs typeface="B Titr" pitchFamily="2" charset="-78"/>
              </a:rPr>
              <a:t>انجام گرفته </a:t>
            </a:r>
            <a:r>
              <a:rPr lang="fa-IR" sz="2400" u="sng" dirty="0" smtClean="0">
                <a:solidFill>
                  <a:srgbClr val="92D050"/>
                </a:solidFill>
                <a:cs typeface="B Titr" pitchFamily="2" charset="-78"/>
              </a:rPr>
              <a:t>است</a:t>
            </a:r>
            <a:r>
              <a:rPr lang="fa-IR" sz="2400" dirty="0" smtClean="0">
                <a:solidFill>
                  <a:srgbClr val="92D050"/>
                </a:solidFill>
                <a:cs typeface="B Titr" pitchFamily="2" charset="-78"/>
              </a:rPr>
              <a:t>؟</a:t>
            </a:r>
          </a:p>
          <a:p>
            <a:pPr algn="just"/>
            <a:r>
              <a:rPr lang="fa-IR" dirty="0" smtClean="0"/>
              <a:t>(آیا </a:t>
            </a:r>
            <a:r>
              <a:rPr lang="fa-IR" dirty="0"/>
              <a:t>می‌توانیم به نتایج مطالعه اعتماد کنیم؟ </a:t>
            </a:r>
            <a:r>
              <a:rPr lang="fa-IR" dirty="0" smtClean="0"/>
              <a:t>آیا </a:t>
            </a:r>
            <a:r>
              <a:rPr lang="fa-IR" dirty="0"/>
              <a:t>نتایج مطالعه </a:t>
            </a:r>
            <a:r>
              <a:rPr lang="fa-IR" dirty="0" smtClean="0"/>
              <a:t>روایی يا اعتبار دارند؟)</a:t>
            </a:r>
          </a:p>
          <a:p>
            <a:pPr lvl="0" algn="just">
              <a:buClr>
                <a:srgbClr val="FFFF00"/>
              </a:buClr>
            </a:pPr>
            <a:r>
              <a:rPr lang="fa-IR" dirty="0"/>
              <a:t>به درجاتی که </a:t>
            </a:r>
            <a:r>
              <a:rPr lang="fa-IR" dirty="0" smtClean="0"/>
              <a:t>روش‌های </a:t>
            </a:r>
            <a:r>
              <a:rPr lang="fa-IR" dirty="0"/>
              <a:t>مطالعه بتوانند از تأثیر </a:t>
            </a:r>
            <a:r>
              <a:rPr lang="fa-IR" dirty="0">
                <a:solidFill>
                  <a:srgbClr val="FFCCCC"/>
                </a:solidFill>
              </a:rPr>
              <a:t>سوگیری</a:t>
            </a:r>
            <a:r>
              <a:rPr lang="fa-IR" dirty="0"/>
              <a:t> و </a:t>
            </a:r>
            <a:r>
              <a:rPr lang="fa-IR" dirty="0">
                <a:solidFill>
                  <a:srgbClr val="FFCCCC"/>
                </a:solidFill>
              </a:rPr>
              <a:t>عوامل </a:t>
            </a:r>
            <a:r>
              <a:rPr lang="fa-IR" dirty="0" smtClean="0">
                <a:solidFill>
                  <a:srgbClr val="FFCCCC"/>
                </a:solidFill>
              </a:rPr>
              <a:t>مغشوش</a:t>
            </a:r>
            <a:r>
              <a:rPr lang="fa-IR" dirty="0"/>
              <a:t>‌</a:t>
            </a:r>
            <a:r>
              <a:rPr lang="fa-IR" dirty="0" smtClean="0">
                <a:solidFill>
                  <a:srgbClr val="FFCCCC"/>
                </a:solidFill>
              </a:rPr>
              <a:t>کننده </a:t>
            </a:r>
            <a:r>
              <a:rPr lang="fa-IR" dirty="0"/>
              <a:t>بر نتایج مطالعه پیشگیری کنند مطالعه </a:t>
            </a:r>
            <a:r>
              <a:rPr lang="fa-IR" dirty="0">
                <a:solidFill>
                  <a:srgbClr val="FFCCCC"/>
                </a:solidFill>
              </a:rPr>
              <a:t>روایی</a:t>
            </a:r>
            <a:r>
              <a:rPr lang="fa-IR" dirty="0"/>
              <a:t> </a:t>
            </a:r>
            <a:r>
              <a:rPr lang="fa-IR" dirty="0" smtClean="0"/>
              <a:t>يا </a:t>
            </a:r>
            <a:r>
              <a:rPr lang="fa-IR" dirty="0" smtClean="0">
                <a:solidFill>
                  <a:srgbClr val="FFCCCC"/>
                </a:solidFill>
              </a:rPr>
              <a:t>اعتبار</a:t>
            </a:r>
            <a:r>
              <a:rPr lang="fa-IR" dirty="0" smtClean="0"/>
              <a:t> خواهد </a:t>
            </a:r>
            <a:r>
              <a:rPr lang="fa-IR" dirty="0"/>
              <a:t>داشت</a:t>
            </a:r>
            <a:r>
              <a:rPr lang="fa-IR" dirty="0" smtClean="0"/>
              <a: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64</a:t>
            </a:fld>
            <a:endParaRPr lang="en-US"/>
          </a:p>
        </p:txBody>
      </p:sp>
      <p:sp>
        <p:nvSpPr>
          <p:cNvPr id="7"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2237421058"/>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95400"/>
            <a:ext cx="8153400" cy="5029200"/>
          </a:xfrm>
        </p:spPr>
        <p:txBody>
          <a:bodyPr>
            <a:normAutofit/>
          </a:bodyPr>
          <a:lstStyle/>
          <a:p>
            <a:pPr algn="just"/>
            <a:r>
              <a:rPr lang="fa-IR" dirty="0" smtClean="0"/>
              <a:t>میزان </a:t>
            </a:r>
            <a:r>
              <a:rPr lang="fa-IR" dirty="0"/>
              <a:t>انحراف نتایج از مقادیر واقعی را </a:t>
            </a:r>
            <a:r>
              <a:rPr lang="fa-IR" dirty="0" smtClean="0">
                <a:solidFill>
                  <a:srgbClr val="FFCCCC"/>
                </a:solidFill>
              </a:rPr>
              <a:t>سوگيری</a:t>
            </a:r>
            <a:r>
              <a:rPr lang="fa-IR" dirty="0" smtClean="0"/>
              <a:t> گویند</a:t>
            </a:r>
            <a:r>
              <a:rPr lang="fa-IR" dirty="0"/>
              <a:t>. </a:t>
            </a:r>
            <a:endParaRPr lang="fa-IR" dirty="0" smtClean="0"/>
          </a:p>
          <a:p>
            <a:pPr algn="just"/>
            <a:r>
              <a:rPr lang="fa-IR" dirty="0" smtClean="0"/>
              <a:t>سوگیری </a:t>
            </a:r>
            <a:r>
              <a:rPr lang="fa-IR" dirty="0"/>
              <a:t>انواع مختلف دارد. مثل </a:t>
            </a:r>
            <a:r>
              <a:rPr lang="fa-IR" dirty="0" smtClean="0"/>
              <a:t>روش </a:t>
            </a:r>
            <a:r>
              <a:rPr lang="fa-IR" dirty="0"/>
              <a:t>انتخاب افراد برای مطالعه</a:t>
            </a:r>
            <a:r>
              <a:rPr lang="fa-IR" dirty="0" smtClean="0"/>
              <a:t>، درمان و سنجش </a:t>
            </a:r>
            <a:r>
              <a:rPr lang="fa-IR" dirty="0"/>
              <a:t>پیامد‌های مطالعه</a:t>
            </a:r>
            <a:r>
              <a:rPr lang="fa-IR" dirty="0" smtClean="0"/>
              <a:t>.</a:t>
            </a:r>
          </a:p>
          <a:p>
            <a:pPr algn="just"/>
            <a:r>
              <a:rPr lang="fa-IR" dirty="0" smtClean="0"/>
              <a:t>بايد افراد </a:t>
            </a:r>
            <a:r>
              <a:rPr lang="fa-IR" dirty="0"/>
              <a:t>مختلف درگیرِ مطالعه، </a:t>
            </a:r>
            <a:r>
              <a:rPr lang="fa-IR" dirty="0" smtClean="0"/>
              <a:t>نسبت به</a:t>
            </a:r>
            <a:r>
              <a:rPr lang="fa-IR" dirty="0"/>
              <a:t>‌</a:t>
            </a:r>
            <a:r>
              <a:rPr lang="fa-IR" dirty="0" smtClean="0"/>
              <a:t>نوع </a:t>
            </a:r>
            <a:r>
              <a:rPr lang="fa-IR" dirty="0"/>
              <a:t>مداخله </a:t>
            </a:r>
            <a:r>
              <a:rPr lang="fa-IR" dirty="0" smtClean="0"/>
              <a:t>بی</a:t>
            </a:r>
            <a:r>
              <a:rPr lang="fa-IR" dirty="0"/>
              <a:t>‌</a:t>
            </a:r>
            <a:r>
              <a:rPr lang="fa-IR" dirty="0" smtClean="0"/>
              <a:t>اطلاع </a:t>
            </a:r>
            <a:r>
              <a:rPr lang="fa-IR" dirty="0"/>
              <a:t>باشند و </a:t>
            </a:r>
            <a:r>
              <a:rPr lang="fa-IR" dirty="0" smtClean="0"/>
              <a:t>مطالعه‌ شوندگان </a:t>
            </a:r>
            <a:r>
              <a:rPr lang="fa-IR" dirty="0"/>
              <a:t>و </a:t>
            </a:r>
            <a:r>
              <a:rPr lang="fa-IR" dirty="0" smtClean="0"/>
              <a:t>پژوهشگران</a:t>
            </a:r>
            <a:r>
              <a:rPr lang="fa-IR" dirty="0"/>
              <a:t>، در فرایند انتخاب افراد مطالعه، اختصاص آنان به گروه‌ها و سنجش پیامد‌ها، دخالت نکنند.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65</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2901863095"/>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305800" cy="5029200"/>
          </a:xfrm>
        </p:spPr>
        <p:txBody>
          <a:bodyPr/>
          <a:lstStyle/>
          <a:p>
            <a:pPr algn="just"/>
            <a:r>
              <a:rPr lang="fa-IR" dirty="0">
                <a:solidFill>
                  <a:srgbClr val="FFCCCC"/>
                </a:solidFill>
              </a:rPr>
              <a:t>عوامل مغشوش کننده </a:t>
            </a:r>
            <a:r>
              <a:rPr lang="fa-IR" dirty="0"/>
              <a:t>متغیرهایی هستند- به غیر از متغیر‌های مطالعه- که می‌توانند بر پیامد‌های مطالعه تأثیر </a:t>
            </a:r>
            <a:r>
              <a:rPr lang="fa-IR" dirty="0" smtClean="0"/>
              <a:t>بگذارند.</a:t>
            </a:r>
          </a:p>
          <a:p>
            <a:pPr algn="just"/>
            <a:r>
              <a:rPr lang="fa-IR" dirty="0" smtClean="0"/>
              <a:t>برای </a:t>
            </a:r>
            <a:r>
              <a:rPr lang="fa-IR" dirty="0"/>
              <a:t>برطرف کردن عوامل مغشوش کننده باید </a:t>
            </a:r>
            <a:r>
              <a:rPr lang="fa-IR" dirty="0" smtClean="0"/>
              <a:t>گروه‌های </a:t>
            </a:r>
            <a:r>
              <a:rPr lang="fa-IR" dirty="0"/>
              <a:t>مطالعه </a:t>
            </a:r>
            <a:r>
              <a:rPr lang="fa-IR" dirty="0" smtClean="0"/>
              <a:t>در </a:t>
            </a:r>
            <a:r>
              <a:rPr lang="fa-IR" dirty="0"/>
              <a:t>بدو امر با هم جور </a:t>
            </a:r>
            <a:r>
              <a:rPr lang="fa-IR" dirty="0" smtClean="0"/>
              <a:t>شوند </a:t>
            </a:r>
            <a:r>
              <a:rPr lang="fa-IR" dirty="0"/>
              <a:t>و در طول مطالعه مشابه هم درمان و پیگیری </a:t>
            </a:r>
            <a:r>
              <a:rPr lang="fa-IR" dirty="0" smtClean="0"/>
              <a:t>گردند.</a:t>
            </a:r>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66</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1656331768"/>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371600"/>
            <a:ext cx="8763000" cy="5029200"/>
          </a:xfrm>
        </p:spPr>
        <p:txBody>
          <a:bodyPr/>
          <a:lstStyle/>
          <a:p>
            <a:pPr>
              <a:buFont typeface="Wingdings" pitchFamily="2" charset="2"/>
              <a:buChar char="§"/>
            </a:pPr>
            <a:r>
              <a:rPr lang="fa-IR" sz="2400" u="sng" dirty="0" smtClean="0">
                <a:solidFill>
                  <a:srgbClr val="92D050"/>
                </a:solidFill>
                <a:cs typeface="B Titr" pitchFamily="2" charset="-78"/>
              </a:rPr>
              <a:t>تعيين اعتبار يک </a:t>
            </a:r>
            <a:r>
              <a:rPr lang="en-US" sz="2400" u="sng" dirty="0" smtClean="0">
                <a:solidFill>
                  <a:srgbClr val="92D050"/>
                </a:solidFill>
                <a:cs typeface="B Titr" pitchFamily="2" charset="-78"/>
              </a:rPr>
              <a:t>RCT</a:t>
            </a:r>
            <a:r>
              <a:rPr lang="fa-IR" sz="2400" u="sng" dirty="0" smtClean="0">
                <a:solidFill>
                  <a:srgbClr val="92D050"/>
                </a:solidFill>
                <a:cs typeface="B Titr" pitchFamily="2" charset="-78"/>
              </a:rPr>
              <a:t> توسط </a:t>
            </a:r>
            <a:r>
              <a:rPr lang="en-US" sz="2400" u="sng" dirty="0" smtClean="0">
                <a:solidFill>
                  <a:srgbClr val="92D050"/>
                </a:solidFill>
                <a:cs typeface="B Titr" pitchFamily="2" charset="-78"/>
              </a:rPr>
              <a:t>PICO</a:t>
            </a:r>
          </a:p>
          <a:p>
            <a:pPr lvl="0"/>
            <a:r>
              <a:rPr lang="fa-IR" dirty="0" smtClean="0"/>
              <a:t>افراد </a:t>
            </a:r>
            <a:r>
              <a:rPr lang="fa-IR" dirty="0"/>
              <a:t>مطالعه چقدر </a:t>
            </a:r>
            <a:r>
              <a:rPr lang="fa-IR" dirty="0">
                <a:solidFill>
                  <a:srgbClr val="FFCCCC"/>
                </a:solidFill>
              </a:rPr>
              <a:t>منصفانه</a:t>
            </a:r>
            <a:r>
              <a:rPr lang="fa-IR" dirty="0"/>
              <a:t> انتخاب شده‌اند</a:t>
            </a:r>
            <a:r>
              <a:rPr lang="fa-IR" dirty="0">
                <a:solidFill>
                  <a:srgbClr val="FFCCCC"/>
                </a:solidFill>
              </a:rPr>
              <a:t> </a:t>
            </a:r>
            <a:r>
              <a:rPr lang="en-US" sz="2400" dirty="0">
                <a:solidFill>
                  <a:srgbClr val="FFCCCC"/>
                </a:solidFill>
              </a:rPr>
              <a:t>(P)</a:t>
            </a:r>
            <a:r>
              <a:rPr lang="fa-IR" dirty="0"/>
              <a:t>؟</a:t>
            </a:r>
            <a:endParaRPr lang="en-US" dirty="0"/>
          </a:p>
          <a:p>
            <a:pPr lvl="0"/>
            <a:r>
              <a:rPr lang="fa-IR" dirty="0"/>
              <a:t>افراد مطالعه چقدر </a:t>
            </a:r>
            <a:r>
              <a:rPr lang="fa-IR" dirty="0">
                <a:solidFill>
                  <a:srgbClr val="FFCCCC"/>
                </a:solidFill>
              </a:rPr>
              <a:t>منصفانه</a:t>
            </a:r>
            <a:r>
              <a:rPr lang="fa-IR" dirty="0"/>
              <a:t> به گروه‌ها اختصاص یافته‌اند</a:t>
            </a:r>
            <a:r>
              <a:rPr lang="fa-IR" dirty="0">
                <a:solidFill>
                  <a:srgbClr val="FFCCCC"/>
                </a:solidFill>
              </a:rPr>
              <a:t> </a:t>
            </a:r>
            <a:r>
              <a:rPr lang="en-US" sz="2400" dirty="0">
                <a:solidFill>
                  <a:srgbClr val="FFCCCC"/>
                </a:solidFill>
              </a:rPr>
              <a:t>(I and C)</a:t>
            </a:r>
            <a:r>
              <a:rPr lang="fa-IR" dirty="0"/>
              <a:t>؟</a:t>
            </a:r>
            <a:endParaRPr lang="en-US" dirty="0"/>
          </a:p>
          <a:p>
            <a:pPr lvl="0"/>
            <a:r>
              <a:rPr lang="fa-IR" dirty="0"/>
              <a:t>گروه‌ها </a:t>
            </a:r>
            <a:r>
              <a:rPr lang="fa-IR" dirty="0" smtClean="0"/>
              <a:t>درطول </a:t>
            </a:r>
            <a:r>
              <a:rPr lang="fa-IR" dirty="0"/>
              <a:t>مطالعه چقدر </a:t>
            </a:r>
            <a:r>
              <a:rPr lang="fa-IR" dirty="0">
                <a:solidFill>
                  <a:srgbClr val="FFCCCC"/>
                </a:solidFill>
              </a:rPr>
              <a:t>منصفانه</a:t>
            </a:r>
            <a:r>
              <a:rPr lang="fa-IR" dirty="0"/>
              <a:t> درمان و پیگیری شده‌اند</a:t>
            </a:r>
            <a:r>
              <a:rPr lang="fa-IR" dirty="0">
                <a:solidFill>
                  <a:srgbClr val="FFCCCC"/>
                </a:solidFill>
              </a:rPr>
              <a:t> </a:t>
            </a:r>
            <a:r>
              <a:rPr lang="en-US" sz="2400" dirty="0">
                <a:solidFill>
                  <a:srgbClr val="FFCCCC"/>
                </a:solidFill>
              </a:rPr>
              <a:t>(I and C)</a:t>
            </a:r>
            <a:r>
              <a:rPr lang="fa-IR" dirty="0"/>
              <a:t>؟</a:t>
            </a:r>
            <a:endParaRPr lang="en-US" dirty="0"/>
          </a:p>
          <a:p>
            <a:pPr lvl="0"/>
            <a:r>
              <a:rPr lang="fa-IR" dirty="0"/>
              <a:t>پیامد‌ها چقدر </a:t>
            </a:r>
            <a:r>
              <a:rPr lang="fa-IR" dirty="0">
                <a:solidFill>
                  <a:srgbClr val="FFCCCC"/>
                </a:solidFill>
              </a:rPr>
              <a:t>منصفانه</a:t>
            </a:r>
            <a:r>
              <a:rPr lang="fa-IR" dirty="0"/>
              <a:t> اندازه‌گیری شده‌اند</a:t>
            </a:r>
            <a:r>
              <a:rPr lang="fa-IR" dirty="0">
                <a:solidFill>
                  <a:srgbClr val="FFCCCC"/>
                </a:solidFill>
              </a:rPr>
              <a:t> </a:t>
            </a:r>
            <a:r>
              <a:rPr lang="en-US" sz="2400" dirty="0">
                <a:solidFill>
                  <a:srgbClr val="FFCCCC"/>
                </a:solidFill>
              </a:rPr>
              <a:t>(O)</a:t>
            </a:r>
            <a:r>
              <a:rPr lang="fa-IR" dirty="0"/>
              <a:t>؟</a:t>
            </a:r>
            <a:endParaRPr lang="en-US" dirty="0"/>
          </a:p>
          <a:p>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67</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3536640815"/>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trips(down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trips(down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371600"/>
            <a:ext cx="7391400" cy="3810000"/>
          </a:xfrm>
        </p:spPr>
        <p:txBody>
          <a:bodyPr>
            <a:normAutofit/>
          </a:bodyPr>
          <a:lstStyle/>
          <a:p>
            <a:pPr>
              <a:buFont typeface="Wingdings" pitchFamily="2" charset="2"/>
              <a:buChar char="§"/>
            </a:pPr>
            <a:r>
              <a:rPr lang="fa-IR" sz="2400" u="sng" dirty="0">
                <a:solidFill>
                  <a:srgbClr val="92D050"/>
                </a:solidFill>
                <a:cs typeface="B Titr" pitchFamily="2" charset="-78"/>
              </a:rPr>
              <a:t>الگوی </a:t>
            </a:r>
            <a:r>
              <a:rPr lang="en-US" sz="2400" u="sng" dirty="0" err="1">
                <a:solidFill>
                  <a:srgbClr val="92D050"/>
                </a:solidFill>
                <a:cs typeface="B Titr" pitchFamily="2" charset="-78"/>
              </a:rPr>
              <a:t>RAMMbo</a:t>
            </a:r>
            <a:r>
              <a:rPr lang="fa-IR" sz="2400" u="sng" dirty="0">
                <a:solidFill>
                  <a:srgbClr val="92D050"/>
                </a:solidFill>
                <a:cs typeface="B Titr" pitchFamily="2" charset="-78"/>
              </a:rPr>
              <a:t> برای ارزیابی اعتبار یک </a:t>
            </a:r>
            <a:r>
              <a:rPr lang="en-US" sz="2400" u="sng" dirty="0" smtClean="0">
                <a:solidFill>
                  <a:srgbClr val="92D050"/>
                </a:solidFill>
                <a:cs typeface="B Titr" pitchFamily="2" charset="-78"/>
              </a:rPr>
              <a:t>RCT</a:t>
            </a:r>
          </a:p>
          <a:p>
            <a:r>
              <a:rPr lang="fa-IR" dirty="0" smtClean="0"/>
              <a:t>انتخاب </a:t>
            </a:r>
            <a:r>
              <a:rPr lang="fa-IR" dirty="0"/>
              <a:t>منصفانه </a:t>
            </a:r>
            <a:r>
              <a:rPr lang="en-US" sz="2400" dirty="0"/>
              <a:t>(Fair </a:t>
            </a:r>
            <a:r>
              <a:rPr lang="en-US" sz="2400" dirty="0" smtClean="0">
                <a:solidFill>
                  <a:srgbClr val="FFCCCC"/>
                </a:solidFill>
              </a:rPr>
              <a:t>R</a:t>
            </a:r>
            <a:r>
              <a:rPr lang="en-US" sz="2400" dirty="0" smtClean="0"/>
              <a:t>ecruitment)</a:t>
            </a:r>
            <a:endParaRPr lang="en-US" dirty="0" smtClean="0"/>
          </a:p>
          <a:p>
            <a:r>
              <a:rPr lang="fa-IR" dirty="0" smtClean="0"/>
              <a:t>اختصاص </a:t>
            </a:r>
            <a:r>
              <a:rPr lang="fa-IR" dirty="0"/>
              <a:t>منصفانه</a:t>
            </a:r>
            <a:r>
              <a:rPr lang="fa-IR" sz="2400" dirty="0"/>
              <a:t> </a:t>
            </a:r>
            <a:r>
              <a:rPr lang="en-US" sz="2400" dirty="0"/>
              <a:t>(Fair </a:t>
            </a:r>
            <a:r>
              <a:rPr lang="en-US" sz="2400" dirty="0">
                <a:solidFill>
                  <a:srgbClr val="FFCCCC"/>
                </a:solidFill>
              </a:rPr>
              <a:t>A</a:t>
            </a:r>
            <a:r>
              <a:rPr lang="en-US" sz="2400" dirty="0"/>
              <a:t>llocation)</a:t>
            </a:r>
            <a:endParaRPr lang="en-US" dirty="0"/>
          </a:p>
          <a:p>
            <a:r>
              <a:rPr lang="fa-IR" dirty="0"/>
              <a:t>درمان و پیگیری منصفانه</a:t>
            </a:r>
            <a:r>
              <a:rPr lang="fa-IR" sz="2400" dirty="0"/>
              <a:t> </a:t>
            </a:r>
            <a:r>
              <a:rPr lang="en-US" sz="2400" dirty="0"/>
              <a:t>(Fair </a:t>
            </a:r>
            <a:r>
              <a:rPr lang="en-US" sz="2400" dirty="0">
                <a:solidFill>
                  <a:srgbClr val="FFCCCC"/>
                </a:solidFill>
              </a:rPr>
              <a:t>M</a:t>
            </a:r>
            <a:r>
              <a:rPr lang="en-US" sz="2400" dirty="0"/>
              <a:t>aintenance)</a:t>
            </a:r>
            <a:r>
              <a:rPr lang="fa-IR" dirty="0"/>
              <a:t> </a:t>
            </a:r>
            <a:endParaRPr lang="en-US" dirty="0"/>
          </a:p>
          <a:p>
            <a:r>
              <a:rPr lang="fa-IR" dirty="0"/>
              <a:t>سنجش </a:t>
            </a:r>
            <a:r>
              <a:rPr lang="fa-IR" dirty="0" smtClean="0"/>
              <a:t>منصفانه </a:t>
            </a:r>
            <a:r>
              <a:rPr lang="en-US" sz="2400" dirty="0" smtClean="0">
                <a:cs typeface="+mn-cs"/>
              </a:rPr>
              <a:t>(</a:t>
            </a:r>
            <a:r>
              <a:rPr lang="en-US" sz="2400" dirty="0">
                <a:cs typeface="+mn-cs"/>
              </a:rPr>
              <a:t>Fair </a:t>
            </a:r>
            <a:r>
              <a:rPr lang="en-US" sz="2400" dirty="0" smtClean="0">
                <a:solidFill>
                  <a:srgbClr val="FFCCCC"/>
                </a:solidFill>
                <a:cs typeface="+mn-cs"/>
              </a:rPr>
              <a:t>M</a:t>
            </a:r>
            <a:r>
              <a:rPr lang="en-US" sz="2400" dirty="0" smtClean="0">
                <a:cs typeface="+mn-cs"/>
              </a:rPr>
              <a:t>easurement: </a:t>
            </a:r>
            <a:r>
              <a:rPr lang="en-US" sz="2400" dirty="0" smtClean="0">
                <a:solidFill>
                  <a:srgbClr val="FFCCCC"/>
                </a:solidFill>
              </a:rPr>
              <a:t>b</a:t>
            </a:r>
            <a:r>
              <a:rPr lang="en-US" sz="2400" dirty="0" smtClean="0"/>
              <a:t>linded/</a:t>
            </a:r>
            <a:r>
              <a:rPr lang="en-US" sz="2400" dirty="0" smtClean="0">
                <a:solidFill>
                  <a:srgbClr val="FFCCCC"/>
                </a:solidFill>
              </a:rPr>
              <a:t>o</a:t>
            </a:r>
            <a:r>
              <a:rPr lang="en-US" sz="2400" dirty="0" smtClean="0"/>
              <a:t>bjective)</a:t>
            </a:r>
            <a:endParaRPr lang="fa-IR"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68</a:t>
            </a:fld>
            <a:endParaRPr lang="en-US"/>
          </a:p>
        </p:txBody>
      </p:sp>
      <p:sp>
        <p:nvSpPr>
          <p:cNvPr id="5" name="TextBox 4"/>
          <p:cNvSpPr txBox="1"/>
          <p:nvPr/>
        </p:nvSpPr>
        <p:spPr>
          <a:xfrm>
            <a:off x="1143000" y="2600980"/>
            <a:ext cx="1676400" cy="523220"/>
          </a:xfrm>
          <a:prstGeom prst="rect">
            <a:avLst/>
          </a:prstGeom>
          <a:noFill/>
        </p:spPr>
        <p:txBody>
          <a:bodyPr wrap="square" rtlCol="1">
            <a:spAutoFit/>
          </a:bodyPr>
          <a:lstStyle/>
          <a:p>
            <a:r>
              <a:rPr lang="en-US" sz="2800" b="1" u="sng" dirty="0" err="1" smtClean="0">
                <a:solidFill>
                  <a:srgbClr val="FFCCCC"/>
                </a:solidFill>
                <a:effectLst>
                  <a:outerShdw blurRad="38100" dist="38100" dir="2700000" algn="tl">
                    <a:srgbClr val="000000">
                      <a:alpha val="43137"/>
                    </a:srgbClr>
                  </a:outerShdw>
                </a:effectLst>
              </a:rPr>
              <a:t>RAMMbo</a:t>
            </a:r>
            <a:endParaRPr lang="fa-IR" sz="2800" b="1" u="sng" dirty="0">
              <a:solidFill>
                <a:srgbClr val="FFCCCC"/>
              </a:solidFill>
              <a:effectLst>
                <a:outerShdw blurRad="38100" dist="38100" dir="2700000" algn="tl">
                  <a:srgbClr val="000000">
                    <a:alpha val="43137"/>
                  </a:srgbClr>
                </a:outerShdw>
              </a:effectLst>
            </a:endParaRPr>
          </a:p>
        </p:txBody>
      </p:sp>
      <p:sp>
        <p:nvSpPr>
          <p:cNvPr id="7" name="Left Brace 6"/>
          <p:cNvSpPr/>
          <p:nvPr/>
        </p:nvSpPr>
        <p:spPr>
          <a:xfrm rot="2841221">
            <a:off x="2350852" y="1425203"/>
            <a:ext cx="443129" cy="3719742"/>
          </a:xfrm>
          <a:prstGeom prst="leftBrace">
            <a:avLst/>
          </a:prstGeom>
          <a:ln w="34925">
            <a:solidFill>
              <a:srgbClr val="FFCCCC"/>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a:effectLst>
                <a:outerShdw blurRad="38100" dist="38100" dir="2700000" algn="tl">
                  <a:srgbClr val="000000">
                    <a:alpha val="43137"/>
                  </a:srgbClr>
                </a:outerShdw>
              </a:effectLst>
            </a:endParaRPr>
          </a:p>
        </p:txBody>
      </p:sp>
      <p:sp>
        <p:nvSpPr>
          <p:cNvPr id="8"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4125623988"/>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trips(down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trips(downLef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strips(downLeft)">
                                      <p:cBhvr>
                                        <p:cTn id="27" dur="500"/>
                                        <p:tgtEl>
                                          <p:spTgt spid="7"/>
                                        </p:tgtEl>
                                      </p:cBhvr>
                                    </p:animEffect>
                                  </p:childTnLst>
                                </p:cTn>
                              </p:par>
                            </p:childTnLst>
                          </p:cTn>
                        </p:par>
                        <p:par>
                          <p:cTn id="28" fill="hold">
                            <p:stCondLst>
                              <p:cond delay="500"/>
                            </p:stCondLst>
                            <p:childTnLst>
                              <p:par>
                                <p:cTn id="29" presetID="53" presetClass="entr" presetSubtype="16" fill="hold" grpId="0" nodeType="after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500" fill="hold"/>
                                        <p:tgtEl>
                                          <p:spTgt spid="5"/>
                                        </p:tgtEl>
                                        <p:attrNameLst>
                                          <p:attrName>ppt_w</p:attrName>
                                        </p:attrNameLst>
                                      </p:cBhvr>
                                      <p:tavLst>
                                        <p:tav tm="0">
                                          <p:val>
                                            <p:fltVal val="0"/>
                                          </p:val>
                                        </p:tav>
                                        <p:tav tm="100000">
                                          <p:val>
                                            <p:strVal val="#ppt_w"/>
                                          </p:val>
                                        </p:tav>
                                      </p:tavLst>
                                    </p:anim>
                                    <p:anim calcmode="lin" valueType="num">
                                      <p:cBhvr>
                                        <p:cTn id="32" dur="500" fill="hold"/>
                                        <p:tgtEl>
                                          <p:spTgt spid="5"/>
                                        </p:tgtEl>
                                        <p:attrNameLst>
                                          <p:attrName>ppt_h</p:attrName>
                                        </p:attrNameLst>
                                      </p:cBhvr>
                                      <p:tavLst>
                                        <p:tav tm="0">
                                          <p:val>
                                            <p:fltVal val="0"/>
                                          </p:val>
                                        </p:tav>
                                        <p:tav tm="100000">
                                          <p:val>
                                            <p:strVal val="#ppt_h"/>
                                          </p:val>
                                        </p:tav>
                                      </p:tavLst>
                                    </p:anim>
                                    <p:animEffect transition="in" filter="fade">
                                      <p:cBhvr>
                                        <p:cTn id="3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71600"/>
            <a:ext cx="7772400" cy="5029200"/>
          </a:xfrm>
        </p:spPr>
        <p:txBody>
          <a:bodyPr>
            <a:normAutofit/>
          </a:bodyPr>
          <a:lstStyle/>
          <a:p>
            <a:pPr algn="just">
              <a:buFont typeface="Wingdings" pitchFamily="2" charset="2"/>
              <a:buChar char="§"/>
            </a:pPr>
            <a:r>
              <a:rPr lang="fa-IR" sz="2400" u="sng" dirty="0" smtClean="0">
                <a:solidFill>
                  <a:srgbClr val="92D050"/>
                </a:solidFill>
                <a:cs typeface="B Titr" pitchFamily="2" charset="-78"/>
              </a:rPr>
              <a:t>پاسخ به 4 سؤال در هنگام استفاده از </a:t>
            </a:r>
            <a:r>
              <a:rPr lang="en-US" sz="2400" u="sng" dirty="0" err="1" smtClean="0">
                <a:solidFill>
                  <a:srgbClr val="92D050"/>
                </a:solidFill>
                <a:cs typeface="B Titr" pitchFamily="2" charset="-78"/>
              </a:rPr>
              <a:t>RAMMbo</a:t>
            </a:r>
            <a:endParaRPr lang="en-US" sz="2400" u="sng" dirty="0" smtClean="0">
              <a:solidFill>
                <a:srgbClr val="92D050"/>
              </a:solidFill>
              <a:cs typeface="B Titr" pitchFamily="2" charset="-78"/>
            </a:endParaRPr>
          </a:p>
          <a:p>
            <a:pPr marL="0" lvl="0" indent="0" algn="just">
              <a:buNone/>
            </a:pPr>
            <a:r>
              <a:rPr lang="fa-IR" dirty="0" smtClean="0"/>
              <a:t> 1- </a:t>
            </a:r>
            <a:r>
              <a:rPr lang="ar-SA" dirty="0" smtClean="0"/>
              <a:t>آیا </a:t>
            </a:r>
            <a:r>
              <a:rPr lang="ar-SA" dirty="0"/>
              <a:t>افراد مطالعه معرف جمعیت هدف هستند؟</a:t>
            </a:r>
            <a:endParaRPr lang="en-US" dirty="0"/>
          </a:p>
          <a:p>
            <a:pPr marL="0" lvl="0" indent="0" algn="just">
              <a:buNone/>
            </a:pPr>
            <a:r>
              <a:rPr lang="fa-IR" dirty="0" smtClean="0"/>
              <a:t> 2- </a:t>
            </a:r>
            <a:r>
              <a:rPr lang="ar-SA" dirty="0" smtClean="0"/>
              <a:t>آیا </a:t>
            </a:r>
            <a:r>
              <a:rPr lang="ar-SA" dirty="0"/>
              <a:t>هنگام اختصاص تصادفی افراد مطالعه به گروه‌ها، نوع درمان پنهان نگه داشته شده بود و آیا گروه‌ها در شروع مطالعه قابل مقایسه بودند</a:t>
            </a:r>
            <a:r>
              <a:rPr lang="ar-SA" dirty="0" smtClean="0"/>
              <a:t>؟</a:t>
            </a:r>
            <a:endParaRPr lang="fa-IR" u="sng" dirty="0" smtClean="0">
              <a:solidFill>
                <a:srgbClr val="92D050"/>
              </a:solidFill>
              <a:cs typeface="B Titr" pitchFamily="2" charset="-78"/>
            </a:endParaRPr>
          </a:p>
          <a:p>
            <a:pPr algn="just"/>
            <a:endParaRPr lang="fa-IR" sz="2400" u="sng" dirty="0">
              <a:solidFill>
                <a:srgbClr val="92D050"/>
              </a:solidFill>
              <a:cs typeface="B Titr"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69</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1968235174"/>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146175"/>
          </a:xfrm>
          <a:ln w="38100" cmpd="sng">
            <a:solidFill>
              <a:srgbClr val="00B0F0"/>
            </a:solidFill>
          </a:ln>
        </p:spPr>
        <p:txBody>
          <a:bodyPr>
            <a:normAutofit/>
          </a:bodyPr>
          <a:lstStyle/>
          <a:p>
            <a:pPr rtl="1"/>
            <a:r>
              <a:rPr lang="fa-IR" sz="3200" u="sng" dirty="0" smtClean="0">
                <a:solidFill>
                  <a:srgbClr val="00B0F0"/>
                </a:solidFill>
                <a:effectLst>
                  <a:outerShdw blurRad="38100" dist="38100" dir="2700000" algn="tl">
                    <a:srgbClr val="000000">
                      <a:alpha val="43137"/>
                    </a:srgbClr>
                  </a:outerShdw>
                </a:effectLst>
                <a:cs typeface="B Titr" pitchFamily="2" charset="-78"/>
              </a:rPr>
              <a:t>فصل </a:t>
            </a:r>
            <a:r>
              <a:rPr lang="fa-IR" sz="3200" u="sng" dirty="0" smtClean="0">
                <a:solidFill>
                  <a:srgbClr val="00B0F0"/>
                </a:solidFill>
                <a:effectLst>
                  <a:outerShdw blurRad="38100" dist="38100" dir="2700000" algn="tl">
                    <a:srgbClr val="000000">
                      <a:alpha val="43137"/>
                    </a:srgbClr>
                  </a:outerShdw>
                </a:effectLst>
                <a:cs typeface="B Titr" pitchFamily="2" charset="-78"/>
              </a:rPr>
              <a:t>1</a:t>
            </a:r>
            <a:endParaRPr lang="fa-IR" sz="3200" u="sng" dirty="0">
              <a:solidFill>
                <a:srgbClr val="00B0F0"/>
              </a:solidFill>
              <a:effectLst>
                <a:outerShdw blurRad="38100" dist="38100" dir="2700000" algn="tl">
                  <a:srgbClr val="000000">
                    <a:alpha val="43137"/>
                  </a:srgbClr>
                </a:outerShdw>
              </a:effectLst>
              <a:cs typeface="B Titr" pitchFamily="2" charset="-78"/>
            </a:endParaRPr>
          </a:p>
        </p:txBody>
      </p:sp>
      <p:sp>
        <p:nvSpPr>
          <p:cNvPr id="3" name="Content Placeholder 2"/>
          <p:cNvSpPr>
            <a:spLocks noGrp="1"/>
          </p:cNvSpPr>
          <p:nvPr>
            <p:ph type="subTitle" idx="1"/>
          </p:nvPr>
        </p:nvSpPr>
        <p:spPr>
          <a:xfrm>
            <a:off x="1371600" y="2362200"/>
            <a:ext cx="6400800" cy="2286000"/>
          </a:xfrm>
          <a:ln w="76200" cmpd="tri">
            <a:solidFill>
              <a:srgbClr val="FFC000"/>
            </a:solidFill>
          </a:ln>
        </p:spPr>
        <p:txBody>
          <a:bodyPr anchor="ctr" anchorCtr="1">
            <a:normAutofit/>
          </a:bodyPr>
          <a:lstStyle/>
          <a:p>
            <a:pPr rtl="1"/>
            <a:r>
              <a:rPr lang="fa-IR" sz="4000" u="sng" dirty="0">
                <a:solidFill>
                  <a:srgbClr val="FFC000"/>
                </a:solidFill>
                <a:effectLst>
                  <a:outerShdw blurRad="38100" dist="38100" dir="2700000" algn="tl">
                    <a:srgbClr val="000000">
                      <a:alpha val="43137"/>
                    </a:srgbClr>
                  </a:outerShdw>
                </a:effectLst>
                <a:cs typeface="B Titr" pitchFamily="2" charset="-78"/>
              </a:rPr>
              <a:t>مقدمه‌ای بر طب مبتنی بر شواهد</a:t>
            </a:r>
          </a:p>
        </p:txBody>
      </p:sp>
    </p:spTree>
    <p:extLst>
      <p:ext uri="{BB962C8B-B14F-4D97-AF65-F5344CB8AC3E}">
        <p14:creationId xmlns:p14="http://schemas.microsoft.com/office/powerpoint/2010/main" val="1285485176"/>
      </p:ext>
    </p:extLst>
  </p:cSld>
  <p:clrMapOvr>
    <a:masterClrMapping/>
  </p:clrMapOvr>
  <p:transition>
    <p:randomBar dir="vert"/>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371600"/>
            <a:ext cx="7543800" cy="5029200"/>
          </a:xfrm>
        </p:spPr>
        <p:txBody>
          <a:bodyPr>
            <a:normAutofit/>
          </a:bodyPr>
          <a:lstStyle/>
          <a:p>
            <a:pPr algn="just">
              <a:buFont typeface="Wingdings" pitchFamily="2" charset="2"/>
              <a:buChar char="§"/>
            </a:pPr>
            <a:r>
              <a:rPr lang="fa-IR" sz="2400" u="sng" dirty="0" smtClean="0">
                <a:solidFill>
                  <a:srgbClr val="92D050"/>
                </a:solidFill>
                <a:cs typeface="B Titr" pitchFamily="2" charset="-78"/>
              </a:rPr>
              <a:t>پاسخ به 4 سؤال در هنگام استفاده از </a:t>
            </a:r>
            <a:r>
              <a:rPr lang="en-US" sz="2400" u="sng" dirty="0" err="1" smtClean="0">
                <a:solidFill>
                  <a:srgbClr val="92D050"/>
                </a:solidFill>
                <a:cs typeface="B Titr" pitchFamily="2" charset="-78"/>
              </a:rPr>
              <a:t>RAMMbo</a:t>
            </a:r>
            <a:r>
              <a:rPr lang="fa-IR" sz="1800" i="1" dirty="0" smtClean="0">
                <a:solidFill>
                  <a:srgbClr val="92D050"/>
                </a:solidFill>
                <a:cs typeface="B Titr" pitchFamily="2" charset="-78"/>
              </a:rPr>
              <a:t>  (ادامه)</a:t>
            </a:r>
            <a:endParaRPr lang="en-US" sz="1800" i="1" dirty="0" smtClean="0">
              <a:solidFill>
                <a:srgbClr val="92D050"/>
              </a:solidFill>
              <a:cs typeface="B Titr" pitchFamily="2" charset="-78"/>
            </a:endParaRPr>
          </a:p>
          <a:p>
            <a:pPr marL="0" lvl="0" indent="0" algn="just">
              <a:buNone/>
            </a:pPr>
            <a:r>
              <a:rPr lang="fa-IR" dirty="0" smtClean="0"/>
              <a:t> 3- </a:t>
            </a:r>
            <a:r>
              <a:rPr lang="ar-SA" dirty="0" smtClean="0"/>
              <a:t>آیا </a:t>
            </a:r>
            <a:r>
              <a:rPr lang="ar-SA" dirty="0"/>
              <a:t>وضعیت قابل مقایسه اولیه گروه‌ها در طول مطالعه- از نظر درمان و </a:t>
            </a:r>
            <a:r>
              <a:rPr lang="ar-SA" dirty="0" smtClean="0"/>
              <a:t>پیگ</a:t>
            </a:r>
            <a:r>
              <a:rPr lang="fa-IR" dirty="0" smtClean="0"/>
              <a:t>ي</a:t>
            </a:r>
            <a:r>
              <a:rPr lang="ar-SA" dirty="0" smtClean="0"/>
              <a:t>ری- </a:t>
            </a:r>
            <a:r>
              <a:rPr lang="ar-SA" dirty="0"/>
              <a:t>حفظ شده بود؟</a:t>
            </a:r>
            <a:endParaRPr lang="en-US" dirty="0"/>
          </a:p>
          <a:p>
            <a:pPr marL="0" lvl="0" indent="0" algn="just">
              <a:buNone/>
            </a:pPr>
            <a:r>
              <a:rPr lang="fa-IR" dirty="0" smtClean="0"/>
              <a:t> 4- </a:t>
            </a:r>
            <a:r>
              <a:rPr lang="ar-SA" dirty="0" smtClean="0"/>
              <a:t>آیا </a:t>
            </a:r>
            <a:r>
              <a:rPr lang="ar-SA" dirty="0"/>
              <a:t>سنجش پیامد‌ها با بی‌خبری بیماران و ارزیابی‌کنندگان و یا با استفاده از پیامد‌های عینی، انجام شده بود؟  </a:t>
            </a:r>
            <a:r>
              <a:rPr lang="fa-IR" u="sng" dirty="0" smtClean="0">
                <a:solidFill>
                  <a:srgbClr val="92D050"/>
                </a:solidFill>
                <a:cs typeface="B Titr" pitchFamily="2" charset="-78"/>
              </a:rPr>
              <a:t> </a:t>
            </a:r>
          </a:p>
          <a:p>
            <a:pPr algn="just"/>
            <a:endParaRPr lang="fa-IR" sz="2400" u="sng" dirty="0" smtClean="0">
              <a:solidFill>
                <a:srgbClr val="92D050"/>
              </a:solidFill>
              <a:cs typeface="B Titr" pitchFamily="2" charset="-78"/>
            </a:endParaRPr>
          </a:p>
          <a:p>
            <a:pPr algn="just"/>
            <a:endParaRPr lang="fa-IR" sz="2400" u="sng" dirty="0">
              <a:solidFill>
                <a:srgbClr val="92D050"/>
              </a:solidFill>
              <a:cs typeface="B Titr"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70</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2788804792"/>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371600"/>
            <a:ext cx="7391400" cy="3810000"/>
          </a:xfrm>
        </p:spPr>
        <p:txBody>
          <a:bodyPr>
            <a:normAutofit/>
          </a:bodyPr>
          <a:lstStyle/>
          <a:p>
            <a:pPr>
              <a:buFont typeface="Wingdings" pitchFamily="2" charset="2"/>
              <a:buChar char="§"/>
            </a:pPr>
            <a:r>
              <a:rPr lang="fa-IR" sz="2400" u="sng" dirty="0">
                <a:solidFill>
                  <a:srgbClr val="92D050"/>
                </a:solidFill>
                <a:cs typeface="B Titr" pitchFamily="2" charset="-78"/>
              </a:rPr>
              <a:t>الگوی </a:t>
            </a:r>
            <a:r>
              <a:rPr lang="en-US" sz="2400" u="sng" dirty="0" err="1">
                <a:solidFill>
                  <a:srgbClr val="92D050"/>
                </a:solidFill>
                <a:cs typeface="B Titr" pitchFamily="2" charset="-78"/>
              </a:rPr>
              <a:t>RAMMbo</a:t>
            </a:r>
            <a:r>
              <a:rPr lang="fa-IR" sz="2400" u="sng" dirty="0">
                <a:solidFill>
                  <a:srgbClr val="92D050"/>
                </a:solidFill>
                <a:cs typeface="B Titr" pitchFamily="2" charset="-78"/>
              </a:rPr>
              <a:t> برای ارزیابی اعتبار یک </a:t>
            </a:r>
            <a:r>
              <a:rPr lang="en-US" sz="2400" u="sng" dirty="0" smtClean="0">
                <a:solidFill>
                  <a:srgbClr val="92D050"/>
                </a:solidFill>
                <a:cs typeface="B Titr" pitchFamily="2" charset="-78"/>
              </a:rPr>
              <a:t>RCT</a:t>
            </a:r>
          </a:p>
          <a:p>
            <a:r>
              <a:rPr lang="fa-IR" u="sng" dirty="0" smtClean="0">
                <a:solidFill>
                  <a:srgbClr val="00B0F0"/>
                </a:solidFill>
              </a:rPr>
              <a:t>انتخاب </a:t>
            </a:r>
            <a:r>
              <a:rPr lang="fa-IR" u="sng" dirty="0">
                <a:solidFill>
                  <a:srgbClr val="00B0F0"/>
                </a:solidFill>
              </a:rPr>
              <a:t>منصفانه </a:t>
            </a:r>
            <a:r>
              <a:rPr lang="en-US" sz="2400" dirty="0">
                <a:solidFill>
                  <a:srgbClr val="00B0F0"/>
                </a:solidFill>
              </a:rPr>
              <a:t>(</a:t>
            </a:r>
            <a:r>
              <a:rPr lang="en-US" sz="2400" u="sng" dirty="0">
                <a:solidFill>
                  <a:srgbClr val="00B0F0"/>
                </a:solidFill>
              </a:rPr>
              <a:t>Fair </a:t>
            </a:r>
            <a:r>
              <a:rPr lang="en-US" sz="2400" u="sng" dirty="0" smtClean="0">
                <a:solidFill>
                  <a:srgbClr val="00B0F0"/>
                </a:solidFill>
              </a:rPr>
              <a:t>Recruitment)</a:t>
            </a:r>
            <a:endParaRPr lang="en-US" u="sng" dirty="0" smtClean="0">
              <a:solidFill>
                <a:srgbClr val="00B0F0"/>
              </a:solidFill>
            </a:endParaRPr>
          </a:p>
          <a:p>
            <a:r>
              <a:rPr lang="fa-IR" dirty="0" smtClean="0"/>
              <a:t>اختصاص </a:t>
            </a:r>
            <a:r>
              <a:rPr lang="fa-IR" dirty="0"/>
              <a:t>منصفانه</a:t>
            </a:r>
            <a:r>
              <a:rPr lang="fa-IR" sz="2400" dirty="0"/>
              <a:t> </a:t>
            </a:r>
            <a:r>
              <a:rPr lang="en-US" sz="2400" dirty="0"/>
              <a:t>(Fair </a:t>
            </a:r>
            <a:r>
              <a:rPr lang="en-US" sz="2400" dirty="0">
                <a:solidFill>
                  <a:srgbClr val="FFCCCC"/>
                </a:solidFill>
              </a:rPr>
              <a:t>A</a:t>
            </a:r>
            <a:r>
              <a:rPr lang="en-US" sz="2400" dirty="0"/>
              <a:t>llocation)</a:t>
            </a:r>
            <a:endParaRPr lang="en-US" dirty="0"/>
          </a:p>
          <a:p>
            <a:r>
              <a:rPr lang="fa-IR" dirty="0"/>
              <a:t>درمان و پیگیری منصفانه</a:t>
            </a:r>
            <a:r>
              <a:rPr lang="fa-IR" sz="2400" dirty="0"/>
              <a:t> </a:t>
            </a:r>
            <a:r>
              <a:rPr lang="en-US" sz="2400" dirty="0"/>
              <a:t>(Fair </a:t>
            </a:r>
            <a:r>
              <a:rPr lang="en-US" sz="2400" dirty="0">
                <a:solidFill>
                  <a:srgbClr val="FFCCCC"/>
                </a:solidFill>
              </a:rPr>
              <a:t>M</a:t>
            </a:r>
            <a:r>
              <a:rPr lang="en-US" sz="2400" dirty="0"/>
              <a:t>aintenance)</a:t>
            </a:r>
            <a:r>
              <a:rPr lang="fa-IR" dirty="0"/>
              <a:t> </a:t>
            </a:r>
            <a:endParaRPr lang="en-US" dirty="0"/>
          </a:p>
          <a:p>
            <a:r>
              <a:rPr lang="fa-IR" dirty="0"/>
              <a:t>سنجش </a:t>
            </a:r>
            <a:r>
              <a:rPr lang="fa-IR" dirty="0" smtClean="0"/>
              <a:t>منصفانه </a:t>
            </a:r>
            <a:r>
              <a:rPr lang="en-US" sz="2400" dirty="0" smtClean="0">
                <a:cs typeface="+mn-cs"/>
              </a:rPr>
              <a:t>(</a:t>
            </a:r>
            <a:r>
              <a:rPr lang="en-US" sz="2400" dirty="0">
                <a:cs typeface="+mn-cs"/>
              </a:rPr>
              <a:t>Fair </a:t>
            </a:r>
            <a:r>
              <a:rPr lang="en-US" sz="2400" dirty="0" smtClean="0">
                <a:solidFill>
                  <a:srgbClr val="FFCCCC"/>
                </a:solidFill>
                <a:cs typeface="+mn-cs"/>
              </a:rPr>
              <a:t>M</a:t>
            </a:r>
            <a:r>
              <a:rPr lang="en-US" sz="2400" dirty="0" smtClean="0">
                <a:cs typeface="+mn-cs"/>
              </a:rPr>
              <a:t>easurement: </a:t>
            </a:r>
            <a:r>
              <a:rPr lang="en-US" sz="2400" dirty="0" smtClean="0">
                <a:solidFill>
                  <a:srgbClr val="FFCCCC"/>
                </a:solidFill>
              </a:rPr>
              <a:t>b</a:t>
            </a:r>
            <a:r>
              <a:rPr lang="en-US" sz="2400" dirty="0" smtClean="0"/>
              <a:t>linded/</a:t>
            </a:r>
            <a:r>
              <a:rPr lang="en-US" sz="2400" dirty="0" smtClean="0">
                <a:solidFill>
                  <a:srgbClr val="FFCCCC"/>
                </a:solidFill>
              </a:rPr>
              <a:t>o</a:t>
            </a:r>
            <a:r>
              <a:rPr lang="en-US" sz="2400" dirty="0" smtClean="0"/>
              <a:t>bjective)</a:t>
            </a:r>
            <a:endParaRPr lang="fa-IR"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71</a:t>
            </a:fld>
            <a:endParaRPr lang="en-US"/>
          </a:p>
        </p:txBody>
      </p:sp>
      <p:sp>
        <p:nvSpPr>
          <p:cNvPr id="5" name="TextBox 4"/>
          <p:cNvSpPr txBox="1"/>
          <p:nvPr/>
        </p:nvSpPr>
        <p:spPr>
          <a:xfrm>
            <a:off x="1143000" y="2600980"/>
            <a:ext cx="1676400" cy="523220"/>
          </a:xfrm>
          <a:prstGeom prst="rect">
            <a:avLst/>
          </a:prstGeom>
          <a:noFill/>
        </p:spPr>
        <p:txBody>
          <a:bodyPr wrap="square" rtlCol="1">
            <a:spAutoFit/>
          </a:bodyPr>
          <a:lstStyle/>
          <a:p>
            <a:r>
              <a:rPr lang="en-US" sz="2800" b="1" u="sng" dirty="0" err="1" smtClean="0">
                <a:solidFill>
                  <a:srgbClr val="FFCCCC"/>
                </a:solidFill>
                <a:effectLst>
                  <a:outerShdw blurRad="38100" dist="38100" dir="2700000" algn="tl">
                    <a:srgbClr val="000000">
                      <a:alpha val="43137"/>
                    </a:srgbClr>
                  </a:outerShdw>
                </a:effectLst>
              </a:rPr>
              <a:t>RAMMbo</a:t>
            </a:r>
            <a:endParaRPr lang="fa-IR" sz="2800" b="1" u="sng" dirty="0">
              <a:solidFill>
                <a:srgbClr val="FFCCCC"/>
              </a:solidFill>
              <a:effectLst>
                <a:outerShdw blurRad="38100" dist="38100" dir="2700000" algn="tl">
                  <a:srgbClr val="000000">
                    <a:alpha val="43137"/>
                  </a:srgbClr>
                </a:outerShdw>
              </a:effectLst>
            </a:endParaRPr>
          </a:p>
        </p:txBody>
      </p:sp>
      <p:sp>
        <p:nvSpPr>
          <p:cNvPr id="7" name="Left Brace 6"/>
          <p:cNvSpPr/>
          <p:nvPr/>
        </p:nvSpPr>
        <p:spPr>
          <a:xfrm rot="2841221">
            <a:off x="2350852" y="1425203"/>
            <a:ext cx="443129" cy="3719742"/>
          </a:xfrm>
          <a:prstGeom prst="leftBrace">
            <a:avLst/>
          </a:prstGeom>
          <a:ln w="34925">
            <a:solidFill>
              <a:srgbClr val="FFCCCC"/>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a:effectLst>
                <a:outerShdw blurRad="38100" dist="38100" dir="2700000" algn="tl">
                  <a:srgbClr val="000000">
                    <a:alpha val="43137"/>
                  </a:srgbClr>
                </a:outerShdw>
              </a:effectLst>
            </a:endParaRPr>
          </a:p>
        </p:txBody>
      </p:sp>
      <p:sp>
        <p:nvSpPr>
          <p:cNvPr id="8"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1105190087"/>
      </p:ext>
    </p:extLst>
  </p:cSld>
  <p:clrMapOvr>
    <a:masterClrMapping/>
  </p:clrMapOvr>
  <p:transition>
    <p:randomBar dir="vert"/>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Clr>
                <a:srgbClr val="BEE395"/>
              </a:buClr>
              <a:buFont typeface="Wingdings" pitchFamily="2" charset="2"/>
              <a:buChar char="§"/>
            </a:pPr>
            <a:r>
              <a:rPr lang="fa-IR" sz="2400" dirty="0" smtClean="0">
                <a:solidFill>
                  <a:srgbClr val="BEE395"/>
                </a:solidFill>
                <a:cs typeface="B Titr" pitchFamily="2" charset="-78"/>
              </a:rPr>
              <a:t>ب- 1) </a:t>
            </a:r>
            <a:r>
              <a:rPr lang="ar-SA" sz="2400" dirty="0" smtClean="0">
                <a:solidFill>
                  <a:srgbClr val="BEE395"/>
                </a:solidFill>
                <a:cs typeface="B Titr" pitchFamily="2" charset="-78"/>
              </a:rPr>
              <a:t>آیا </a:t>
            </a:r>
            <a:r>
              <a:rPr lang="ar-SA" sz="2400" dirty="0">
                <a:solidFill>
                  <a:srgbClr val="BEE395"/>
                </a:solidFill>
                <a:cs typeface="B Titr" pitchFamily="2" charset="-78"/>
              </a:rPr>
              <a:t>شرکت‌کنندگان در مطالعه معرف جمعیت هدف </a:t>
            </a:r>
            <a:r>
              <a:rPr lang="ar-SA" sz="2400" dirty="0" smtClean="0">
                <a:solidFill>
                  <a:srgbClr val="BEE395"/>
                </a:solidFill>
                <a:cs typeface="B Titr" pitchFamily="2" charset="-78"/>
              </a:rPr>
              <a:t>هستند</a:t>
            </a:r>
            <a:r>
              <a:rPr lang="fa-IR" sz="2400" dirty="0" smtClean="0">
                <a:solidFill>
                  <a:srgbClr val="BEE395"/>
                </a:solidFill>
                <a:cs typeface="B Titr" pitchFamily="2" charset="-78"/>
              </a:rPr>
              <a:t>؟</a:t>
            </a:r>
          </a:p>
          <a:p>
            <a:pPr lvl="1">
              <a:buClr>
                <a:srgbClr val="92D050"/>
              </a:buClr>
              <a:buFont typeface="Calibri" pitchFamily="34" charset="0"/>
              <a:buChar char="–"/>
            </a:pPr>
            <a:r>
              <a:rPr lang="fa-IR" sz="2400" b="0" dirty="0" smtClean="0">
                <a:cs typeface="B Titr" pitchFamily="2" charset="-78"/>
              </a:rPr>
              <a:t>انتخاب افراد: </a:t>
            </a:r>
            <a:r>
              <a:rPr lang="fa-IR" dirty="0" smtClean="0">
                <a:solidFill>
                  <a:srgbClr val="FFFF00"/>
                </a:solidFill>
              </a:rPr>
              <a:t>متوالی يا تصادفی با توصيف </a:t>
            </a:r>
            <a:r>
              <a:rPr lang="fa-IR" dirty="0">
                <a:solidFill>
                  <a:srgbClr val="FFFF00"/>
                </a:solidFill>
              </a:rPr>
              <a:t>منشا آن‌ها</a:t>
            </a:r>
            <a:endParaRPr lang="fa-IR" dirty="0" smtClean="0">
              <a:solidFill>
                <a:srgbClr val="FFFF00"/>
              </a:solidFill>
            </a:endParaRPr>
          </a:p>
          <a:p>
            <a:pPr lvl="1">
              <a:buClr>
                <a:srgbClr val="92D050"/>
              </a:buClr>
              <a:buFont typeface="Calibri" pitchFamily="34" charset="0"/>
              <a:buChar char="–"/>
            </a:pPr>
            <a:r>
              <a:rPr lang="fa-IR" sz="2400" b="0" dirty="0" smtClean="0">
                <a:cs typeface="B Titr" pitchFamily="2" charset="-78"/>
              </a:rPr>
              <a:t>معيارهای خروج از مطالعه: </a:t>
            </a:r>
            <a:r>
              <a:rPr lang="fa-IR" dirty="0" smtClean="0">
                <a:solidFill>
                  <a:srgbClr val="FFFF00"/>
                </a:solidFill>
              </a:rPr>
              <a:t>مرتبط با روش مطالعه </a:t>
            </a:r>
          </a:p>
          <a:p>
            <a:pPr lvl="1">
              <a:buClr>
                <a:srgbClr val="92D050"/>
              </a:buClr>
              <a:buFont typeface="Calibri" pitchFamily="34" charset="0"/>
              <a:buChar char="–"/>
            </a:pPr>
            <a:r>
              <a:rPr lang="fa-IR" sz="2400" b="0" dirty="0" smtClean="0">
                <a:cs typeface="B Titr" pitchFamily="2" charset="-78"/>
              </a:rPr>
              <a:t>حجم نمونة کافی: </a:t>
            </a:r>
            <a:r>
              <a:rPr lang="ar-SA" dirty="0">
                <a:solidFill>
                  <a:srgbClr val="FFFF00"/>
                </a:solidFill>
              </a:rPr>
              <a:t>برای پیامد‌های </a:t>
            </a:r>
            <a:r>
              <a:rPr lang="ar-SA" dirty="0" smtClean="0">
                <a:solidFill>
                  <a:srgbClr val="FFFF00"/>
                </a:solidFill>
              </a:rPr>
              <a:t>پیوسته </a:t>
            </a:r>
            <a:r>
              <a:rPr lang="fa-IR" dirty="0" smtClean="0">
                <a:solidFill>
                  <a:srgbClr val="FFFF00"/>
                </a:solidFill>
              </a:rPr>
              <a:t>100-50 نمونه و </a:t>
            </a:r>
            <a:r>
              <a:rPr lang="ar-SA" dirty="0" smtClean="0">
                <a:solidFill>
                  <a:srgbClr val="FFFF00"/>
                </a:solidFill>
              </a:rPr>
              <a:t>برای پیامد‌های دوگانه</a:t>
            </a:r>
            <a:r>
              <a:rPr lang="fa-IR" dirty="0" smtClean="0">
                <a:solidFill>
                  <a:srgbClr val="FFFF00"/>
                </a:solidFill>
              </a:rPr>
              <a:t>،</a:t>
            </a:r>
            <a:r>
              <a:rPr lang="ar-SA" dirty="0" smtClean="0">
                <a:solidFill>
                  <a:srgbClr val="FFFF00"/>
                </a:solidFill>
              </a:rPr>
              <a:t> در </a:t>
            </a:r>
            <a:r>
              <a:rPr lang="ar-SA" dirty="0">
                <a:solidFill>
                  <a:srgbClr val="FFFF00"/>
                </a:solidFill>
              </a:rPr>
              <a:t>گروه شاهد </a:t>
            </a:r>
            <a:r>
              <a:rPr lang="fa-IR" dirty="0" smtClean="0">
                <a:solidFill>
                  <a:srgbClr val="FFFF00"/>
                </a:solidFill>
              </a:rPr>
              <a:t>به </a:t>
            </a:r>
            <a:r>
              <a:rPr lang="ar-SA" dirty="0" smtClean="0">
                <a:solidFill>
                  <a:srgbClr val="FFFF00"/>
                </a:solidFill>
              </a:rPr>
              <a:t>50 </a:t>
            </a:r>
            <a:r>
              <a:rPr lang="ar-SA" dirty="0">
                <a:solidFill>
                  <a:srgbClr val="FFFF00"/>
                </a:solidFill>
              </a:rPr>
              <a:t>"حادثه" نیاز داریم</a:t>
            </a:r>
            <a:r>
              <a:rPr lang="ar-SA" dirty="0" smtClean="0">
                <a:solidFill>
                  <a:srgbClr val="FFFF00"/>
                </a:solidFill>
              </a:rPr>
              <a:t>.</a:t>
            </a:r>
            <a:endParaRPr lang="fa-IR" dirty="0">
              <a:solidFill>
                <a:srgbClr val="FFFF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72</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2078709481"/>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trips(down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95400"/>
            <a:ext cx="8153400" cy="4572000"/>
          </a:xfrm>
        </p:spPr>
        <p:txBody>
          <a:bodyPr>
            <a:noAutofit/>
          </a:bodyPr>
          <a:lstStyle/>
          <a:p>
            <a:pPr algn="just">
              <a:buClr>
                <a:srgbClr val="FFFF00"/>
              </a:buClr>
            </a:pPr>
            <a:r>
              <a:rPr lang="ar-SA" dirty="0"/>
              <a:t>در مطالعات </a:t>
            </a:r>
            <a:r>
              <a:rPr lang="ar-SA" dirty="0" smtClean="0"/>
              <a:t>تجربی</a:t>
            </a:r>
            <a:r>
              <a:rPr lang="fa-IR" dirty="0" smtClean="0"/>
              <a:t> </a:t>
            </a:r>
            <a:r>
              <a:rPr lang="ar-SA" dirty="0" smtClean="0"/>
              <a:t>انتخاب </a:t>
            </a:r>
            <a:r>
              <a:rPr lang="ar-SA" dirty="0"/>
              <a:t>متوالی یا تصادفی افراد به دلیل نیاز به کسب رضایت افراد، مشکل </a:t>
            </a:r>
            <a:r>
              <a:rPr lang="ar-SA" dirty="0" smtClean="0"/>
              <a:t>است.</a:t>
            </a:r>
            <a:endParaRPr lang="fa-IR" dirty="0" smtClean="0"/>
          </a:p>
          <a:p>
            <a:pPr algn="just">
              <a:buClr>
                <a:srgbClr val="FFFF00"/>
              </a:buClr>
            </a:pPr>
            <a:r>
              <a:rPr lang="ar-SA" dirty="0" smtClean="0"/>
              <a:t>دانستن </a:t>
            </a:r>
            <a:r>
              <a:rPr lang="ar-SA" dirty="0"/>
              <a:t>این که گروه های مطالعه به طور دقیق معرف کدام جمعیت هستند، ضروری </a:t>
            </a:r>
            <a:r>
              <a:rPr lang="ar-SA" dirty="0" smtClean="0"/>
              <a:t>است.</a:t>
            </a:r>
            <a:endParaRPr lang="fa-IR" dirty="0" smtClean="0"/>
          </a:p>
          <a:p>
            <a:pPr algn="just">
              <a:buClr>
                <a:srgbClr val="FFFF00"/>
              </a:buClr>
            </a:pPr>
            <a:r>
              <a:rPr lang="ar-SA" dirty="0" smtClean="0"/>
              <a:t>شدت </a:t>
            </a:r>
            <a:r>
              <a:rPr lang="ar-SA" dirty="0"/>
              <a:t>خطر، مدت و سطح آن در بیماران منتخب باید توصیف شود تا اطمینان ایجاد شود که جمعیت هدف </a:t>
            </a:r>
            <a:r>
              <a:rPr lang="ar-SA" dirty="0" smtClean="0"/>
              <a:t>به</a:t>
            </a:r>
            <a:r>
              <a:rPr lang="ar-SA" dirty="0"/>
              <a:t>‌</a:t>
            </a:r>
            <a:r>
              <a:rPr lang="ar-SA" dirty="0" smtClean="0"/>
              <a:t>خوبی </a:t>
            </a:r>
            <a:r>
              <a:rPr lang="ar-SA" dirty="0"/>
              <a:t>توصیف شده </a:t>
            </a:r>
            <a:r>
              <a:rPr lang="ar-SA" dirty="0" smtClean="0"/>
              <a:t>است</a:t>
            </a:r>
            <a:r>
              <a:rPr lang="fa-IR" dirty="0" smtClean="0"/>
              <a:t>.</a:t>
            </a:r>
            <a:r>
              <a:rPr lang="ar-SA" dirty="0" smtClean="0"/>
              <a:t> </a:t>
            </a:r>
            <a:endParaRPr lang="fa-IR" sz="3200" dirty="0">
              <a:solidFill>
                <a:srgbClr val="FFFF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73</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3549592115"/>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029200"/>
          </a:xfrm>
        </p:spPr>
        <p:txBody>
          <a:bodyPr>
            <a:noAutofit/>
          </a:bodyPr>
          <a:lstStyle/>
          <a:p>
            <a:pPr algn="just">
              <a:buFont typeface="Wingdings" pitchFamily="2" charset="2"/>
              <a:buChar char="§"/>
            </a:pPr>
            <a:r>
              <a:rPr lang="fa-IR" sz="2400" dirty="0" smtClean="0">
                <a:solidFill>
                  <a:srgbClr val="92D050"/>
                </a:solidFill>
                <a:cs typeface="B Titr" pitchFamily="2" charset="-78"/>
              </a:rPr>
              <a:t>مثال: </a:t>
            </a:r>
            <a:r>
              <a:rPr lang="fa-IR" sz="2400" u="sng" dirty="0" smtClean="0">
                <a:solidFill>
                  <a:srgbClr val="92D050"/>
                </a:solidFill>
                <a:cs typeface="B Titr" pitchFamily="2" charset="-78"/>
              </a:rPr>
              <a:t>مطالعة </a:t>
            </a:r>
            <a:r>
              <a:rPr lang="en-US" sz="2400" u="sng" dirty="0" smtClean="0">
                <a:solidFill>
                  <a:srgbClr val="92D050"/>
                </a:solidFill>
                <a:cs typeface="B Titr" pitchFamily="2" charset="-78"/>
              </a:rPr>
              <a:t>DVT</a:t>
            </a:r>
            <a:endParaRPr lang="fa-IR" sz="2400" u="sng" dirty="0" smtClean="0">
              <a:solidFill>
                <a:srgbClr val="92D050"/>
              </a:solidFill>
              <a:cs typeface="B Titr" pitchFamily="2" charset="-78"/>
            </a:endParaRPr>
          </a:p>
          <a:p>
            <a:pPr marL="0" indent="0" algn="just">
              <a:buNone/>
            </a:pPr>
            <a:r>
              <a:rPr lang="fa-IR" sz="2400" dirty="0" smtClean="0">
                <a:solidFill>
                  <a:srgbClr val="00B0F0"/>
                </a:solidFill>
                <a:cs typeface="B Titr" pitchFamily="2" charset="-78"/>
              </a:rPr>
              <a:t>الف) </a:t>
            </a:r>
            <a:r>
              <a:rPr lang="ar-SA" sz="2400" dirty="0">
                <a:solidFill>
                  <a:srgbClr val="00B0F0"/>
                </a:solidFill>
                <a:cs typeface="B Titr" pitchFamily="2" charset="-78"/>
              </a:rPr>
              <a:t>معیارهای ورود و خروج: </a:t>
            </a:r>
            <a:endParaRPr lang="fa-IR" sz="2400" dirty="0" smtClean="0">
              <a:solidFill>
                <a:srgbClr val="00B0F0"/>
              </a:solidFill>
              <a:cs typeface="B Titr" pitchFamily="2" charset="-78"/>
            </a:endParaRPr>
          </a:p>
          <a:p>
            <a:pPr algn="just"/>
            <a:r>
              <a:rPr lang="ar-SA" dirty="0" smtClean="0"/>
              <a:t>در </a:t>
            </a:r>
            <a:r>
              <a:rPr lang="ar-SA" dirty="0"/>
              <a:t>مطالعه </a:t>
            </a:r>
            <a:r>
              <a:rPr lang="en-US" sz="2400" dirty="0" smtClean="0"/>
              <a:t>DVT</a:t>
            </a:r>
            <a:r>
              <a:rPr lang="fa-IR" dirty="0" smtClean="0"/>
              <a:t> </a:t>
            </a:r>
            <a:r>
              <a:rPr lang="ar-SA" dirty="0" smtClean="0"/>
              <a:t>افراد </a:t>
            </a:r>
            <a:r>
              <a:rPr lang="ar-SA" dirty="0"/>
              <a:t>داوطلبانه انتخاب شده</a:t>
            </a:r>
            <a:r>
              <a:rPr lang="fa-IR" dirty="0"/>
              <a:t>‌</a:t>
            </a:r>
            <a:r>
              <a:rPr lang="ar-SA" dirty="0"/>
              <a:t>اند و افراد داوطلب از نظر سن، قصد مسافرت هوایی طولانی و تعدادی از سایر موضوعات بهداشتی مرتبط با خطر </a:t>
            </a:r>
            <a:r>
              <a:rPr lang="en-US" sz="2400" dirty="0" smtClean="0"/>
              <a:t>DVT</a:t>
            </a:r>
            <a:r>
              <a:rPr lang="fa-IR" dirty="0" smtClean="0"/>
              <a:t> </a:t>
            </a:r>
            <a:r>
              <a:rPr lang="ar-SA" dirty="0" smtClean="0"/>
              <a:t>و </a:t>
            </a:r>
            <a:r>
              <a:rPr lang="ar-SA" dirty="0"/>
              <a:t>نیز سابقه قبلی </a:t>
            </a:r>
            <a:r>
              <a:rPr lang="en-US" sz="2400" dirty="0"/>
              <a:t>DVT</a:t>
            </a:r>
            <a:r>
              <a:rPr lang="fa-IR" dirty="0"/>
              <a:t> </a:t>
            </a:r>
            <a:r>
              <a:rPr lang="ar-SA" dirty="0" smtClean="0"/>
              <a:t>غربال </a:t>
            </a:r>
            <a:r>
              <a:rPr lang="ar-SA" dirty="0"/>
              <a:t>شده</a:t>
            </a:r>
            <a:r>
              <a:rPr lang="fa-IR" dirty="0"/>
              <a:t>‌</a:t>
            </a:r>
            <a:r>
              <a:rPr lang="ar-SA" dirty="0"/>
              <a:t>اند.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74</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1786139755"/>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029200"/>
          </a:xfrm>
        </p:spPr>
        <p:txBody>
          <a:bodyPr>
            <a:noAutofit/>
          </a:bodyPr>
          <a:lstStyle/>
          <a:p>
            <a:pPr algn="just"/>
            <a:r>
              <a:rPr lang="ar-SA" dirty="0"/>
              <a:t>افراد داوطلب با انتشار آگهی در روزنامه</a:t>
            </a:r>
            <a:r>
              <a:rPr lang="fa-IR" dirty="0"/>
              <a:t>‌</a:t>
            </a:r>
            <a:r>
              <a:rPr lang="ar-SA" dirty="0"/>
              <a:t>های محلی انتخاب شده</a:t>
            </a:r>
            <a:r>
              <a:rPr lang="fa-IR" dirty="0"/>
              <a:t>‌</a:t>
            </a:r>
            <a:r>
              <a:rPr lang="ar-SA" dirty="0"/>
              <a:t>اند.</a:t>
            </a:r>
            <a:endParaRPr lang="en-US" dirty="0"/>
          </a:p>
          <a:p>
            <a:pPr lvl="0" algn="just"/>
            <a:r>
              <a:rPr lang="ar-SA" dirty="0" smtClean="0"/>
              <a:t>مسافران </a:t>
            </a:r>
            <a:r>
              <a:rPr lang="ar-SA" dirty="0"/>
              <a:t>بالای 50 سال با قصد مسافرت با صندلی درجه اقتصادی که دو پرواز حداقل 8 ساعته در عرض 6 هفته داشته</a:t>
            </a:r>
            <a:r>
              <a:rPr lang="fa-IR" dirty="0"/>
              <a:t>‌</a:t>
            </a:r>
            <a:r>
              <a:rPr lang="ar-SA" dirty="0"/>
              <a:t>اند، انتخاب شده</a:t>
            </a:r>
            <a:r>
              <a:rPr lang="fa-IR" dirty="0"/>
              <a:t>‌</a:t>
            </a:r>
            <a:r>
              <a:rPr lang="ar-SA" dirty="0"/>
              <a:t>اند.</a:t>
            </a:r>
            <a:endParaRPr lang="en-US" dirty="0"/>
          </a:p>
          <a:p>
            <a:pPr lvl="0" algn="just"/>
            <a:r>
              <a:rPr lang="ar-SA" dirty="0"/>
              <a:t>افراد داوطلبی که ... داشتند از مطالعه حذف شدند (موارد زیادی ذکر شده</a:t>
            </a:r>
            <a:r>
              <a:rPr lang="fa-IR" dirty="0"/>
              <a:t>‌</a:t>
            </a:r>
            <a:r>
              <a:rPr lang="ar-SA" dirty="0" smtClean="0"/>
              <a:t>ا</a:t>
            </a:r>
            <a:r>
              <a:rPr lang="fa-IR" dirty="0" smtClean="0"/>
              <a:t>ست.)</a:t>
            </a:r>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75</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138245209"/>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305800" cy="5029200"/>
          </a:xfrm>
        </p:spPr>
        <p:txBody>
          <a:bodyPr/>
          <a:lstStyle/>
          <a:p>
            <a:pPr marL="0" indent="0">
              <a:buNone/>
            </a:pPr>
            <a:r>
              <a:rPr lang="fa-IR" sz="2400" dirty="0" smtClean="0">
                <a:solidFill>
                  <a:srgbClr val="00B0F0"/>
                </a:solidFill>
                <a:cs typeface="B Titr" pitchFamily="2" charset="-78"/>
              </a:rPr>
              <a:t>ب) </a:t>
            </a:r>
            <a:r>
              <a:rPr lang="ar-SA" sz="2400" dirty="0">
                <a:solidFill>
                  <a:srgbClr val="00B0F0"/>
                </a:solidFill>
                <a:cs typeface="B Titr" pitchFamily="2" charset="-78"/>
              </a:rPr>
              <a:t>حجم گروه</a:t>
            </a:r>
            <a:r>
              <a:rPr lang="fa-IR" sz="2400" dirty="0">
                <a:solidFill>
                  <a:srgbClr val="00B0F0"/>
                </a:solidFill>
                <a:cs typeface="B Titr" pitchFamily="2" charset="-78"/>
              </a:rPr>
              <a:t>‌</a:t>
            </a:r>
            <a:r>
              <a:rPr lang="ar-SA" sz="2400" dirty="0">
                <a:solidFill>
                  <a:srgbClr val="00B0F0"/>
                </a:solidFill>
                <a:cs typeface="B Titr" pitchFamily="2" charset="-78"/>
              </a:rPr>
              <a:t>های مطالعه: </a:t>
            </a:r>
            <a:endParaRPr lang="fa-IR" sz="2400" dirty="0" smtClean="0">
              <a:solidFill>
                <a:srgbClr val="00B0F0"/>
              </a:solidFill>
              <a:cs typeface="B Titr" pitchFamily="2" charset="-78"/>
            </a:endParaRPr>
          </a:p>
          <a:p>
            <a:r>
              <a:rPr lang="ar-SA" dirty="0"/>
              <a:t>تعداد 231 نفر انتخاب شدند (</a:t>
            </a:r>
            <a:r>
              <a:rPr lang="ar-SA" dirty="0" smtClean="0"/>
              <a:t>11</a:t>
            </a:r>
            <a:r>
              <a:rPr lang="fa-IR" dirty="0" smtClean="0"/>
              <a:t>5</a:t>
            </a:r>
            <a:r>
              <a:rPr lang="ar-SA" dirty="0" smtClean="0"/>
              <a:t> </a:t>
            </a:r>
            <a:r>
              <a:rPr lang="ar-SA" dirty="0"/>
              <a:t>نفر جوراب دریافت کردند و 116 نفر بدون جوراب بودند). </a:t>
            </a:r>
            <a:endParaRPr lang="fa-IR" dirty="0" smtClean="0"/>
          </a:p>
          <a:p>
            <a:r>
              <a:rPr lang="ar-SA" dirty="0" smtClean="0"/>
              <a:t>این </a:t>
            </a:r>
            <a:r>
              <a:rPr lang="ar-SA" dirty="0"/>
              <a:t>تعداد </a:t>
            </a:r>
            <a:r>
              <a:rPr lang="ar-SA" dirty="0" smtClean="0"/>
              <a:t>کم </a:t>
            </a:r>
            <a:r>
              <a:rPr lang="fa-IR" dirty="0" smtClean="0"/>
              <a:t>است</a:t>
            </a:r>
            <a:r>
              <a:rPr lang="ar-SA" dirty="0" smtClean="0"/>
              <a:t> </a:t>
            </a:r>
            <a:r>
              <a:rPr lang="ar-SA" dirty="0"/>
              <a:t>زیرا اگر نرخ </a:t>
            </a:r>
            <a:r>
              <a:rPr lang="en-US" sz="2400" dirty="0"/>
              <a:t>DVT</a:t>
            </a:r>
            <a:r>
              <a:rPr lang="en-US" dirty="0"/>
              <a:t> </a:t>
            </a:r>
            <a:r>
              <a:rPr lang="ar-SA" dirty="0"/>
              <a:t>10% باشد فقط تعداد 12 مورد </a:t>
            </a:r>
            <a:r>
              <a:rPr lang="en-US" sz="2400" dirty="0"/>
              <a:t>DVT </a:t>
            </a:r>
            <a:r>
              <a:rPr lang="fa-IR" dirty="0" smtClean="0"/>
              <a:t> </a:t>
            </a:r>
            <a:r>
              <a:rPr lang="ar-SA" dirty="0" smtClean="0"/>
              <a:t>اتفاق </a:t>
            </a:r>
            <a:r>
              <a:rPr lang="ar-SA" dirty="0"/>
              <a:t>خواهد افتاد که خیلی کم</a:t>
            </a:r>
            <a:r>
              <a:rPr lang="fa-IR" dirty="0"/>
              <a:t>‌</a:t>
            </a:r>
            <a:r>
              <a:rPr lang="ar-SA" dirty="0"/>
              <a:t>تر از 50 حادثه مورد نیاز است. </a:t>
            </a:r>
            <a:endParaRPr lang="fa-IR" dirty="0" smtClean="0"/>
          </a:p>
          <a:p>
            <a:r>
              <a:rPr lang="fa-IR" dirty="0"/>
              <a:t>ب</a:t>
            </a:r>
            <a:r>
              <a:rPr lang="ar-SA" dirty="0" smtClean="0"/>
              <a:t>نابراین</a:t>
            </a:r>
            <a:r>
              <a:rPr lang="ar-SA" dirty="0"/>
              <a:t>، این تعداد زمانی کافی خواهد بود که اثر مداخله </a:t>
            </a:r>
            <a:r>
              <a:rPr lang="ar-SA" dirty="0" smtClean="0"/>
              <a:t>بالا </a:t>
            </a:r>
            <a:r>
              <a:rPr lang="ar-SA" dirty="0"/>
              <a:t>باشد</a:t>
            </a:r>
            <a:r>
              <a:rPr lang="ar-SA" dirty="0" smtClean="0"/>
              <a: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76</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4190665062"/>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371600"/>
            <a:ext cx="7391400" cy="3810000"/>
          </a:xfrm>
        </p:spPr>
        <p:txBody>
          <a:bodyPr>
            <a:normAutofit/>
          </a:bodyPr>
          <a:lstStyle/>
          <a:p>
            <a:pPr>
              <a:buFont typeface="Wingdings" pitchFamily="2" charset="2"/>
              <a:buChar char="§"/>
            </a:pPr>
            <a:r>
              <a:rPr lang="fa-IR" sz="2400" u="sng" dirty="0">
                <a:solidFill>
                  <a:srgbClr val="92D050"/>
                </a:solidFill>
                <a:cs typeface="B Titr" pitchFamily="2" charset="-78"/>
              </a:rPr>
              <a:t>الگوی </a:t>
            </a:r>
            <a:r>
              <a:rPr lang="en-US" sz="2400" u="sng" dirty="0" err="1">
                <a:solidFill>
                  <a:srgbClr val="92D050"/>
                </a:solidFill>
                <a:cs typeface="B Titr" pitchFamily="2" charset="-78"/>
              </a:rPr>
              <a:t>RAMMbo</a:t>
            </a:r>
            <a:r>
              <a:rPr lang="fa-IR" sz="2400" u="sng" dirty="0">
                <a:solidFill>
                  <a:srgbClr val="92D050"/>
                </a:solidFill>
                <a:cs typeface="B Titr" pitchFamily="2" charset="-78"/>
              </a:rPr>
              <a:t> برای ارزیابی اعتبار یک </a:t>
            </a:r>
            <a:r>
              <a:rPr lang="en-US" sz="2400" u="sng" dirty="0" smtClean="0">
                <a:solidFill>
                  <a:srgbClr val="92D050"/>
                </a:solidFill>
                <a:cs typeface="B Titr" pitchFamily="2" charset="-78"/>
              </a:rPr>
              <a:t>RCT</a:t>
            </a:r>
          </a:p>
          <a:p>
            <a:r>
              <a:rPr lang="fa-IR" dirty="0" smtClean="0"/>
              <a:t>انتخاب </a:t>
            </a:r>
            <a:r>
              <a:rPr lang="fa-IR" dirty="0"/>
              <a:t>منصفانه </a:t>
            </a:r>
            <a:r>
              <a:rPr lang="en-US" sz="2400" dirty="0"/>
              <a:t>(Fair </a:t>
            </a:r>
            <a:r>
              <a:rPr lang="en-US" sz="2400" dirty="0" smtClean="0">
                <a:solidFill>
                  <a:srgbClr val="FFCCCC"/>
                </a:solidFill>
              </a:rPr>
              <a:t>R</a:t>
            </a:r>
            <a:r>
              <a:rPr lang="en-US" sz="2400" dirty="0" smtClean="0"/>
              <a:t>ecruitment)</a:t>
            </a:r>
            <a:endParaRPr lang="en-US" dirty="0" smtClean="0"/>
          </a:p>
          <a:p>
            <a:r>
              <a:rPr lang="fa-IR" u="sng" dirty="0" smtClean="0">
                <a:solidFill>
                  <a:srgbClr val="00B0F0"/>
                </a:solidFill>
              </a:rPr>
              <a:t>اختصاص </a:t>
            </a:r>
            <a:r>
              <a:rPr lang="fa-IR" u="sng" dirty="0">
                <a:solidFill>
                  <a:srgbClr val="00B0F0"/>
                </a:solidFill>
              </a:rPr>
              <a:t>منصفانه</a:t>
            </a:r>
            <a:r>
              <a:rPr lang="fa-IR" sz="2400" u="sng" dirty="0">
                <a:solidFill>
                  <a:srgbClr val="00B0F0"/>
                </a:solidFill>
              </a:rPr>
              <a:t> </a:t>
            </a:r>
            <a:r>
              <a:rPr lang="en-US" sz="2400" dirty="0">
                <a:solidFill>
                  <a:srgbClr val="00B0F0"/>
                </a:solidFill>
              </a:rPr>
              <a:t>(</a:t>
            </a:r>
            <a:r>
              <a:rPr lang="en-US" sz="2400" u="sng" dirty="0">
                <a:solidFill>
                  <a:srgbClr val="00B0F0"/>
                </a:solidFill>
              </a:rPr>
              <a:t>Fair Allocation)</a:t>
            </a:r>
            <a:endParaRPr lang="en-US" u="sng" dirty="0">
              <a:solidFill>
                <a:srgbClr val="00B0F0"/>
              </a:solidFill>
            </a:endParaRPr>
          </a:p>
          <a:p>
            <a:r>
              <a:rPr lang="fa-IR" dirty="0"/>
              <a:t>درمان و پیگیری منصفانه</a:t>
            </a:r>
            <a:r>
              <a:rPr lang="fa-IR" sz="2400" dirty="0"/>
              <a:t> </a:t>
            </a:r>
            <a:r>
              <a:rPr lang="en-US" sz="2400" dirty="0"/>
              <a:t>(Fair </a:t>
            </a:r>
            <a:r>
              <a:rPr lang="en-US" sz="2400" dirty="0">
                <a:solidFill>
                  <a:srgbClr val="FFCCCC"/>
                </a:solidFill>
              </a:rPr>
              <a:t>M</a:t>
            </a:r>
            <a:r>
              <a:rPr lang="en-US" sz="2400" dirty="0"/>
              <a:t>aintenance)</a:t>
            </a:r>
            <a:r>
              <a:rPr lang="fa-IR" dirty="0"/>
              <a:t> </a:t>
            </a:r>
            <a:endParaRPr lang="en-US" dirty="0"/>
          </a:p>
          <a:p>
            <a:r>
              <a:rPr lang="fa-IR" dirty="0"/>
              <a:t>سنجش </a:t>
            </a:r>
            <a:r>
              <a:rPr lang="fa-IR" dirty="0" smtClean="0"/>
              <a:t>منصفانه </a:t>
            </a:r>
            <a:r>
              <a:rPr lang="en-US" sz="2400" dirty="0" smtClean="0">
                <a:cs typeface="+mn-cs"/>
              </a:rPr>
              <a:t>(</a:t>
            </a:r>
            <a:r>
              <a:rPr lang="en-US" sz="2400" dirty="0">
                <a:cs typeface="+mn-cs"/>
              </a:rPr>
              <a:t>Fair </a:t>
            </a:r>
            <a:r>
              <a:rPr lang="en-US" sz="2400" dirty="0" smtClean="0">
                <a:solidFill>
                  <a:srgbClr val="FFCCCC"/>
                </a:solidFill>
                <a:cs typeface="+mn-cs"/>
              </a:rPr>
              <a:t>M</a:t>
            </a:r>
            <a:r>
              <a:rPr lang="en-US" sz="2400" dirty="0" smtClean="0">
                <a:cs typeface="+mn-cs"/>
              </a:rPr>
              <a:t>easurement: </a:t>
            </a:r>
            <a:r>
              <a:rPr lang="en-US" sz="2400" dirty="0" smtClean="0">
                <a:solidFill>
                  <a:srgbClr val="FFCCCC"/>
                </a:solidFill>
              </a:rPr>
              <a:t>b</a:t>
            </a:r>
            <a:r>
              <a:rPr lang="en-US" sz="2400" dirty="0" smtClean="0"/>
              <a:t>linded/</a:t>
            </a:r>
            <a:r>
              <a:rPr lang="en-US" sz="2400" dirty="0" smtClean="0">
                <a:solidFill>
                  <a:srgbClr val="FFCCCC"/>
                </a:solidFill>
              </a:rPr>
              <a:t>o</a:t>
            </a:r>
            <a:r>
              <a:rPr lang="en-US" sz="2400" dirty="0" smtClean="0"/>
              <a:t>bjective)</a:t>
            </a:r>
            <a:endParaRPr lang="fa-IR"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77</a:t>
            </a:fld>
            <a:endParaRPr lang="en-US"/>
          </a:p>
        </p:txBody>
      </p:sp>
      <p:sp>
        <p:nvSpPr>
          <p:cNvPr id="5" name="TextBox 4"/>
          <p:cNvSpPr txBox="1"/>
          <p:nvPr/>
        </p:nvSpPr>
        <p:spPr>
          <a:xfrm>
            <a:off x="1143000" y="2600980"/>
            <a:ext cx="1676400" cy="523220"/>
          </a:xfrm>
          <a:prstGeom prst="rect">
            <a:avLst/>
          </a:prstGeom>
          <a:noFill/>
        </p:spPr>
        <p:txBody>
          <a:bodyPr wrap="square" rtlCol="1">
            <a:spAutoFit/>
          </a:bodyPr>
          <a:lstStyle/>
          <a:p>
            <a:r>
              <a:rPr lang="en-US" sz="2800" b="1" u="sng" dirty="0" err="1" smtClean="0">
                <a:solidFill>
                  <a:srgbClr val="FFCCCC"/>
                </a:solidFill>
                <a:effectLst>
                  <a:outerShdw blurRad="38100" dist="38100" dir="2700000" algn="tl">
                    <a:srgbClr val="000000">
                      <a:alpha val="43137"/>
                    </a:srgbClr>
                  </a:outerShdw>
                </a:effectLst>
              </a:rPr>
              <a:t>RAMMbo</a:t>
            </a:r>
            <a:endParaRPr lang="fa-IR" sz="2800" b="1" u="sng" dirty="0">
              <a:solidFill>
                <a:srgbClr val="FFCCCC"/>
              </a:solidFill>
              <a:effectLst>
                <a:outerShdw blurRad="38100" dist="38100" dir="2700000" algn="tl">
                  <a:srgbClr val="000000">
                    <a:alpha val="43137"/>
                  </a:srgbClr>
                </a:outerShdw>
              </a:effectLst>
            </a:endParaRPr>
          </a:p>
        </p:txBody>
      </p:sp>
      <p:sp>
        <p:nvSpPr>
          <p:cNvPr id="7" name="Left Brace 6"/>
          <p:cNvSpPr/>
          <p:nvPr/>
        </p:nvSpPr>
        <p:spPr>
          <a:xfrm rot="2841221">
            <a:off x="2350852" y="1425203"/>
            <a:ext cx="443129" cy="3719742"/>
          </a:xfrm>
          <a:prstGeom prst="leftBrace">
            <a:avLst/>
          </a:prstGeom>
          <a:ln w="34925">
            <a:solidFill>
              <a:srgbClr val="FFCCCC"/>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a:effectLst>
                <a:outerShdw blurRad="38100" dist="38100" dir="2700000" algn="tl">
                  <a:srgbClr val="000000">
                    <a:alpha val="43137"/>
                  </a:srgbClr>
                </a:outerShdw>
              </a:effectLst>
            </a:endParaRPr>
          </a:p>
        </p:txBody>
      </p:sp>
      <p:sp>
        <p:nvSpPr>
          <p:cNvPr id="8"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3114084220"/>
      </p:ext>
    </p:extLst>
  </p:cSld>
  <p:clrMapOvr>
    <a:masterClrMapping/>
  </p:clrMapOvr>
  <p:transition>
    <p:randomBar dir="vert"/>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305800" cy="5029200"/>
          </a:xfrm>
        </p:spPr>
        <p:txBody>
          <a:bodyPr>
            <a:normAutofit/>
          </a:bodyPr>
          <a:lstStyle/>
          <a:p>
            <a:pPr lvl="0" algn="just">
              <a:buClr>
                <a:srgbClr val="BEE395"/>
              </a:buClr>
              <a:buFont typeface="Wingdings" pitchFamily="2" charset="2"/>
              <a:buChar char="§"/>
            </a:pPr>
            <a:r>
              <a:rPr lang="fa-IR" sz="2400" dirty="0" smtClean="0">
                <a:solidFill>
                  <a:srgbClr val="BEE395"/>
                </a:solidFill>
                <a:cs typeface="B Titr" pitchFamily="2" charset="-78"/>
              </a:rPr>
              <a:t>ب- 2) </a:t>
            </a:r>
            <a:r>
              <a:rPr lang="ar-SA" sz="2400" dirty="0">
                <a:solidFill>
                  <a:srgbClr val="BEE395"/>
                </a:solidFill>
                <a:cs typeface="B Titr" pitchFamily="2" charset="-78"/>
              </a:rPr>
              <a:t>آیا </a:t>
            </a:r>
            <a:r>
              <a:rPr lang="ar-SA" sz="2400" dirty="0" smtClean="0">
                <a:solidFill>
                  <a:srgbClr val="BEE395"/>
                </a:solidFill>
                <a:cs typeface="B Titr" pitchFamily="2" charset="-78"/>
              </a:rPr>
              <a:t>گروه</a:t>
            </a:r>
            <a:r>
              <a:rPr lang="fa-IR" sz="2400" dirty="0">
                <a:solidFill>
                  <a:srgbClr val="BEE395"/>
                </a:solidFill>
                <a:cs typeface="B Titr" pitchFamily="2" charset="-78"/>
              </a:rPr>
              <a:t>‌</a:t>
            </a:r>
            <a:r>
              <a:rPr lang="ar-SA" sz="2400" dirty="0" smtClean="0">
                <a:solidFill>
                  <a:srgbClr val="BEE395"/>
                </a:solidFill>
                <a:cs typeface="B Titr" pitchFamily="2" charset="-78"/>
              </a:rPr>
              <a:t>ها </a:t>
            </a:r>
            <a:r>
              <a:rPr lang="ar-SA" sz="2400" dirty="0">
                <a:solidFill>
                  <a:srgbClr val="BEE395"/>
                </a:solidFill>
                <a:cs typeface="B Titr" pitchFamily="2" charset="-78"/>
              </a:rPr>
              <a:t>در شروع مطالعه قابل مقایسه </a:t>
            </a:r>
            <a:r>
              <a:rPr lang="ar-SA" sz="2400" dirty="0" smtClean="0">
                <a:solidFill>
                  <a:srgbClr val="BEE395"/>
                </a:solidFill>
                <a:cs typeface="B Titr" pitchFamily="2" charset="-78"/>
              </a:rPr>
              <a:t>بودند؟</a:t>
            </a:r>
            <a:endParaRPr lang="fa-IR" sz="2400" dirty="0" smtClean="0">
              <a:solidFill>
                <a:srgbClr val="BEE395"/>
              </a:solidFill>
              <a:cs typeface="B Titr" pitchFamily="2" charset="-78"/>
            </a:endParaRPr>
          </a:p>
          <a:p>
            <a:pPr lvl="0" algn="just">
              <a:buClr>
                <a:srgbClr val="FFFF00"/>
              </a:buClr>
            </a:pPr>
            <a:r>
              <a:rPr lang="ar-SA" dirty="0" smtClean="0"/>
              <a:t>اگر</a:t>
            </a:r>
            <a:r>
              <a:rPr lang="fa-IR" dirty="0" smtClean="0"/>
              <a:t> </a:t>
            </a:r>
            <a:r>
              <a:rPr lang="ar-SA" dirty="0" smtClean="0"/>
              <a:t>گروه‌ها </a:t>
            </a:r>
            <a:r>
              <a:rPr lang="ar-SA" dirty="0"/>
              <a:t>در شروع مطالعه قابل مقایسه نباشند، ممکن است هر نوع تفاوت قابل مشاهده بین </a:t>
            </a:r>
            <a:r>
              <a:rPr lang="ar-SA" dirty="0" smtClean="0"/>
              <a:t>آن</a:t>
            </a:r>
            <a:r>
              <a:rPr lang="fa-IR" dirty="0"/>
              <a:t>‌</a:t>
            </a:r>
            <a:r>
              <a:rPr lang="ar-SA" dirty="0" smtClean="0"/>
              <a:t>ها </a:t>
            </a:r>
            <a:r>
              <a:rPr lang="ar-SA" dirty="0"/>
              <a:t>در اثر </a:t>
            </a:r>
            <a:r>
              <a:rPr lang="ar-SA" dirty="0" smtClean="0"/>
              <a:t>ویژگی</a:t>
            </a:r>
            <a:r>
              <a:rPr lang="fa-IR" dirty="0"/>
              <a:t>‌</a:t>
            </a:r>
            <a:r>
              <a:rPr lang="ar-SA" dirty="0" smtClean="0"/>
              <a:t>های </a:t>
            </a:r>
            <a:r>
              <a:rPr lang="ar-SA" dirty="0"/>
              <a:t>جور نشده یا عوامل </a:t>
            </a:r>
            <a:r>
              <a:rPr lang="ar-SA" dirty="0" smtClean="0"/>
              <a:t>مغشوش</a:t>
            </a:r>
            <a:r>
              <a:rPr lang="fa-IR" dirty="0"/>
              <a:t>‌</a:t>
            </a:r>
            <a:r>
              <a:rPr lang="ar-SA" dirty="0" smtClean="0"/>
              <a:t>کننده به</a:t>
            </a:r>
            <a:r>
              <a:rPr lang="fa-IR" dirty="0"/>
              <a:t>‌</a:t>
            </a:r>
            <a:r>
              <a:rPr lang="ar-SA" dirty="0" smtClean="0"/>
              <a:t>وجود </a:t>
            </a:r>
            <a:r>
              <a:rPr lang="ar-SA" dirty="0"/>
              <a:t>آمده باشد.</a:t>
            </a:r>
            <a:endParaRPr lang="fa-IR" dirty="0" smtClean="0"/>
          </a:p>
          <a:p>
            <a:pPr lvl="1" algn="just">
              <a:buClr>
                <a:srgbClr val="92D050"/>
              </a:buClr>
              <a:buFont typeface="Calibri" pitchFamily="34" charset="0"/>
              <a:buChar char="–"/>
            </a:pPr>
            <a:r>
              <a:rPr lang="ar-SA" sz="2400" dirty="0" smtClean="0">
                <a:cs typeface="B Titr" pitchFamily="2" charset="-78"/>
              </a:rPr>
              <a:t>اختصاص </a:t>
            </a:r>
            <a:r>
              <a:rPr lang="fa-IR" sz="2400" dirty="0" smtClean="0">
                <a:cs typeface="B Titr" pitchFamily="2" charset="-78"/>
              </a:rPr>
              <a:t>تصادفی </a:t>
            </a:r>
            <a:r>
              <a:rPr lang="ar-SA" sz="2400" dirty="0" smtClean="0">
                <a:cs typeface="B Titr" pitchFamily="2" charset="-78"/>
              </a:rPr>
              <a:t>افراد </a:t>
            </a:r>
            <a:r>
              <a:rPr lang="ar-SA" sz="2400" dirty="0">
                <a:cs typeface="B Titr" pitchFamily="2" charset="-78"/>
              </a:rPr>
              <a:t>به گروه‌ها</a:t>
            </a:r>
            <a:endParaRPr lang="fa-IR" sz="2400" dirty="0">
              <a:solidFill>
                <a:srgbClr val="FFFF00"/>
              </a:solidFill>
              <a:cs typeface="B Titr" pitchFamily="2" charset="-78"/>
            </a:endParaRPr>
          </a:p>
          <a:p>
            <a:pPr lvl="1" algn="just">
              <a:buClr>
                <a:srgbClr val="92D050"/>
              </a:buClr>
              <a:buFont typeface="Calibri" pitchFamily="34" charset="0"/>
              <a:buChar char="–"/>
            </a:pPr>
            <a:r>
              <a:rPr lang="ar-SA" sz="2400" dirty="0" smtClean="0">
                <a:cs typeface="B Titr" pitchFamily="2" charset="-78"/>
              </a:rPr>
              <a:t>پنهان </a:t>
            </a:r>
            <a:r>
              <a:rPr lang="ar-SA" sz="2400" dirty="0">
                <a:cs typeface="B Titr" pitchFamily="2" charset="-78"/>
              </a:rPr>
              <a:t>نگهداشتن اختصاص افراد به گروه‌ها</a:t>
            </a:r>
            <a:endParaRPr lang="fa-IR" dirty="0" smtClean="0">
              <a:solidFill>
                <a:srgbClr val="FFFF00"/>
              </a:solidFill>
              <a:cs typeface="B Titr"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78</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179486483"/>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305800" cy="5029200"/>
          </a:xfrm>
        </p:spPr>
        <p:txBody>
          <a:bodyPr>
            <a:noAutofit/>
          </a:bodyPr>
          <a:lstStyle/>
          <a:p>
            <a:pPr algn="just">
              <a:buFont typeface="Wingdings" pitchFamily="2" charset="2"/>
              <a:buChar char="§"/>
            </a:pPr>
            <a:r>
              <a:rPr lang="fa-IR" sz="2400" dirty="0" smtClean="0">
                <a:solidFill>
                  <a:srgbClr val="92D050"/>
                </a:solidFill>
                <a:cs typeface="B Titr" pitchFamily="2" charset="-78"/>
              </a:rPr>
              <a:t>مثال: </a:t>
            </a:r>
            <a:r>
              <a:rPr lang="fa-IR" sz="2400" u="sng" dirty="0" smtClean="0">
                <a:solidFill>
                  <a:srgbClr val="92D050"/>
                </a:solidFill>
                <a:cs typeface="B Titr" pitchFamily="2" charset="-78"/>
              </a:rPr>
              <a:t>مطالعة </a:t>
            </a:r>
            <a:r>
              <a:rPr lang="en-US" sz="2400" u="sng" dirty="0" smtClean="0">
                <a:solidFill>
                  <a:srgbClr val="92D050"/>
                </a:solidFill>
                <a:cs typeface="B Titr" pitchFamily="2" charset="-78"/>
              </a:rPr>
              <a:t>DVT</a:t>
            </a:r>
            <a:endParaRPr lang="fa-IR" sz="2400" u="sng" dirty="0" smtClean="0">
              <a:solidFill>
                <a:srgbClr val="92D050"/>
              </a:solidFill>
              <a:cs typeface="B Titr" pitchFamily="2" charset="-78"/>
            </a:endParaRPr>
          </a:p>
          <a:p>
            <a:pPr marL="0" indent="0" algn="just">
              <a:buNone/>
            </a:pPr>
            <a:r>
              <a:rPr lang="fa-IR" sz="2400" dirty="0" smtClean="0">
                <a:solidFill>
                  <a:srgbClr val="00B0F0"/>
                </a:solidFill>
                <a:cs typeface="B Titr" pitchFamily="2" charset="-78"/>
              </a:rPr>
              <a:t>الف) اختصاص تصادفی </a:t>
            </a:r>
            <a:r>
              <a:rPr lang="fa-IR" sz="2400" dirty="0">
                <a:solidFill>
                  <a:srgbClr val="00B0F0"/>
                </a:solidFill>
                <a:cs typeface="B Titr" pitchFamily="2" charset="-78"/>
              </a:rPr>
              <a:t>و </a:t>
            </a:r>
            <a:r>
              <a:rPr lang="fa-IR" sz="2400" dirty="0" smtClean="0">
                <a:solidFill>
                  <a:srgbClr val="00B0F0"/>
                </a:solidFill>
                <a:cs typeface="B Titr" pitchFamily="2" charset="-78"/>
              </a:rPr>
              <a:t>پنهان‌سازی آن</a:t>
            </a:r>
            <a:r>
              <a:rPr lang="ar-SA" sz="2400" dirty="0" smtClean="0">
                <a:solidFill>
                  <a:srgbClr val="00B0F0"/>
                </a:solidFill>
                <a:cs typeface="B Titr" pitchFamily="2" charset="-78"/>
              </a:rPr>
              <a:t>: </a:t>
            </a:r>
            <a:endParaRPr lang="fa-IR" sz="2400" dirty="0" smtClean="0">
              <a:solidFill>
                <a:srgbClr val="00B0F0"/>
              </a:solidFill>
              <a:cs typeface="B Titr" pitchFamily="2" charset="-78"/>
            </a:endParaRPr>
          </a:p>
          <a:p>
            <a:pPr algn="just"/>
            <a:r>
              <a:rPr lang="ar-SA" dirty="0"/>
              <a:t>داوطلبان توسط پاکت‌های مهر و موم شده به دو گروه تصادفی </a:t>
            </a:r>
            <a:r>
              <a:rPr lang="fa-IR" dirty="0" smtClean="0"/>
              <a:t>تقسيم </a:t>
            </a:r>
            <a:r>
              <a:rPr lang="ar-SA" dirty="0" smtClean="0"/>
              <a:t>شده‌اند.</a:t>
            </a:r>
            <a:endParaRPr lang="fa-IR" dirty="0" smtClean="0"/>
          </a:p>
          <a:p>
            <a:pPr algn="just"/>
            <a:r>
              <a:rPr lang="ar-SA" dirty="0" smtClean="0"/>
              <a:t>پاکت‌ها </a:t>
            </a:r>
            <a:r>
              <a:rPr lang="ar-SA" dirty="0"/>
              <a:t>همیشه از دید بیماران و پزشکان پنهان نمی‌مانند، </a:t>
            </a:r>
            <a:r>
              <a:rPr lang="ar-SA" dirty="0" smtClean="0"/>
              <a:t>بنابراین احتمال </a:t>
            </a:r>
            <a:r>
              <a:rPr lang="ar-SA" dirty="0"/>
              <a:t>سوگیری وجود دارد.</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79</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1126526360"/>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مقدمه‌ای بر طب مبتنی بر شواهد</a:t>
            </a:r>
          </a:p>
        </p:txBody>
      </p:sp>
      <p:sp>
        <p:nvSpPr>
          <p:cNvPr id="3" name="Content Placeholder 2"/>
          <p:cNvSpPr>
            <a:spLocks noGrp="1"/>
          </p:cNvSpPr>
          <p:nvPr>
            <p:ph idx="1"/>
          </p:nvPr>
        </p:nvSpPr>
        <p:spPr>
          <a:xfrm>
            <a:off x="457200" y="1295400"/>
            <a:ext cx="8229600" cy="5029200"/>
          </a:xfrm>
        </p:spPr>
        <p:txBody>
          <a:bodyPr/>
          <a:lstStyle/>
          <a:p>
            <a:pPr>
              <a:buFont typeface="Wingdings" pitchFamily="2" charset="2"/>
              <a:buChar char="§"/>
            </a:pPr>
            <a:r>
              <a:rPr lang="fa-IR" sz="2400" b="0" u="sng" dirty="0" smtClean="0">
                <a:solidFill>
                  <a:srgbClr val="92D050"/>
                </a:solidFill>
                <a:effectLst/>
                <a:cs typeface="B Titr" pitchFamily="2" charset="-78"/>
              </a:rPr>
              <a:t>اهداف</a:t>
            </a:r>
          </a:p>
          <a:p>
            <a:r>
              <a:rPr lang="fa-IR" dirty="0">
                <a:effectLst/>
              </a:rPr>
              <a:t>در پایان آموزش، شرکت‌کنندگان باید بتوانند:</a:t>
            </a:r>
            <a:endParaRPr lang="en-US" dirty="0">
              <a:effectLst/>
            </a:endParaRPr>
          </a:p>
          <a:p>
            <a:pPr lvl="1"/>
            <a:r>
              <a:rPr lang="fa-IR" dirty="0">
                <a:solidFill>
                  <a:srgbClr val="FFFF00"/>
                </a:solidFill>
                <a:effectLst/>
              </a:rPr>
              <a:t>یک تعریف ساده و کاربردی از طب مبتنی بر شواهد ارايه دهند.</a:t>
            </a:r>
            <a:endParaRPr lang="en-US" dirty="0">
              <a:solidFill>
                <a:srgbClr val="FFFF00"/>
              </a:solidFill>
              <a:effectLst/>
            </a:endParaRPr>
          </a:p>
          <a:p>
            <a:pPr lvl="1"/>
            <a:r>
              <a:rPr lang="fa-IR" dirty="0">
                <a:solidFill>
                  <a:srgbClr val="FFFF00"/>
                </a:solidFill>
                <a:effectLst/>
              </a:rPr>
              <a:t>ضرورت </a:t>
            </a:r>
            <a:r>
              <a:rPr lang="fa-IR" dirty="0" smtClean="0">
                <a:solidFill>
                  <a:srgbClr val="FFFF00"/>
                </a:solidFill>
                <a:effectLst/>
              </a:rPr>
              <a:t>استفاده </a:t>
            </a:r>
            <a:r>
              <a:rPr lang="fa-IR" dirty="0">
                <a:solidFill>
                  <a:srgbClr val="FFFF00"/>
                </a:solidFill>
                <a:effectLst/>
              </a:rPr>
              <a:t>از طب مبتنی بر شواهد را با ارايه دلایل توضیح دهند.</a:t>
            </a:r>
            <a:endParaRPr lang="en-US" dirty="0">
              <a:solidFill>
                <a:srgbClr val="FFFF00"/>
              </a:solidFill>
              <a:effectLst/>
            </a:endParaRPr>
          </a:p>
          <a:p>
            <a:pPr lvl="1"/>
            <a:r>
              <a:rPr lang="fa-IR" dirty="0">
                <a:solidFill>
                  <a:srgbClr val="FFFF00"/>
                </a:solidFill>
                <a:effectLst/>
              </a:rPr>
              <a:t>فرایند طب مبتنی بر شواهد را شرح دهند</a:t>
            </a:r>
            <a:r>
              <a:rPr lang="fa-IR" dirty="0" smtClean="0">
                <a:solidFill>
                  <a:srgbClr val="FFFF00"/>
                </a:solidFill>
                <a:effectLst/>
              </a:rPr>
              <a:t>.</a:t>
            </a:r>
            <a:endParaRPr lang="en-US" dirty="0">
              <a:solidFill>
                <a:srgbClr val="FFFF00"/>
              </a:solidFill>
              <a:effectLst/>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913693695"/>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strips(down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95400"/>
            <a:ext cx="7924800" cy="5029200"/>
          </a:xfrm>
        </p:spPr>
        <p:txBody>
          <a:bodyPr>
            <a:noAutofit/>
          </a:bodyPr>
          <a:lstStyle/>
          <a:p>
            <a:pPr marL="0" indent="0" algn="just">
              <a:buNone/>
            </a:pPr>
            <a:r>
              <a:rPr lang="fa-IR" sz="2400" dirty="0" smtClean="0">
                <a:solidFill>
                  <a:srgbClr val="00B0F0"/>
                </a:solidFill>
                <a:cs typeface="B Titr" pitchFamily="2" charset="-78"/>
              </a:rPr>
              <a:t>ب) </a:t>
            </a:r>
            <a:r>
              <a:rPr lang="ar-SA" sz="2400" dirty="0">
                <a:solidFill>
                  <a:srgbClr val="00B0F0"/>
                </a:solidFill>
                <a:cs typeface="B Titr" pitchFamily="2" charset="-78"/>
              </a:rPr>
              <a:t>ویژگی</a:t>
            </a:r>
            <a:r>
              <a:rPr lang="fa-IR" sz="2400" dirty="0">
                <a:solidFill>
                  <a:srgbClr val="00B0F0"/>
                </a:solidFill>
                <a:cs typeface="B Titr" pitchFamily="2" charset="-78"/>
              </a:rPr>
              <a:t>‌</a:t>
            </a:r>
            <a:r>
              <a:rPr lang="ar-SA" sz="2400" dirty="0">
                <a:solidFill>
                  <a:srgbClr val="00B0F0"/>
                </a:solidFill>
                <a:cs typeface="B Titr" pitchFamily="2" charset="-78"/>
              </a:rPr>
              <a:t>های گروه</a:t>
            </a:r>
            <a:r>
              <a:rPr lang="fa-IR" sz="2400" dirty="0">
                <a:solidFill>
                  <a:srgbClr val="00B0F0"/>
                </a:solidFill>
                <a:cs typeface="B Titr" pitchFamily="2" charset="-78"/>
              </a:rPr>
              <a:t>‌</a:t>
            </a:r>
            <a:r>
              <a:rPr lang="ar-SA" sz="2400" dirty="0">
                <a:solidFill>
                  <a:srgbClr val="00B0F0"/>
                </a:solidFill>
                <a:cs typeface="B Titr" pitchFamily="2" charset="-78"/>
              </a:rPr>
              <a:t>های مطالعه: </a:t>
            </a:r>
            <a:endParaRPr lang="fa-IR" sz="2400" dirty="0" smtClean="0">
              <a:solidFill>
                <a:srgbClr val="00B0F0"/>
              </a:solidFill>
              <a:cs typeface="B Titr" pitchFamily="2" charset="-78"/>
            </a:endParaRPr>
          </a:p>
          <a:p>
            <a:pPr algn="just"/>
            <a:r>
              <a:rPr lang="ar-SA" dirty="0"/>
              <a:t>از آن‌جا که اختصاص افراد به گروه</a:t>
            </a:r>
            <a:r>
              <a:rPr lang="fa-IR" dirty="0"/>
              <a:t>‌</a:t>
            </a:r>
            <a:r>
              <a:rPr lang="ar-SA" dirty="0"/>
              <a:t>ها به</a:t>
            </a:r>
            <a:r>
              <a:rPr lang="fa-IR" dirty="0"/>
              <a:t>‌</a:t>
            </a:r>
            <a:r>
              <a:rPr lang="ar-SA" dirty="0"/>
              <a:t>صورت کاملاً پنهان انجام نشده است، </a:t>
            </a:r>
            <a:r>
              <a:rPr lang="fa-IR" dirty="0" smtClean="0"/>
              <a:t>بايد </a:t>
            </a:r>
            <a:r>
              <a:rPr lang="ar-SA" dirty="0" smtClean="0"/>
              <a:t>بررسی </a:t>
            </a:r>
            <a:r>
              <a:rPr lang="ar-SA" dirty="0"/>
              <a:t>کنیم که آیا گروه</a:t>
            </a:r>
            <a:r>
              <a:rPr lang="fa-IR" dirty="0"/>
              <a:t>‌</a:t>
            </a:r>
            <a:r>
              <a:rPr lang="ar-SA" dirty="0"/>
              <a:t>ها قابل مقایسه بوده</a:t>
            </a:r>
            <a:r>
              <a:rPr lang="fa-IR" dirty="0"/>
              <a:t>‌</a:t>
            </a:r>
            <a:r>
              <a:rPr lang="ar-SA" dirty="0"/>
              <a:t>اند. </a:t>
            </a:r>
            <a:endParaRPr lang="fa-IR" dirty="0" smtClean="0"/>
          </a:p>
          <a:p>
            <a:pPr algn="just"/>
            <a:r>
              <a:rPr lang="fa-IR" dirty="0" smtClean="0"/>
              <a:t>در مقالات </a:t>
            </a:r>
            <a:r>
              <a:rPr lang="en-US" sz="2400" dirty="0" smtClean="0"/>
              <a:t>RCT</a:t>
            </a:r>
            <a:r>
              <a:rPr lang="fa-IR" dirty="0" smtClean="0"/>
              <a:t> </a:t>
            </a:r>
            <a:r>
              <a:rPr lang="ar-SA" dirty="0"/>
              <a:t>معمولاً ویژگی</a:t>
            </a:r>
            <a:r>
              <a:rPr lang="fa-IR" dirty="0"/>
              <a:t>‌</a:t>
            </a:r>
            <a:r>
              <a:rPr lang="ar-SA" dirty="0"/>
              <a:t>های گروه</a:t>
            </a:r>
            <a:r>
              <a:rPr lang="fa-IR" dirty="0"/>
              <a:t>‌</a:t>
            </a:r>
            <a:r>
              <a:rPr lang="ar-SA" dirty="0"/>
              <a:t>های مطالعه در جدولی نشان داده می</a:t>
            </a:r>
            <a:r>
              <a:rPr lang="fa-IR" dirty="0"/>
              <a:t>‌</a:t>
            </a:r>
            <a:r>
              <a:rPr lang="ar-SA" dirty="0"/>
              <a:t>شود</a:t>
            </a:r>
            <a:r>
              <a:rPr lang="ar-SA" dirty="0" smtClean="0"/>
              <a:t>.</a:t>
            </a:r>
            <a:endParaRPr lang="fa-IR" dirty="0" smtClean="0"/>
          </a:p>
          <a:p>
            <a:pPr algn="just"/>
            <a:r>
              <a:rPr lang="fa-IR" dirty="0" smtClean="0"/>
              <a:t>در مقالة </a:t>
            </a:r>
            <a:r>
              <a:rPr lang="en-US" sz="2400" dirty="0" smtClean="0"/>
              <a:t>DVT</a:t>
            </a:r>
            <a:r>
              <a:rPr lang="fa-IR" sz="2400" dirty="0" smtClean="0"/>
              <a:t> </a:t>
            </a:r>
            <a:r>
              <a:rPr lang="ar-SA" dirty="0"/>
              <a:t>زنان بیشتر به گروه جوراب اختصاص داده شده</a:t>
            </a:r>
            <a:r>
              <a:rPr lang="fa-IR" dirty="0"/>
              <a:t>‌</a:t>
            </a:r>
            <a:r>
              <a:rPr lang="ar-SA" dirty="0" smtClean="0"/>
              <a:t>اند</a:t>
            </a:r>
            <a:r>
              <a:rPr lang="fa-IR" dirty="0" smtClean="0"/>
              <a: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80</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1106092223"/>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81</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559926578"/>
              </p:ext>
            </p:extLst>
          </p:nvPr>
        </p:nvGraphicFramePr>
        <p:xfrm>
          <a:off x="1237488" y="1371601"/>
          <a:ext cx="6687312" cy="4318699"/>
        </p:xfrm>
        <a:graphic>
          <a:graphicData uri="http://schemas.openxmlformats.org/drawingml/2006/table">
            <a:tbl>
              <a:tblPr firstRow="1" firstCol="1">
                <a:tableStyleId>{5C22544A-7EE6-4342-B048-85BDC9FD1C3A}</a:tableStyleId>
              </a:tblPr>
              <a:tblGrid>
                <a:gridCol w="2532825"/>
                <a:gridCol w="2080895"/>
                <a:gridCol w="2073592"/>
              </a:tblGrid>
              <a:tr h="533083">
                <a:tc>
                  <a:txBody>
                    <a:bodyPr/>
                    <a:lstStyle/>
                    <a:p>
                      <a:pPr marL="540385" marR="540385" algn="just" rtl="0">
                        <a:lnSpc>
                          <a:spcPct val="115000"/>
                        </a:lnSpc>
                        <a:spcAft>
                          <a:spcPts val="0"/>
                        </a:spcAft>
                      </a:pPr>
                      <a:r>
                        <a:rPr lang="en-US" sz="2400" b="1" dirty="0">
                          <a:effectLst>
                            <a:outerShdw blurRad="38100" dist="38100" dir="2700000" algn="tl">
                              <a:srgbClr val="000000">
                                <a:alpha val="43137"/>
                              </a:srgbClr>
                            </a:outerShdw>
                          </a:effectLst>
                          <a:cs typeface="+mj-cs"/>
                        </a:rPr>
                        <a:t> </a:t>
                      </a:r>
                      <a:endParaRPr lang="en-US" sz="2400" b="1" dirty="0">
                        <a:effectLst>
                          <a:outerShdw blurRad="38100" dist="38100" dir="2700000" algn="tl">
                            <a:srgbClr val="000000">
                              <a:alpha val="43137"/>
                            </a:srgbClr>
                          </a:outerShdw>
                        </a:effectLst>
                        <a:latin typeface="Calibri"/>
                        <a:ea typeface="Calibri"/>
                        <a:cs typeface="+mj-cs"/>
                      </a:endParaRPr>
                    </a:p>
                  </a:txBody>
                  <a:tcPr marL="68580" marR="68580" marT="0" marB="0">
                    <a:solidFill>
                      <a:srgbClr val="2D4E77"/>
                    </a:solidFill>
                  </a:tcPr>
                </a:tc>
                <a:tc>
                  <a:txBody>
                    <a:bodyPr/>
                    <a:lstStyle/>
                    <a:p>
                      <a:pPr algn="l" rtl="0">
                        <a:lnSpc>
                          <a:spcPct val="115000"/>
                        </a:lnSpc>
                        <a:spcAft>
                          <a:spcPts val="0"/>
                        </a:spcAft>
                      </a:pPr>
                      <a:r>
                        <a:rPr lang="en-US" sz="2400" b="1" dirty="0">
                          <a:effectLst>
                            <a:outerShdw blurRad="38100" dist="38100" dir="2700000" algn="tl">
                              <a:srgbClr val="000000">
                                <a:alpha val="43137"/>
                              </a:srgbClr>
                            </a:outerShdw>
                          </a:effectLst>
                          <a:cs typeface="+mj-cs"/>
                        </a:rPr>
                        <a:t>No stockings</a:t>
                      </a:r>
                      <a:endParaRPr lang="en-US" sz="2400" b="1" dirty="0">
                        <a:effectLst>
                          <a:outerShdw blurRad="38100" dist="38100" dir="2700000" algn="tl">
                            <a:srgbClr val="000000">
                              <a:alpha val="43137"/>
                            </a:srgbClr>
                          </a:outerShdw>
                        </a:effectLst>
                        <a:latin typeface="Calibri"/>
                        <a:ea typeface="Calibri"/>
                        <a:cs typeface="+mj-cs"/>
                      </a:endParaRPr>
                    </a:p>
                  </a:txBody>
                  <a:tcPr marL="68580" marR="68580" marT="0" marB="0" anchor="ctr">
                    <a:solidFill>
                      <a:srgbClr val="2D4E77"/>
                    </a:solidFill>
                  </a:tcPr>
                </a:tc>
                <a:tc>
                  <a:txBody>
                    <a:bodyPr/>
                    <a:lstStyle/>
                    <a:p>
                      <a:pPr marR="540385" algn="l" rtl="0">
                        <a:lnSpc>
                          <a:spcPct val="115000"/>
                        </a:lnSpc>
                        <a:spcAft>
                          <a:spcPts val="0"/>
                        </a:spcAft>
                      </a:pPr>
                      <a:r>
                        <a:rPr lang="en-US" sz="2400" b="1" dirty="0">
                          <a:effectLst>
                            <a:outerShdw blurRad="38100" dist="38100" dir="2700000" algn="tl">
                              <a:srgbClr val="000000">
                                <a:alpha val="43137"/>
                              </a:srgbClr>
                            </a:outerShdw>
                          </a:effectLst>
                          <a:cs typeface="+mj-cs"/>
                        </a:rPr>
                        <a:t>Stockings</a:t>
                      </a:r>
                      <a:r>
                        <a:rPr lang="ar-SA" sz="2400" b="1" dirty="0">
                          <a:effectLst>
                            <a:outerShdw blurRad="38100" dist="38100" dir="2700000" algn="tl">
                              <a:srgbClr val="000000">
                                <a:alpha val="43137"/>
                              </a:srgbClr>
                            </a:outerShdw>
                          </a:effectLst>
                          <a:cs typeface="+mj-cs"/>
                        </a:rPr>
                        <a:t>  </a:t>
                      </a:r>
                      <a:endParaRPr lang="en-US" sz="2400" b="1" dirty="0">
                        <a:effectLst>
                          <a:outerShdw blurRad="38100" dist="38100" dir="2700000" algn="tl">
                            <a:srgbClr val="000000">
                              <a:alpha val="43137"/>
                            </a:srgbClr>
                          </a:outerShdw>
                        </a:effectLst>
                        <a:latin typeface="Calibri"/>
                        <a:ea typeface="Calibri"/>
                        <a:cs typeface="+mj-cs"/>
                      </a:endParaRPr>
                    </a:p>
                  </a:txBody>
                  <a:tcPr marL="68580" marR="68580" marT="0" marB="0" anchor="ctr">
                    <a:solidFill>
                      <a:srgbClr val="2D4E77"/>
                    </a:solidFill>
                  </a:tcPr>
                </a:tc>
              </a:tr>
              <a:tr h="0">
                <a:tc>
                  <a:txBody>
                    <a:bodyPr/>
                    <a:lstStyle/>
                    <a:p>
                      <a:pPr marL="539750" marR="540385" indent="-539750" algn="l" rtl="0">
                        <a:lnSpc>
                          <a:spcPct val="115000"/>
                        </a:lnSpc>
                        <a:spcAft>
                          <a:spcPts val="0"/>
                        </a:spcAft>
                      </a:pPr>
                      <a:r>
                        <a:rPr lang="en-US" sz="2400" b="1" dirty="0">
                          <a:effectLst>
                            <a:outerShdw blurRad="38100" dist="38100" dir="2700000" algn="tl">
                              <a:srgbClr val="000000">
                                <a:alpha val="43137"/>
                              </a:srgbClr>
                            </a:outerShdw>
                          </a:effectLst>
                          <a:cs typeface="+mj-cs"/>
                        </a:rPr>
                        <a:t>Number</a:t>
                      </a:r>
                      <a:endParaRPr lang="en-US" sz="2400" b="1" dirty="0">
                        <a:effectLst>
                          <a:outerShdw blurRad="38100" dist="38100" dir="2700000" algn="tl">
                            <a:srgbClr val="000000">
                              <a:alpha val="43137"/>
                            </a:srgbClr>
                          </a:outerShdw>
                        </a:effectLst>
                        <a:latin typeface="Calibri"/>
                        <a:ea typeface="Calibri"/>
                        <a:cs typeface="+mj-cs"/>
                      </a:endParaRPr>
                    </a:p>
                  </a:txBody>
                  <a:tcPr marL="68580" marR="68580" marT="0" marB="0" anchor="ctr">
                    <a:solidFill>
                      <a:srgbClr val="2D4E77"/>
                    </a:solidFill>
                  </a:tcPr>
                </a:tc>
                <a:tc>
                  <a:txBody>
                    <a:bodyPr/>
                    <a:lstStyle/>
                    <a:p>
                      <a:pPr marR="540385" algn="l" rtl="0">
                        <a:lnSpc>
                          <a:spcPct val="115000"/>
                        </a:lnSpc>
                        <a:spcAft>
                          <a:spcPts val="0"/>
                        </a:spcAft>
                      </a:pPr>
                      <a:r>
                        <a:rPr lang="en-US" sz="2400" b="1" dirty="0">
                          <a:solidFill>
                            <a:srgbClr val="002060"/>
                          </a:solidFill>
                          <a:effectLst/>
                          <a:cs typeface="+mj-cs"/>
                        </a:rPr>
                        <a:t>116</a:t>
                      </a:r>
                      <a:endParaRPr lang="en-US" sz="2400" b="1" dirty="0">
                        <a:solidFill>
                          <a:srgbClr val="002060"/>
                        </a:solidFill>
                        <a:effectLst/>
                        <a:latin typeface="Calibri"/>
                        <a:ea typeface="Calibri"/>
                        <a:cs typeface="+mj-cs"/>
                      </a:endParaRPr>
                    </a:p>
                  </a:txBody>
                  <a:tcPr marL="68580" marR="68580" marT="0" marB="0" anchor="ctr"/>
                </a:tc>
                <a:tc>
                  <a:txBody>
                    <a:bodyPr/>
                    <a:lstStyle/>
                    <a:p>
                      <a:pPr marR="540385" algn="l" rtl="0">
                        <a:lnSpc>
                          <a:spcPct val="115000"/>
                        </a:lnSpc>
                        <a:spcAft>
                          <a:spcPts val="0"/>
                        </a:spcAft>
                      </a:pPr>
                      <a:r>
                        <a:rPr lang="en-US" sz="2400" b="1" dirty="0">
                          <a:solidFill>
                            <a:srgbClr val="002060"/>
                          </a:solidFill>
                          <a:effectLst/>
                          <a:cs typeface="+mj-cs"/>
                        </a:rPr>
                        <a:t>115</a:t>
                      </a:r>
                      <a:endParaRPr lang="en-US" sz="2400" b="1" dirty="0">
                        <a:solidFill>
                          <a:srgbClr val="002060"/>
                        </a:solidFill>
                        <a:effectLst/>
                        <a:latin typeface="Calibri"/>
                        <a:ea typeface="Calibri"/>
                        <a:cs typeface="+mj-cs"/>
                      </a:endParaRPr>
                    </a:p>
                  </a:txBody>
                  <a:tcPr marL="68580" marR="68580" marT="0" marB="0" anchor="ctr"/>
                </a:tc>
              </a:tr>
              <a:tr h="0">
                <a:tc>
                  <a:txBody>
                    <a:bodyPr/>
                    <a:lstStyle/>
                    <a:p>
                      <a:pPr marR="540385" algn="l" rtl="0">
                        <a:lnSpc>
                          <a:spcPct val="115000"/>
                        </a:lnSpc>
                        <a:spcAft>
                          <a:spcPts val="0"/>
                        </a:spcAft>
                      </a:pPr>
                      <a:r>
                        <a:rPr lang="en-US" sz="2400" b="1" dirty="0">
                          <a:effectLst>
                            <a:outerShdw blurRad="38100" dist="38100" dir="2700000" algn="tl">
                              <a:srgbClr val="000000">
                                <a:alpha val="43137"/>
                              </a:srgbClr>
                            </a:outerShdw>
                          </a:effectLst>
                          <a:cs typeface="+mj-cs"/>
                        </a:rPr>
                        <a:t>Pre-study:</a:t>
                      </a:r>
                    </a:p>
                    <a:p>
                      <a:pPr marR="540385" algn="l" rtl="0">
                        <a:lnSpc>
                          <a:spcPct val="115000"/>
                        </a:lnSpc>
                        <a:spcAft>
                          <a:spcPts val="0"/>
                        </a:spcAft>
                      </a:pPr>
                      <a:r>
                        <a:rPr lang="en-US" sz="2400" b="1" dirty="0">
                          <a:effectLst>
                            <a:outerShdw blurRad="38100" dist="38100" dir="2700000" algn="tl">
                              <a:srgbClr val="000000">
                                <a:alpha val="43137"/>
                              </a:srgbClr>
                            </a:outerShdw>
                          </a:effectLst>
                          <a:cs typeface="+mj-cs"/>
                        </a:rPr>
                        <a:t>Age </a:t>
                      </a:r>
                    </a:p>
                    <a:p>
                      <a:pPr marR="540385" algn="l" rtl="0">
                        <a:lnSpc>
                          <a:spcPct val="115000"/>
                        </a:lnSpc>
                        <a:spcAft>
                          <a:spcPts val="0"/>
                        </a:spcAft>
                      </a:pPr>
                      <a:r>
                        <a:rPr lang="en-US" sz="2400" b="1" dirty="0">
                          <a:effectLst>
                            <a:outerShdw blurRad="38100" dist="38100" dir="2700000" algn="tl">
                              <a:srgbClr val="000000">
                                <a:alpha val="43137"/>
                              </a:srgbClr>
                            </a:outerShdw>
                          </a:effectLst>
                          <a:cs typeface="+mj-cs"/>
                        </a:rPr>
                        <a:t>Females</a:t>
                      </a:r>
                    </a:p>
                    <a:p>
                      <a:pPr marR="540385" algn="l" rtl="0">
                        <a:lnSpc>
                          <a:spcPct val="115000"/>
                        </a:lnSpc>
                        <a:spcAft>
                          <a:spcPts val="0"/>
                        </a:spcAft>
                      </a:pPr>
                      <a:r>
                        <a:rPr lang="en-US" sz="2400" b="1" dirty="0">
                          <a:effectLst>
                            <a:outerShdw blurRad="38100" dist="38100" dir="2700000" algn="tl">
                              <a:srgbClr val="000000">
                                <a:alpha val="43137"/>
                              </a:srgbClr>
                            </a:outerShdw>
                          </a:effectLst>
                          <a:cs typeface="+mj-cs"/>
                        </a:rPr>
                        <a:t>Varicose veins</a:t>
                      </a:r>
                    </a:p>
                    <a:p>
                      <a:pPr marR="540385" algn="l" rtl="0">
                        <a:lnSpc>
                          <a:spcPct val="115000"/>
                        </a:lnSpc>
                        <a:spcAft>
                          <a:spcPts val="0"/>
                        </a:spcAft>
                      </a:pPr>
                      <a:r>
                        <a:rPr lang="en-US" sz="2400" b="1" dirty="0">
                          <a:effectLst>
                            <a:outerShdw blurRad="38100" dist="38100" dir="2700000" algn="tl">
                              <a:srgbClr val="000000">
                                <a:alpha val="43137"/>
                              </a:srgbClr>
                            </a:outerShdw>
                          </a:effectLst>
                          <a:cs typeface="+mj-cs"/>
                        </a:rPr>
                        <a:t>Hemoglobin</a:t>
                      </a:r>
                      <a:endParaRPr lang="en-US" sz="2400" b="1" dirty="0">
                        <a:effectLst>
                          <a:outerShdw blurRad="38100" dist="38100" dir="2700000" algn="tl">
                            <a:srgbClr val="000000">
                              <a:alpha val="43137"/>
                            </a:srgbClr>
                          </a:outerShdw>
                        </a:effectLst>
                        <a:latin typeface="Calibri"/>
                        <a:ea typeface="Calibri"/>
                        <a:cs typeface="+mj-cs"/>
                      </a:endParaRPr>
                    </a:p>
                  </a:txBody>
                  <a:tcPr marL="68580" marR="68580" marT="0" marB="0" anchor="ctr">
                    <a:solidFill>
                      <a:srgbClr val="2D4E77"/>
                    </a:solidFill>
                  </a:tcPr>
                </a:tc>
                <a:tc>
                  <a:txBody>
                    <a:bodyPr/>
                    <a:lstStyle/>
                    <a:p>
                      <a:pPr marL="540385" marR="540385" algn="l" rtl="0">
                        <a:lnSpc>
                          <a:spcPct val="115000"/>
                        </a:lnSpc>
                        <a:spcAft>
                          <a:spcPts val="0"/>
                        </a:spcAft>
                      </a:pPr>
                      <a:r>
                        <a:rPr lang="en-US" sz="2400" b="1" dirty="0">
                          <a:solidFill>
                            <a:srgbClr val="002060"/>
                          </a:solidFill>
                          <a:effectLst/>
                          <a:cs typeface="+mj-cs"/>
                        </a:rPr>
                        <a:t> </a:t>
                      </a:r>
                    </a:p>
                    <a:p>
                      <a:pPr marR="540385" algn="l" rtl="0">
                        <a:lnSpc>
                          <a:spcPct val="115000"/>
                        </a:lnSpc>
                        <a:spcAft>
                          <a:spcPts val="0"/>
                        </a:spcAft>
                      </a:pPr>
                      <a:r>
                        <a:rPr lang="en-US" sz="2400" b="1" dirty="0">
                          <a:solidFill>
                            <a:srgbClr val="002060"/>
                          </a:solidFill>
                          <a:effectLst/>
                          <a:cs typeface="+mj-cs"/>
                        </a:rPr>
                        <a:t>62 (56–68)</a:t>
                      </a:r>
                    </a:p>
                    <a:p>
                      <a:pPr marR="540385" algn="l" rtl="0">
                        <a:lnSpc>
                          <a:spcPct val="115000"/>
                        </a:lnSpc>
                        <a:spcAft>
                          <a:spcPts val="0"/>
                        </a:spcAft>
                      </a:pPr>
                      <a:r>
                        <a:rPr lang="en-US" sz="2400" b="1" dirty="0">
                          <a:solidFill>
                            <a:srgbClr val="002060"/>
                          </a:solidFill>
                          <a:effectLst/>
                          <a:cs typeface="+mj-cs"/>
                        </a:rPr>
                        <a:t>61 (53%)</a:t>
                      </a:r>
                    </a:p>
                    <a:p>
                      <a:pPr marR="540385" algn="l" rtl="0">
                        <a:lnSpc>
                          <a:spcPct val="115000"/>
                        </a:lnSpc>
                        <a:spcAft>
                          <a:spcPts val="0"/>
                        </a:spcAft>
                      </a:pPr>
                      <a:r>
                        <a:rPr lang="en-US" sz="2400" b="1" dirty="0">
                          <a:solidFill>
                            <a:srgbClr val="002060"/>
                          </a:solidFill>
                          <a:effectLst/>
                          <a:cs typeface="+mj-cs"/>
                        </a:rPr>
                        <a:t>41</a:t>
                      </a:r>
                    </a:p>
                    <a:p>
                      <a:pPr marR="540385" algn="l" rtl="0">
                        <a:lnSpc>
                          <a:spcPct val="115000"/>
                        </a:lnSpc>
                        <a:spcAft>
                          <a:spcPts val="0"/>
                        </a:spcAft>
                      </a:pPr>
                      <a:r>
                        <a:rPr lang="en-US" sz="2400" b="1" dirty="0">
                          <a:solidFill>
                            <a:srgbClr val="002060"/>
                          </a:solidFill>
                          <a:effectLst/>
                          <a:cs typeface="+mj-cs"/>
                        </a:rPr>
                        <a:t>142</a:t>
                      </a:r>
                      <a:endParaRPr lang="en-US" sz="2400" b="1" dirty="0">
                        <a:solidFill>
                          <a:srgbClr val="002060"/>
                        </a:solidFill>
                        <a:effectLst/>
                        <a:latin typeface="Calibri"/>
                        <a:ea typeface="Calibri"/>
                        <a:cs typeface="+mj-cs"/>
                      </a:endParaRPr>
                    </a:p>
                  </a:txBody>
                  <a:tcPr marL="68580" marR="68580" marT="0" marB="0" anchor="ctr"/>
                </a:tc>
                <a:tc>
                  <a:txBody>
                    <a:bodyPr/>
                    <a:lstStyle/>
                    <a:p>
                      <a:pPr marL="540385" marR="540385" algn="l" rtl="0">
                        <a:lnSpc>
                          <a:spcPct val="115000"/>
                        </a:lnSpc>
                        <a:spcAft>
                          <a:spcPts val="0"/>
                        </a:spcAft>
                      </a:pPr>
                      <a:r>
                        <a:rPr lang="en-US" sz="2400" b="1" dirty="0">
                          <a:solidFill>
                            <a:srgbClr val="002060"/>
                          </a:solidFill>
                          <a:effectLst/>
                          <a:cs typeface="+mj-cs"/>
                        </a:rPr>
                        <a:t> </a:t>
                      </a:r>
                    </a:p>
                    <a:p>
                      <a:pPr marR="540385" algn="l" rtl="0">
                        <a:lnSpc>
                          <a:spcPct val="115000"/>
                        </a:lnSpc>
                        <a:spcAft>
                          <a:spcPts val="0"/>
                        </a:spcAft>
                      </a:pPr>
                      <a:r>
                        <a:rPr lang="en-US" sz="2400" b="1" dirty="0">
                          <a:solidFill>
                            <a:srgbClr val="002060"/>
                          </a:solidFill>
                          <a:effectLst/>
                          <a:cs typeface="+mj-cs"/>
                        </a:rPr>
                        <a:t>61 (56–66)</a:t>
                      </a:r>
                    </a:p>
                    <a:p>
                      <a:pPr marR="540385" algn="l" rtl="0">
                        <a:lnSpc>
                          <a:spcPct val="115000"/>
                        </a:lnSpc>
                        <a:spcAft>
                          <a:spcPts val="0"/>
                        </a:spcAft>
                      </a:pPr>
                      <a:r>
                        <a:rPr lang="en-US" sz="2400" b="1" dirty="0">
                          <a:solidFill>
                            <a:srgbClr val="002060"/>
                          </a:solidFill>
                          <a:effectLst/>
                          <a:cs typeface="+mj-cs"/>
                        </a:rPr>
                        <a:t>81 (70%)*</a:t>
                      </a:r>
                    </a:p>
                    <a:p>
                      <a:pPr marR="540385" algn="l" rtl="0">
                        <a:lnSpc>
                          <a:spcPct val="115000"/>
                        </a:lnSpc>
                        <a:spcAft>
                          <a:spcPts val="0"/>
                        </a:spcAft>
                      </a:pPr>
                      <a:r>
                        <a:rPr lang="en-US" sz="2400" b="1" dirty="0">
                          <a:solidFill>
                            <a:srgbClr val="002060"/>
                          </a:solidFill>
                          <a:effectLst/>
                          <a:cs typeface="+mj-cs"/>
                        </a:rPr>
                        <a:t>45</a:t>
                      </a:r>
                    </a:p>
                    <a:p>
                      <a:pPr marR="540385" algn="l" rtl="0">
                        <a:lnSpc>
                          <a:spcPct val="115000"/>
                        </a:lnSpc>
                        <a:spcAft>
                          <a:spcPts val="0"/>
                        </a:spcAft>
                      </a:pPr>
                      <a:r>
                        <a:rPr lang="en-US" sz="2400" b="1" dirty="0">
                          <a:solidFill>
                            <a:srgbClr val="002060"/>
                          </a:solidFill>
                          <a:effectLst/>
                          <a:cs typeface="+mj-cs"/>
                        </a:rPr>
                        <a:t>140</a:t>
                      </a:r>
                      <a:endParaRPr lang="en-US" sz="2400" b="1" dirty="0">
                        <a:solidFill>
                          <a:srgbClr val="002060"/>
                        </a:solidFill>
                        <a:effectLst/>
                        <a:latin typeface="Calibri"/>
                        <a:ea typeface="Calibri"/>
                        <a:cs typeface="+mj-cs"/>
                      </a:endParaRPr>
                    </a:p>
                  </a:txBody>
                  <a:tcPr marL="68580" marR="68580" marT="0" marB="0" anchor="ctr"/>
                </a:tc>
              </a:tr>
              <a:tr h="0">
                <a:tc>
                  <a:txBody>
                    <a:bodyPr/>
                    <a:lstStyle/>
                    <a:p>
                      <a:pPr marR="540385" algn="just" rtl="0">
                        <a:lnSpc>
                          <a:spcPct val="115000"/>
                        </a:lnSpc>
                        <a:spcAft>
                          <a:spcPts val="0"/>
                        </a:spcAft>
                      </a:pPr>
                      <a:r>
                        <a:rPr lang="en-US" sz="2400" b="1" dirty="0">
                          <a:effectLst>
                            <a:outerShdw blurRad="38100" dist="38100" dir="2700000" algn="tl">
                              <a:srgbClr val="000000">
                                <a:alpha val="43137"/>
                              </a:srgbClr>
                            </a:outerShdw>
                          </a:effectLst>
                          <a:cs typeface="+mj-cs"/>
                        </a:rPr>
                        <a:t>During study:</a:t>
                      </a:r>
                    </a:p>
                    <a:p>
                      <a:pPr marR="540385" algn="just" rtl="0">
                        <a:lnSpc>
                          <a:spcPct val="115000"/>
                        </a:lnSpc>
                        <a:spcAft>
                          <a:spcPts val="0"/>
                        </a:spcAft>
                      </a:pPr>
                      <a:r>
                        <a:rPr lang="en-US" sz="2400" b="1" dirty="0">
                          <a:effectLst>
                            <a:outerShdw blurRad="38100" dist="38100" dir="2700000" algn="tl">
                              <a:srgbClr val="000000">
                                <a:alpha val="43137"/>
                              </a:srgbClr>
                            </a:outerShdw>
                          </a:effectLst>
                          <a:cs typeface="+mj-cs"/>
                        </a:rPr>
                        <a:t>Hours flying</a:t>
                      </a:r>
                    </a:p>
                    <a:p>
                      <a:pPr marR="540385" algn="just" rtl="0">
                        <a:lnSpc>
                          <a:spcPct val="115000"/>
                        </a:lnSpc>
                        <a:spcAft>
                          <a:spcPts val="0"/>
                        </a:spcAft>
                      </a:pPr>
                      <a:r>
                        <a:rPr lang="en-US" sz="2400" b="1" dirty="0">
                          <a:effectLst>
                            <a:outerShdw blurRad="38100" dist="38100" dir="2700000" algn="tl">
                              <a:srgbClr val="000000">
                                <a:alpha val="43137"/>
                              </a:srgbClr>
                            </a:outerShdw>
                          </a:effectLst>
                          <a:cs typeface="+mj-cs"/>
                        </a:rPr>
                        <a:t>Days of stay</a:t>
                      </a:r>
                      <a:endParaRPr lang="en-US" sz="2400" b="1" dirty="0">
                        <a:effectLst>
                          <a:outerShdw blurRad="38100" dist="38100" dir="2700000" algn="tl">
                            <a:srgbClr val="000000">
                              <a:alpha val="43137"/>
                            </a:srgbClr>
                          </a:outerShdw>
                        </a:effectLst>
                        <a:latin typeface="Calibri"/>
                        <a:ea typeface="Calibri"/>
                        <a:cs typeface="+mj-cs"/>
                      </a:endParaRPr>
                    </a:p>
                  </a:txBody>
                  <a:tcPr marL="68580" marR="68580" marT="0" marB="0" anchor="ctr">
                    <a:solidFill>
                      <a:srgbClr val="2D4E77"/>
                    </a:solidFill>
                  </a:tcPr>
                </a:tc>
                <a:tc>
                  <a:txBody>
                    <a:bodyPr/>
                    <a:lstStyle/>
                    <a:p>
                      <a:pPr marL="540385" marR="540385" algn="l" rtl="0">
                        <a:lnSpc>
                          <a:spcPct val="115000"/>
                        </a:lnSpc>
                        <a:spcAft>
                          <a:spcPts val="0"/>
                        </a:spcAft>
                      </a:pPr>
                      <a:r>
                        <a:rPr lang="en-US" sz="2400" b="1" dirty="0">
                          <a:solidFill>
                            <a:srgbClr val="002060"/>
                          </a:solidFill>
                          <a:effectLst/>
                          <a:cs typeface="+mj-cs"/>
                        </a:rPr>
                        <a:t> </a:t>
                      </a:r>
                    </a:p>
                    <a:p>
                      <a:pPr marR="540385" algn="l" rtl="0">
                        <a:lnSpc>
                          <a:spcPct val="115000"/>
                        </a:lnSpc>
                        <a:spcAft>
                          <a:spcPts val="0"/>
                        </a:spcAft>
                      </a:pPr>
                      <a:r>
                        <a:rPr lang="en-US" sz="2400" b="1" dirty="0">
                          <a:solidFill>
                            <a:srgbClr val="002060"/>
                          </a:solidFill>
                          <a:effectLst/>
                          <a:cs typeface="+mj-cs"/>
                        </a:rPr>
                        <a:t>22</a:t>
                      </a:r>
                    </a:p>
                    <a:p>
                      <a:pPr marR="540385" algn="l" rtl="0">
                        <a:lnSpc>
                          <a:spcPct val="115000"/>
                        </a:lnSpc>
                        <a:spcAft>
                          <a:spcPts val="0"/>
                        </a:spcAft>
                      </a:pPr>
                      <a:r>
                        <a:rPr lang="en-US" sz="2400" b="1" dirty="0">
                          <a:solidFill>
                            <a:srgbClr val="002060"/>
                          </a:solidFill>
                          <a:effectLst/>
                          <a:cs typeface="+mj-cs"/>
                        </a:rPr>
                        <a:t>17</a:t>
                      </a:r>
                      <a:endParaRPr lang="en-US" sz="2400" b="1" dirty="0">
                        <a:solidFill>
                          <a:srgbClr val="002060"/>
                        </a:solidFill>
                        <a:effectLst/>
                        <a:latin typeface="Calibri"/>
                        <a:ea typeface="Calibri"/>
                        <a:cs typeface="+mj-cs"/>
                      </a:endParaRPr>
                    </a:p>
                  </a:txBody>
                  <a:tcPr marL="68580" marR="68580" marT="0" marB="0" anchor="ctr"/>
                </a:tc>
                <a:tc>
                  <a:txBody>
                    <a:bodyPr/>
                    <a:lstStyle/>
                    <a:p>
                      <a:pPr marL="540385" marR="540385" algn="l" rtl="0">
                        <a:lnSpc>
                          <a:spcPct val="115000"/>
                        </a:lnSpc>
                        <a:spcAft>
                          <a:spcPts val="0"/>
                        </a:spcAft>
                      </a:pPr>
                      <a:r>
                        <a:rPr lang="en-US" sz="2400" b="1" dirty="0">
                          <a:solidFill>
                            <a:srgbClr val="002060"/>
                          </a:solidFill>
                          <a:effectLst/>
                          <a:cs typeface="+mj-cs"/>
                        </a:rPr>
                        <a:t> </a:t>
                      </a:r>
                    </a:p>
                    <a:p>
                      <a:pPr marR="540385" algn="l" rtl="0">
                        <a:lnSpc>
                          <a:spcPct val="115000"/>
                        </a:lnSpc>
                        <a:spcAft>
                          <a:spcPts val="0"/>
                        </a:spcAft>
                      </a:pPr>
                      <a:r>
                        <a:rPr lang="en-US" sz="2400" b="1" dirty="0">
                          <a:solidFill>
                            <a:srgbClr val="002060"/>
                          </a:solidFill>
                          <a:effectLst/>
                          <a:cs typeface="+mj-cs"/>
                        </a:rPr>
                        <a:t>24</a:t>
                      </a:r>
                    </a:p>
                    <a:p>
                      <a:pPr marR="540385" algn="l" rtl="0">
                        <a:lnSpc>
                          <a:spcPct val="115000"/>
                        </a:lnSpc>
                        <a:spcAft>
                          <a:spcPts val="0"/>
                        </a:spcAft>
                      </a:pPr>
                      <a:r>
                        <a:rPr lang="en-US" sz="2400" b="1" dirty="0">
                          <a:solidFill>
                            <a:srgbClr val="002060"/>
                          </a:solidFill>
                          <a:effectLst/>
                          <a:cs typeface="+mj-cs"/>
                        </a:rPr>
                        <a:t>16</a:t>
                      </a:r>
                      <a:endParaRPr lang="en-US" sz="2400" b="1" dirty="0">
                        <a:solidFill>
                          <a:srgbClr val="002060"/>
                        </a:solidFill>
                        <a:effectLst/>
                        <a:latin typeface="Calibri"/>
                        <a:ea typeface="Calibri"/>
                        <a:cs typeface="+mj-cs"/>
                      </a:endParaRPr>
                    </a:p>
                  </a:txBody>
                  <a:tcPr marL="68580" marR="68580" marT="0" marB="0" anchor="ctr"/>
                </a:tc>
              </a:tr>
            </a:tbl>
          </a:graphicData>
        </a:graphic>
      </p:graphicFrame>
      <p:sp>
        <p:nvSpPr>
          <p:cNvPr id="3" name="TextBox 2"/>
          <p:cNvSpPr txBox="1"/>
          <p:nvPr/>
        </p:nvSpPr>
        <p:spPr>
          <a:xfrm>
            <a:off x="1219200" y="5791200"/>
            <a:ext cx="1401345" cy="461665"/>
          </a:xfrm>
          <a:prstGeom prst="rect">
            <a:avLst/>
          </a:prstGeom>
          <a:noFill/>
        </p:spPr>
        <p:txBody>
          <a:bodyPr wrap="none" rtlCol="1">
            <a:spAutoFit/>
          </a:bodyPr>
          <a:lstStyle/>
          <a:p>
            <a:r>
              <a:rPr lang="en-US" sz="2400" b="1" i="1" dirty="0">
                <a:solidFill>
                  <a:schemeClr val="tx2">
                    <a:lumMod val="20000"/>
                    <a:lumOff val="80000"/>
                  </a:schemeClr>
                </a:solidFill>
                <a:effectLst>
                  <a:outerShdw blurRad="38100" dist="38100" dir="2700000" algn="tl">
                    <a:srgbClr val="000000">
                      <a:alpha val="43137"/>
                    </a:srgbClr>
                  </a:outerShdw>
                </a:effectLst>
              </a:rPr>
              <a:t>* P &lt; 0.01</a:t>
            </a:r>
            <a:endParaRPr lang="fa-IR" sz="2400" b="1" i="1" dirty="0">
              <a:solidFill>
                <a:schemeClr val="tx2">
                  <a:lumMod val="20000"/>
                  <a:lumOff val="80000"/>
                </a:schemeClr>
              </a:solidFill>
              <a:effectLst>
                <a:outerShdw blurRad="38100" dist="38100" dir="2700000" algn="tl">
                  <a:srgbClr val="000000">
                    <a:alpha val="43137"/>
                  </a:srgbClr>
                </a:outerShdw>
              </a:effectLst>
            </a:endParaRPr>
          </a:p>
        </p:txBody>
      </p:sp>
      <p:sp>
        <p:nvSpPr>
          <p:cNvPr id="7"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601631691"/>
      </p:ext>
    </p:extLst>
  </p:cSld>
  <p:clrMapOvr>
    <a:masterClrMapping/>
  </p:clrMapOvr>
  <p:transition>
    <p:randomBar dir="vert"/>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371600"/>
            <a:ext cx="7391400" cy="3810000"/>
          </a:xfrm>
        </p:spPr>
        <p:txBody>
          <a:bodyPr>
            <a:normAutofit/>
          </a:bodyPr>
          <a:lstStyle/>
          <a:p>
            <a:pPr>
              <a:buFont typeface="Wingdings" pitchFamily="2" charset="2"/>
              <a:buChar char="§"/>
            </a:pPr>
            <a:r>
              <a:rPr lang="fa-IR" sz="2400" u="sng" dirty="0">
                <a:solidFill>
                  <a:srgbClr val="92D050"/>
                </a:solidFill>
                <a:cs typeface="B Titr" pitchFamily="2" charset="-78"/>
              </a:rPr>
              <a:t>الگوی </a:t>
            </a:r>
            <a:r>
              <a:rPr lang="en-US" sz="2400" u="sng" dirty="0" err="1">
                <a:solidFill>
                  <a:srgbClr val="92D050"/>
                </a:solidFill>
                <a:cs typeface="B Titr" pitchFamily="2" charset="-78"/>
              </a:rPr>
              <a:t>RAMMbo</a:t>
            </a:r>
            <a:r>
              <a:rPr lang="fa-IR" sz="2400" u="sng" dirty="0">
                <a:solidFill>
                  <a:srgbClr val="92D050"/>
                </a:solidFill>
                <a:cs typeface="B Titr" pitchFamily="2" charset="-78"/>
              </a:rPr>
              <a:t> برای ارزیابی اعتبار یک </a:t>
            </a:r>
            <a:r>
              <a:rPr lang="en-US" sz="2400" u="sng" dirty="0" smtClean="0">
                <a:solidFill>
                  <a:srgbClr val="92D050"/>
                </a:solidFill>
                <a:cs typeface="B Titr" pitchFamily="2" charset="-78"/>
              </a:rPr>
              <a:t>RCT</a:t>
            </a:r>
          </a:p>
          <a:p>
            <a:r>
              <a:rPr lang="fa-IR" dirty="0" smtClean="0"/>
              <a:t>انتخاب </a:t>
            </a:r>
            <a:r>
              <a:rPr lang="fa-IR" dirty="0"/>
              <a:t>منصفانه </a:t>
            </a:r>
            <a:r>
              <a:rPr lang="en-US" sz="2400" dirty="0"/>
              <a:t>(Fair </a:t>
            </a:r>
            <a:r>
              <a:rPr lang="en-US" sz="2400" dirty="0" smtClean="0">
                <a:solidFill>
                  <a:srgbClr val="FFCCCC"/>
                </a:solidFill>
              </a:rPr>
              <a:t>R</a:t>
            </a:r>
            <a:r>
              <a:rPr lang="en-US" sz="2400" dirty="0" smtClean="0"/>
              <a:t>ecruitment)</a:t>
            </a:r>
            <a:endParaRPr lang="en-US" dirty="0" smtClean="0"/>
          </a:p>
          <a:p>
            <a:r>
              <a:rPr lang="fa-IR" dirty="0" smtClean="0"/>
              <a:t>اختصاص </a:t>
            </a:r>
            <a:r>
              <a:rPr lang="fa-IR" dirty="0"/>
              <a:t>منصفانه</a:t>
            </a:r>
            <a:r>
              <a:rPr lang="fa-IR" sz="2400" dirty="0"/>
              <a:t> </a:t>
            </a:r>
            <a:r>
              <a:rPr lang="en-US" sz="2400" dirty="0"/>
              <a:t>(Fair </a:t>
            </a:r>
            <a:r>
              <a:rPr lang="en-US" sz="2400" dirty="0">
                <a:solidFill>
                  <a:srgbClr val="FFCCCC"/>
                </a:solidFill>
              </a:rPr>
              <a:t>A</a:t>
            </a:r>
            <a:r>
              <a:rPr lang="en-US" sz="2400" dirty="0"/>
              <a:t>llocation)</a:t>
            </a:r>
            <a:endParaRPr lang="en-US" dirty="0"/>
          </a:p>
          <a:p>
            <a:r>
              <a:rPr lang="fa-IR" u="sng" dirty="0">
                <a:solidFill>
                  <a:srgbClr val="00B0F0"/>
                </a:solidFill>
              </a:rPr>
              <a:t>درمان و پیگیری منصفانه</a:t>
            </a:r>
            <a:r>
              <a:rPr lang="fa-IR" sz="2400" u="sng" dirty="0">
                <a:solidFill>
                  <a:srgbClr val="00B0F0"/>
                </a:solidFill>
              </a:rPr>
              <a:t> </a:t>
            </a:r>
            <a:r>
              <a:rPr lang="en-US" sz="2400" dirty="0">
                <a:solidFill>
                  <a:srgbClr val="00B0F0"/>
                </a:solidFill>
              </a:rPr>
              <a:t>(</a:t>
            </a:r>
            <a:r>
              <a:rPr lang="en-US" sz="2400" u="sng" dirty="0">
                <a:solidFill>
                  <a:srgbClr val="00B0F0"/>
                </a:solidFill>
              </a:rPr>
              <a:t>Fair Maintenance)</a:t>
            </a:r>
            <a:r>
              <a:rPr lang="fa-IR" u="sng" dirty="0">
                <a:solidFill>
                  <a:srgbClr val="00B0F0"/>
                </a:solidFill>
              </a:rPr>
              <a:t> </a:t>
            </a:r>
            <a:endParaRPr lang="en-US" u="sng" dirty="0">
              <a:solidFill>
                <a:srgbClr val="00B0F0"/>
              </a:solidFill>
            </a:endParaRPr>
          </a:p>
          <a:p>
            <a:r>
              <a:rPr lang="fa-IR" dirty="0"/>
              <a:t>سنجش </a:t>
            </a:r>
            <a:r>
              <a:rPr lang="fa-IR" dirty="0" smtClean="0"/>
              <a:t>منصفانه </a:t>
            </a:r>
            <a:r>
              <a:rPr lang="en-US" sz="2400" dirty="0" smtClean="0">
                <a:cs typeface="+mn-cs"/>
              </a:rPr>
              <a:t>(</a:t>
            </a:r>
            <a:r>
              <a:rPr lang="en-US" sz="2400" dirty="0">
                <a:cs typeface="+mn-cs"/>
              </a:rPr>
              <a:t>Fair </a:t>
            </a:r>
            <a:r>
              <a:rPr lang="en-US" sz="2400" dirty="0" smtClean="0">
                <a:solidFill>
                  <a:srgbClr val="FFCCCC"/>
                </a:solidFill>
                <a:cs typeface="+mn-cs"/>
              </a:rPr>
              <a:t>M</a:t>
            </a:r>
            <a:r>
              <a:rPr lang="en-US" sz="2400" dirty="0" smtClean="0">
                <a:cs typeface="+mn-cs"/>
              </a:rPr>
              <a:t>easurement: </a:t>
            </a:r>
            <a:r>
              <a:rPr lang="en-US" sz="2400" dirty="0" smtClean="0">
                <a:solidFill>
                  <a:srgbClr val="FFCCCC"/>
                </a:solidFill>
              </a:rPr>
              <a:t>b</a:t>
            </a:r>
            <a:r>
              <a:rPr lang="en-US" sz="2400" dirty="0" smtClean="0"/>
              <a:t>linded/</a:t>
            </a:r>
            <a:r>
              <a:rPr lang="en-US" sz="2400" dirty="0" smtClean="0">
                <a:solidFill>
                  <a:srgbClr val="FFCCCC"/>
                </a:solidFill>
              </a:rPr>
              <a:t>o</a:t>
            </a:r>
            <a:r>
              <a:rPr lang="en-US" sz="2400" dirty="0" smtClean="0"/>
              <a:t>bjective)</a:t>
            </a:r>
            <a:endParaRPr lang="fa-IR"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82</a:t>
            </a:fld>
            <a:endParaRPr lang="en-US"/>
          </a:p>
        </p:txBody>
      </p:sp>
      <p:sp>
        <p:nvSpPr>
          <p:cNvPr id="5" name="TextBox 4"/>
          <p:cNvSpPr txBox="1"/>
          <p:nvPr/>
        </p:nvSpPr>
        <p:spPr>
          <a:xfrm>
            <a:off x="1143000" y="2600980"/>
            <a:ext cx="1676400" cy="523220"/>
          </a:xfrm>
          <a:prstGeom prst="rect">
            <a:avLst/>
          </a:prstGeom>
          <a:noFill/>
        </p:spPr>
        <p:txBody>
          <a:bodyPr wrap="square" rtlCol="1">
            <a:spAutoFit/>
          </a:bodyPr>
          <a:lstStyle/>
          <a:p>
            <a:r>
              <a:rPr lang="en-US" sz="2800" b="1" u="sng" dirty="0" err="1" smtClean="0">
                <a:solidFill>
                  <a:srgbClr val="FFCCCC"/>
                </a:solidFill>
                <a:effectLst>
                  <a:outerShdw blurRad="38100" dist="38100" dir="2700000" algn="tl">
                    <a:srgbClr val="000000">
                      <a:alpha val="43137"/>
                    </a:srgbClr>
                  </a:outerShdw>
                </a:effectLst>
              </a:rPr>
              <a:t>RAMMbo</a:t>
            </a:r>
            <a:endParaRPr lang="fa-IR" sz="2800" b="1" u="sng" dirty="0">
              <a:solidFill>
                <a:srgbClr val="FFCCCC"/>
              </a:solidFill>
              <a:effectLst>
                <a:outerShdw blurRad="38100" dist="38100" dir="2700000" algn="tl">
                  <a:srgbClr val="000000">
                    <a:alpha val="43137"/>
                  </a:srgbClr>
                </a:outerShdw>
              </a:effectLst>
            </a:endParaRPr>
          </a:p>
        </p:txBody>
      </p:sp>
      <p:sp>
        <p:nvSpPr>
          <p:cNvPr id="7" name="Left Brace 6"/>
          <p:cNvSpPr/>
          <p:nvPr/>
        </p:nvSpPr>
        <p:spPr>
          <a:xfrm rot="2841221">
            <a:off x="2350852" y="1425203"/>
            <a:ext cx="443129" cy="3719742"/>
          </a:xfrm>
          <a:prstGeom prst="leftBrace">
            <a:avLst/>
          </a:prstGeom>
          <a:ln w="34925">
            <a:solidFill>
              <a:srgbClr val="FFCCCC"/>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a:effectLst>
                <a:outerShdw blurRad="38100" dist="38100" dir="2700000" algn="tl">
                  <a:srgbClr val="000000">
                    <a:alpha val="43137"/>
                  </a:srgbClr>
                </a:outerShdw>
              </a:effectLst>
            </a:endParaRPr>
          </a:p>
        </p:txBody>
      </p:sp>
      <p:sp>
        <p:nvSpPr>
          <p:cNvPr id="8"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2471629640"/>
      </p:ext>
    </p:extLst>
  </p:cSld>
  <p:clrMapOvr>
    <a:masterClrMapping/>
  </p:clrMapOvr>
  <p:transition>
    <p:randomBar dir="vert"/>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95400"/>
            <a:ext cx="8077200" cy="5029200"/>
          </a:xfrm>
        </p:spPr>
        <p:txBody>
          <a:bodyPr>
            <a:normAutofit/>
          </a:bodyPr>
          <a:lstStyle/>
          <a:p>
            <a:pPr lvl="0" algn="just">
              <a:lnSpc>
                <a:spcPct val="170000"/>
              </a:lnSpc>
              <a:spcAft>
                <a:spcPts val="0"/>
              </a:spcAft>
              <a:buClr>
                <a:srgbClr val="BEE395"/>
              </a:buClr>
              <a:buFont typeface="Wingdings" pitchFamily="2" charset="2"/>
              <a:buChar char="§"/>
            </a:pPr>
            <a:r>
              <a:rPr lang="fa-IR" sz="2400" dirty="0" smtClean="0">
                <a:solidFill>
                  <a:srgbClr val="BEE395"/>
                </a:solidFill>
                <a:cs typeface="B Titr" pitchFamily="2" charset="-78"/>
              </a:rPr>
              <a:t>ب- 3) </a:t>
            </a:r>
            <a:r>
              <a:rPr lang="ar-SA" sz="2400" dirty="0" smtClean="0">
                <a:solidFill>
                  <a:srgbClr val="BEE395"/>
                </a:solidFill>
                <a:cs typeface="B Titr" pitchFamily="2" charset="-78"/>
              </a:rPr>
              <a:t>آیا </a:t>
            </a:r>
            <a:r>
              <a:rPr lang="ar-SA" sz="2400" dirty="0">
                <a:solidFill>
                  <a:srgbClr val="BEE395"/>
                </a:solidFill>
                <a:cs typeface="B Titr" pitchFamily="2" charset="-78"/>
              </a:rPr>
              <a:t>وضعیت قابل مقایسه </a:t>
            </a:r>
            <a:r>
              <a:rPr lang="ar-SA" sz="2400" dirty="0" smtClean="0">
                <a:solidFill>
                  <a:srgbClr val="BEE395"/>
                </a:solidFill>
                <a:cs typeface="B Titr" pitchFamily="2" charset="-78"/>
              </a:rPr>
              <a:t>گروه‌ها </a:t>
            </a:r>
            <a:r>
              <a:rPr lang="ar-SA" sz="2400" dirty="0">
                <a:solidFill>
                  <a:srgbClr val="BEE395"/>
                </a:solidFill>
                <a:cs typeface="B Titr" pitchFamily="2" charset="-78"/>
              </a:rPr>
              <a:t>در طول </a:t>
            </a:r>
            <a:r>
              <a:rPr lang="ar-SA" sz="2400" dirty="0" smtClean="0">
                <a:solidFill>
                  <a:srgbClr val="BEE395"/>
                </a:solidFill>
                <a:cs typeface="B Titr" pitchFamily="2" charset="-78"/>
              </a:rPr>
              <a:t>مطالعه</a:t>
            </a:r>
            <a:r>
              <a:rPr lang="fa-IR" sz="2400" dirty="0" smtClean="0">
                <a:solidFill>
                  <a:srgbClr val="BEE395"/>
                </a:solidFill>
                <a:cs typeface="B Titr" pitchFamily="2" charset="-78"/>
              </a:rPr>
              <a:t> </a:t>
            </a:r>
            <a:r>
              <a:rPr lang="ar-SA" sz="2400" dirty="0" smtClean="0">
                <a:solidFill>
                  <a:srgbClr val="BEE395"/>
                </a:solidFill>
                <a:cs typeface="B Titr" pitchFamily="2" charset="-78"/>
              </a:rPr>
              <a:t>حفظ </a:t>
            </a:r>
            <a:r>
              <a:rPr lang="ar-SA" sz="2400" dirty="0">
                <a:solidFill>
                  <a:srgbClr val="BEE395"/>
                </a:solidFill>
                <a:cs typeface="B Titr" pitchFamily="2" charset="-78"/>
              </a:rPr>
              <a:t>شده بود</a:t>
            </a:r>
            <a:r>
              <a:rPr lang="ar-SA" sz="2400" dirty="0" smtClean="0">
                <a:solidFill>
                  <a:srgbClr val="BEE395"/>
                </a:solidFill>
                <a:cs typeface="B Titr" pitchFamily="2" charset="-78"/>
              </a:rPr>
              <a:t>؟</a:t>
            </a:r>
            <a:endParaRPr lang="fa-IR" sz="2400" dirty="0" smtClean="0">
              <a:solidFill>
                <a:srgbClr val="BEE395"/>
              </a:solidFill>
              <a:cs typeface="B Titr" pitchFamily="2" charset="-78"/>
            </a:endParaRPr>
          </a:p>
          <a:p>
            <a:pPr lvl="1" algn="just">
              <a:lnSpc>
                <a:spcPct val="170000"/>
              </a:lnSpc>
              <a:spcAft>
                <a:spcPts val="0"/>
              </a:spcAft>
              <a:buClr>
                <a:srgbClr val="92D050"/>
              </a:buClr>
            </a:pPr>
            <a:r>
              <a:rPr lang="ar-SA" sz="2400" dirty="0" smtClean="0">
                <a:cs typeface="B Titr" pitchFamily="2" charset="-78"/>
              </a:rPr>
              <a:t>اداره </a:t>
            </a:r>
            <a:r>
              <a:rPr lang="ar-SA" sz="2400" dirty="0">
                <a:cs typeface="B Titr" pitchFamily="2" charset="-78"/>
              </a:rPr>
              <a:t>و </a:t>
            </a:r>
            <a:r>
              <a:rPr lang="ar-SA" sz="2400" dirty="0" smtClean="0">
                <a:cs typeface="B Titr" pitchFamily="2" charset="-78"/>
              </a:rPr>
              <a:t>سنجش:</a:t>
            </a:r>
            <a:r>
              <a:rPr lang="fa-IR" sz="2400" dirty="0" smtClean="0">
                <a:cs typeface="B Titr" pitchFamily="2" charset="-78"/>
              </a:rPr>
              <a:t> </a:t>
            </a:r>
            <a:r>
              <a:rPr lang="ar-SA" dirty="0" smtClean="0">
                <a:solidFill>
                  <a:srgbClr val="FFFF00"/>
                </a:solidFill>
              </a:rPr>
              <a:t>گرو</a:t>
            </a:r>
            <a:r>
              <a:rPr lang="fa-IR" dirty="0" smtClean="0">
                <a:solidFill>
                  <a:srgbClr val="FFFF00"/>
                </a:solidFill>
              </a:rPr>
              <a:t>ه</a:t>
            </a:r>
            <a:r>
              <a:rPr lang="fa-IR" dirty="0">
                <a:solidFill>
                  <a:srgbClr val="FFFF00"/>
                </a:solidFill>
              </a:rPr>
              <a:t>‌</a:t>
            </a:r>
            <a:r>
              <a:rPr lang="ar-SA" dirty="0" smtClean="0">
                <a:solidFill>
                  <a:srgbClr val="FFFF00"/>
                </a:solidFill>
              </a:rPr>
              <a:t>های </a:t>
            </a:r>
            <a:r>
              <a:rPr lang="ar-SA" dirty="0">
                <a:solidFill>
                  <a:srgbClr val="FFFF00"/>
                </a:solidFill>
              </a:rPr>
              <a:t>مطالعه باید چنان اداره شوند که تنها تفاوت بین </a:t>
            </a:r>
            <a:r>
              <a:rPr lang="ar-SA" dirty="0" smtClean="0">
                <a:solidFill>
                  <a:srgbClr val="FFFF00"/>
                </a:solidFill>
              </a:rPr>
              <a:t>آن</a:t>
            </a:r>
            <a:r>
              <a:rPr lang="fa-IR" dirty="0">
                <a:solidFill>
                  <a:srgbClr val="FFFF00"/>
                </a:solidFill>
              </a:rPr>
              <a:t>‌</a:t>
            </a:r>
            <a:r>
              <a:rPr lang="ar-SA" dirty="0" smtClean="0">
                <a:solidFill>
                  <a:srgbClr val="FFFF00"/>
                </a:solidFill>
              </a:rPr>
              <a:t>ها </a:t>
            </a:r>
            <a:r>
              <a:rPr lang="ar-SA" dirty="0">
                <a:solidFill>
                  <a:srgbClr val="FFFF00"/>
                </a:solidFill>
              </a:rPr>
              <a:t>عاملی باشد که مطالعه می‌شود</a:t>
            </a:r>
            <a:r>
              <a:rPr lang="ar-SA" dirty="0" smtClean="0">
                <a:solidFill>
                  <a:srgbClr val="FFFF00"/>
                </a:solidFill>
              </a:rPr>
              <a:t>.</a:t>
            </a:r>
            <a:endParaRPr lang="fa-IR" dirty="0" smtClean="0">
              <a:solidFill>
                <a:srgbClr val="FFFF00"/>
              </a:solidFill>
            </a:endParaRPr>
          </a:p>
          <a:p>
            <a:pPr lvl="1" algn="just">
              <a:lnSpc>
                <a:spcPct val="170000"/>
              </a:lnSpc>
              <a:spcAft>
                <a:spcPts val="0"/>
              </a:spcAft>
            </a:pPr>
            <a:r>
              <a:rPr lang="ar-SA" dirty="0" smtClean="0">
                <a:solidFill>
                  <a:srgbClr val="FFFF00"/>
                </a:solidFill>
              </a:rPr>
              <a:t>برای </a:t>
            </a:r>
            <a:r>
              <a:rPr lang="ar-SA" dirty="0">
                <a:solidFill>
                  <a:srgbClr val="FFFF00"/>
                </a:solidFill>
              </a:rPr>
              <a:t>سنجش پیامد در </a:t>
            </a:r>
            <a:r>
              <a:rPr lang="ar-SA" dirty="0" smtClean="0">
                <a:solidFill>
                  <a:srgbClr val="FFFF00"/>
                </a:solidFill>
              </a:rPr>
              <a:t>گروه‌ها </a:t>
            </a:r>
            <a:r>
              <a:rPr lang="fa-IR" dirty="0" smtClean="0">
                <a:solidFill>
                  <a:srgbClr val="FFFF00"/>
                </a:solidFill>
              </a:rPr>
              <a:t>بايد </a:t>
            </a:r>
            <a:r>
              <a:rPr lang="ar-SA" dirty="0" smtClean="0">
                <a:solidFill>
                  <a:srgbClr val="FFFF00"/>
                </a:solidFill>
              </a:rPr>
              <a:t>از </a:t>
            </a:r>
            <a:r>
              <a:rPr lang="ar-SA" dirty="0">
                <a:solidFill>
                  <a:srgbClr val="FFFF00"/>
                </a:solidFill>
              </a:rPr>
              <a:t>راهبرد </a:t>
            </a:r>
            <a:r>
              <a:rPr lang="ar-SA" dirty="0" smtClean="0">
                <a:solidFill>
                  <a:srgbClr val="FFFF00"/>
                </a:solidFill>
              </a:rPr>
              <a:t>مشابه </a:t>
            </a:r>
            <a:r>
              <a:rPr lang="ar-SA" dirty="0">
                <a:solidFill>
                  <a:srgbClr val="FFFF00"/>
                </a:solidFill>
              </a:rPr>
              <a:t>استفاده شود. </a:t>
            </a:r>
            <a:endParaRPr lang="fa-IR" dirty="0" smtClean="0">
              <a:solidFill>
                <a:srgbClr val="FFFF00"/>
              </a:solidFill>
            </a:endParaRPr>
          </a:p>
          <a:p>
            <a:pPr lvl="1" algn="just">
              <a:lnSpc>
                <a:spcPct val="170000"/>
              </a:lnSpc>
              <a:spcAft>
                <a:spcPts val="0"/>
              </a:spcAft>
            </a:pPr>
            <a:r>
              <a:rPr lang="ar-SA" dirty="0">
                <a:solidFill>
                  <a:srgbClr val="FFFF00"/>
                </a:solidFill>
              </a:rPr>
              <a:t>گروه‌ها تا آشکار شدن </a:t>
            </a:r>
            <a:r>
              <a:rPr lang="ar-SA" dirty="0" smtClean="0">
                <a:solidFill>
                  <a:srgbClr val="FFFF00"/>
                </a:solidFill>
              </a:rPr>
              <a:t>پیامدها </a:t>
            </a:r>
            <a:r>
              <a:rPr lang="ar-SA" dirty="0">
                <a:solidFill>
                  <a:srgbClr val="FFFF00"/>
                </a:solidFill>
              </a:rPr>
              <a:t>یا مرگ </a:t>
            </a:r>
            <a:r>
              <a:rPr lang="fa-IR" dirty="0">
                <a:solidFill>
                  <a:srgbClr val="FFFF00"/>
                </a:solidFill>
              </a:rPr>
              <a:t>بايد </a:t>
            </a:r>
            <a:r>
              <a:rPr lang="ar-SA" dirty="0">
                <a:solidFill>
                  <a:srgbClr val="FFFF00"/>
                </a:solidFill>
              </a:rPr>
              <a:t>پیگیری </a:t>
            </a:r>
            <a:r>
              <a:rPr lang="ar-SA" dirty="0" smtClean="0">
                <a:solidFill>
                  <a:srgbClr val="FFFF00"/>
                </a:solidFill>
              </a:rPr>
              <a:t>شوند</a:t>
            </a:r>
            <a:r>
              <a:rPr lang="fa-IR" dirty="0" smtClean="0"/>
              <a:t>.</a:t>
            </a:r>
            <a:endParaRPr lang="fa-IR" dirty="0">
              <a:cs typeface="B Titr"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83</a:t>
            </a:fld>
            <a:endParaRPr lang="en-US"/>
          </a:p>
        </p:txBody>
      </p:sp>
      <p:sp>
        <p:nvSpPr>
          <p:cNvPr id="7"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4259854486"/>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371600"/>
            <a:ext cx="8382000" cy="5029200"/>
          </a:xfrm>
        </p:spPr>
        <p:txBody>
          <a:bodyPr>
            <a:normAutofit/>
          </a:bodyPr>
          <a:lstStyle/>
          <a:p>
            <a:pPr lvl="1">
              <a:buClr>
                <a:srgbClr val="92D050"/>
              </a:buClr>
            </a:pPr>
            <a:r>
              <a:rPr lang="ar-SA" sz="2400" dirty="0" smtClean="0">
                <a:cs typeface="B Titr" pitchFamily="2" charset="-78"/>
              </a:rPr>
              <a:t>حذف‌شدگان </a:t>
            </a:r>
            <a:r>
              <a:rPr lang="ar-SA" sz="2400" dirty="0">
                <a:cs typeface="B Titr" pitchFamily="2" charset="-78"/>
              </a:rPr>
              <a:t>از پیگیری: </a:t>
            </a:r>
            <a:r>
              <a:rPr lang="ar-SA" dirty="0" smtClean="0">
                <a:solidFill>
                  <a:srgbClr val="FFFF00"/>
                </a:solidFill>
              </a:rPr>
              <a:t>بیشتر </a:t>
            </a:r>
            <a:r>
              <a:rPr lang="ar-SA" dirty="0">
                <a:solidFill>
                  <a:srgbClr val="FFFF00"/>
                </a:solidFill>
              </a:rPr>
              <a:t>افراد </a:t>
            </a:r>
            <a:r>
              <a:rPr lang="fa-IR" dirty="0" smtClean="0">
                <a:solidFill>
                  <a:srgbClr val="FFFF00"/>
                </a:solidFill>
              </a:rPr>
              <a:t>بايد </a:t>
            </a:r>
            <a:r>
              <a:rPr lang="ar-SA" dirty="0" smtClean="0">
                <a:solidFill>
                  <a:srgbClr val="FFFF00"/>
                </a:solidFill>
              </a:rPr>
              <a:t>در </a:t>
            </a:r>
            <a:r>
              <a:rPr lang="ar-SA" dirty="0">
                <a:solidFill>
                  <a:srgbClr val="FFFF00"/>
                </a:solidFill>
              </a:rPr>
              <a:t>مطالعه باقی </a:t>
            </a:r>
            <a:r>
              <a:rPr lang="fa-IR" dirty="0" smtClean="0">
                <a:solidFill>
                  <a:srgbClr val="FFFF00"/>
                </a:solidFill>
              </a:rPr>
              <a:t>ب</a:t>
            </a:r>
            <a:r>
              <a:rPr lang="ar-SA" dirty="0" smtClean="0">
                <a:solidFill>
                  <a:srgbClr val="FFFF00"/>
                </a:solidFill>
              </a:rPr>
              <a:t>مان</a:t>
            </a:r>
            <a:r>
              <a:rPr lang="fa-IR" dirty="0" smtClean="0">
                <a:solidFill>
                  <a:srgbClr val="FFFF00"/>
                </a:solidFill>
              </a:rPr>
              <a:t>ن</a:t>
            </a:r>
            <a:r>
              <a:rPr lang="ar-SA" dirty="0" smtClean="0">
                <a:solidFill>
                  <a:srgbClr val="FFFF00"/>
                </a:solidFill>
              </a:rPr>
              <a:t>د</a:t>
            </a:r>
            <a:r>
              <a:rPr lang="fa-IR" dirty="0" smtClean="0">
                <a:solidFill>
                  <a:srgbClr val="FFFF00"/>
                </a:solidFill>
              </a:rPr>
              <a:t>.</a:t>
            </a:r>
          </a:p>
          <a:p>
            <a:pPr lvl="1"/>
            <a:r>
              <a:rPr lang="ar-SA" dirty="0" smtClean="0">
                <a:solidFill>
                  <a:srgbClr val="FFFF00"/>
                </a:solidFill>
              </a:rPr>
              <a:t>تعداد </a:t>
            </a:r>
            <a:r>
              <a:rPr lang="ar-SA" dirty="0">
                <a:solidFill>
                  <a:srgbClr val="FFFF00"/>
                </a:solidFill>
              </a:rPr>
              <a:t>شرکت‌کنندگان در مطالعه و سیر آنان </a:t>
            </a:r>
            <a:r>
              <a:rPr lang="fa-IR" dirty="0" smtClean="0">
                <a:solidFill>
                  <a:srgbClr val="FFFF00"/>
                </a:solidFill>
              </a:rPr>
              <a:t>بايد</a:t>
            </a:r>
            <a:r>
              <a:rPr lang="ar-SA" dirty="0" smtClean="0">
                <a:solidFill>
                  <a:srgbClr val="FFFF00"/>
                </a:solidFill>
              </a:rPr>
              <a:t> </a:t>
            </a:r>
            <a:r>
              <a:rPr lang="ar-SA" dirty="0">
                <a:solidFill>
                  <a:srgbClr val="FFFF00"/>
                </a:solidFill>
              </a:rPr>
              <a:t>توسط یک نمودار نشان </a:t>
            </a:r>
            <a:r>
              <a:rPr lang="ar-SA" dirty="0" smtClean="0">
                <a:solidFill>
                  <a:srgbClr val="FFFF00"/>
                </a:solidFill>
              </a:rPr>
              <a:t>د</a:t>
            </a:r>
            <a:r>
              <a:rPr lang="fa-IR" dirty="0" smtClean="0">
                <a:solidFill>
                  <a:srgbClr val="FFFF00"/>
                </a:solidFill>
              </a:rPr>
              <a:t>ا</a:t>
            </a:r>
            <a:r>
              <a:rPr lang="ar-SA" dirty="0" smtClean="0">
                <a:solidFill>
                  <a:srgbClr val="FFFF00"/>
                </a:solidFill>
              </a:rPr>
              <a:t>د</a:t>
            </a:r>
            <a:r>
              <a:rPr lang="fa-IR" dirty="0" smtClean="0">
                <a:solidFill>
                  <a:srgbClr val="FFFF00"/>
                </a:solidFill>
              </a:rPr>
              <a:t>ه شوند</a:t>
            </a:r>
            <a:r>
              <a:rPr lang="ar-SA" dirty="0" smtClean="0">
                <a:solidFill>
                  <a:srgbClr val="FFFF00"/>
                </a:solidFill>
              </a:rPr>
              <a:t>.</a:t>
            </a:r>
            <a:endParaRPr lang="fa-IR" dirty="0" smtClean="0">
              <a:solidFill>
                <a:srgbClr val="FFFF00"/>
              </a:solidFill>
            </a:endParaRPr>
          </a:p>
          <a:p>
            <a:pPr lvl="1"/>
            <a:r>
              <a:rPr lang="ar-SA" dirty="0" smtClean="0">
                <a:solidFill>
                  <a:srgbClr val="FFFF00"/>
                </a:solidFill>
              </a:rPr>
              <a:t>ویژگی‌های </a:t>
            </a:r>
            <a:r>
              <a:rPr lang="ar-SA" dirty="0">
                <a:solidFill>
                  <a:srgbClr val="FFFF00"/>
                </a:solidFill>
              </a:rPr>
              <a:t>حذف‌شدگان</a:t>
            </a:r>
            <a:r>
              <a:rPr lang="fa-IR" dirty="0" smtClean="0">
                <a:solidFill>
                  <a:srgbClr val="FFFF00"/>
                </a:solidFill>
              </a:rPr>
              <a:t> بايد ذکر شود.</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84</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128282723"/>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71600"/>
            <a:ext cx="8305800" cy="5029200"/>
          </a:xfrm>
        </p:spPr>
        <p:txBody>
          <a:bodyPr>
            <a:normAutofit/>
          </a:bodyPr>
          <a:lstStyle/>
          <a:p>
            <a:pPr lvl="1" algn="just">
              <a:buClr>
                <a:srgbClr val="92D050"/>
              </a:buClr>
            </a:pPr>
            <a:r>
              <a:rPr lang="ar-SA" sz="2400" dirty="0" smtClean="0">
                <a:cs typeface="B Titr" pitchFamily="2" charset="-78"/>
              </a:rPr>
              <a:t>پیگیری افراد:</a:t>
            </a:r>
            <a:r>
              <a:rPr lang="fa-IR" sz="2400" dirty="0" smtClean="0">
                <a:cs typeface="B Titr" pitchFamily="2" charset="-78"/>
              </a:rPr>
              <a:t> </a:t>
            </a:r>
            <a:r>
              <a:rPr lang="ar-SA" dirty="0" smtClean="0">
                <a:solidFill>
                  <a:srgbClr val="FFFF00"/>
                </a:solidFill>
              </a:rPr>
              <a:t>فرد </a:t>
            </a:r>
            <a:r>
              <a:rPr lang="ar-SA" dirty="0">
                <a:solidFill>
                  <a:srgbClr val="FFFF00"/>
                </a:solidFill>
              </a:rPr>
              <a:t>در همان گروهی که در بدو مطالعه قرار گرفته است باید تحلیل شود ولو در طول مطالعه درمان دریافت نکرده باشد یا مطالعه را ادامه نداده باشد یا گروه خود را </a:t>
            </a:r>
            <a:r>
              <a:rPr lang="ar-SA" dirty="0" smtClean="0">
                <a:solidFill>
                  <a:srgbClr val="FFFF00"/>
                </a:solidFill>
              </a:rPr>
              <a:t>تغییر</a:t>
            </a:r>
            <a:r>
              <a:rPr lang="en-US" dirty="0" smtClean="0">
                <a:solidFill>
                  <a:srgbClr val="FFFF00"/>
                </a:solidFill>
              </a:rPr>
              <a:t> </a:t>
            </a:r>
            <a:r>
              <a:rPr lang="ar-SA" dirty="0" smtClean="0">
                <a:solidFill>
                  <a:srgbClr val="FFFF00"/>
                </a:solidFill>
              </a:rPr>
              <a:t>داده باشد</a:t>
            </a:r>
            <a:r>
              <a:rPr lang="fa-IR" sz="2600" dirty="0" smtClean="0">
                <a:solidFill>
                  <a:srgbClr val="FFFF00"/>
                </a:solidFill>
              </a:rPr>
              <a:t> </a:t>
            </a:r>
            <a:r>
              <a:rPr lang="en-US" sz="2400" dirty="0" smtClean="0">
                <a:solidFill>
                  <a:srgbClr val="FFCCCC"/>
                </a:solidFill>
              </a:rPr>
              <a:t>(intention-to-treat)</a:t>
            </a:r>
            <a:r>
              <a:rPr lang="ar-SA" dirty="0" smtClean="0">
                <a:solidFill>
                  <a:srgbClr val="FFFF00"/>
                </a:solidFill>
              </a:rPr>
              <a:t>.</a:t>
            </a:r>
            <a:r>
              <a:rPr lang="fa-IR" dirty="0" smtClean="0">
                <a:solidFill>
                  <a:srgbClr val="FFFF00"/>
                </a:solidFill>
              </a:rPr>
              <a:t> </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85</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1955487864"/>
      </p:ext>
    </p:extLst>
  </p:cSld>
  <p:clrMapOvr>
    <a:masterClrMapping/>
  </p:clrMapOvr>
  <p:transition>
    <p:randomBar dir="vert"/>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382000" cy="5029200"/>
          </a:xfrm>
        </p:spPr>
        <p:txBody>
          <a:bodyPr>
            <a:noAutofit/>
          </a:bodyPr>
          <a:lstStyle/>
          <a:p>
            <a:pPr algn="just">
              <a:buFont typeface="Wingdings" pitchFamily="2" charset="2"/>
              <a:buChar char="§"/>
            </a:pPr>
            <a:r>
              <a:rPr lang="fa-IR" sz="2400" dirty="0" smtClean="0">
                <a:solidFill>
                  <a:srgbClr val="92D050"/>
                </a:solidFill>
                <a:cs typeface="B Titr" pitchFamily="2" charset="-78"/>
              </a:rPr>
              <a:t>مثال: </a:t>
            </a:r>
            <a:r>
              <a:rPr lang="fa-IR" sz="2400" u="sng" dirty="0" smtClean="0">
                <a:solidFill>
                  <a:srgbClr val="92D050"/>
                </a:solidFill>
                <a:cs typeface="B Titr" pitchFamily="2" charset="-78"/>
              </a:rPr>
              <a:t>مطالعة </a:t>
            </a:r>
            <a:r>
              <a:rPr lang="en-US" sz="2400" u="sng" dirty="0" smtClean="0">
                <a:solidFill>
                  <a:srgbClr val="92D050"/>
                </a:solidFill>
                <a:cs typeface="B Titr" pitchFamily="2" charset="-78"/>
              </a:rPr>
              <a:t>DVT</a:t>
            </a:r>
            <a:endParaRPr lang="fa-IR" sz="2400" u="sng" dirty="0" smtClean="0">
              <a:solidFill>
                <a:srgbClr val="92D050"/>
              </a:solidFill>
              <a:cs typeface="B Titr" pitchFamily="2" charset="-78"/>
            </a:endParaRPr>
          </a:p>
          <a:p>
            <a:pPr marL="0" lvl="0" indent="0" algn="just">
              <a:lnSpc>
                <a:spcPct val="170000"/>
              </a:lnSpc>
              <a:spcAft>
                <a:spcPts val="0"/>
              </a:spcAft>
              <a:buClr>
                <a:srgbClr val="92D050"/>
              </a:buClr>
              <a:buNone/>
            </a:pPr>
            <a:r>
              <a:rPr lang="fa-IR" sz="2400" dirty="0" smtClean="0">
                <a:solidFill>
                  <a:srgbClr val="00B0F0"/>
                </a:solidFill>
                <a:cs typeface="B Titr" pitchFamily="2" charset="-78"/>
              </a:rPr>
              <a:t>الف) </a:t>
            </a:r>
            <a:r>
              <a:rPr lang="ar-SA" sz="2400" dirty="0">
                <a:solidFill>
                  <a:srgbClr val="00B0F0"/>
                </a:solidFill>
                <a:cs typeface="B Titr" pitchFamily="2" charset="-78"/>
              </a:rPr>
              <a:t>اداره و سنجش:</a:t>
            </a:r>
            <a:endParaRPr lang="fa-IR" sz="2400" dirty="0">
              <a:solidFill>
                <a:srgbClr val="00B0F0"/>
              </a:solidFill>
              <a:cs typeface="B Titr" pitchFamily="2" charset="-78"/>
            </a:endParaRPr>
          </a:p>
          <a:p>
            <a:pPr algn="just"/>
            <a:r>
              <a:rPr lang="ar-SA" dirty="0"/>
              <a:t>پس از آن که افراد به گروه‌های کارآزمایی اختصاص داده شدند، اداره قبل از مسافرت، ترتیبات مسافرت و راهبرد سنجش برای هر دو گروه یکسان بوده است.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86</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3553809814"/>
      </p:ext>
    </p:extLst>
  </p:cSld>
  <p:clrMapOvr>
    <a:masterClrMapping/>
  </p:clrMapOvr>
  <p:transition>
    <p:randomBar dir="vert"/>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295400"/>
            <a:ext cx="7696200" cy="5029200"/>
          </a:xfrm>
        </p:spPr>
        <p:txBody>
          <a:bodyPr>
            <a:noAutofit/>
          </a:bodyPr>
          <a:lstStyle/>
          <a:p>
            <a:pPr marL="0" lvl="0" indent="0" algn="just">
              <a:buClr>
                <a:srgbClr val="92D050"/>
              </a:buClr>
              <a:buNone/>
            </a:pPr>
            <a:r>
              <a:rPr lang="fa-IR" sz="2400" dirty="0" smtClean="0">
                <a:solidFill>
                  <a:srgbClr val="00B0F0"/>
                </a:solidFill>
                <a:cs typeface="B Titr" pitchFamily="2" charset="-78"/>
              </a:rPr>
              <a:t>ب) </a:t>
            </a:r>
            <a:r>
              <a:rPr lang="ar-SA" sz="2400" dirty="0">
                <a:solidFill>
                  <a:srgbClr val="00B0F0"/>
                </a:solidFill>
                <a:cs typeface="B Titr" pitchFamily="2" charset="-78"/>
              </a:rPr>
              <a:t>پیگیری افراد</a:t>
            </a:r>
            <a:r>
              <a:rPr lang="ar-SA" sz="2400" dirty="0" smtClean="0">
                <a:solidFill>
                  <a:srgbClr val="00B0F0"/>
                </a:solidFill>
                <a:cs typeface="B Titr" pitchFamily="2" charset="-78"/>
              </a:rPr>
              <a:t>:</a:t>
            </a:r>
            <a:endParaRPr lang="fa-IR" sz="2400" dirty="0">
              <a:solidFill>
                <a:srgbClr val="00B0F0"/>
              </a:solidFill>
              <a:cs typeface="B Titr" pitchFamily="2" charset="-78"/>
            </a:endParaRPr>
          </a:p>
          <a:p>
            <a:pPr algn="just"/>
            <a:r>
              <a:rPr lang="ar-SA" dirty="0"/>
              <a:t>"مسافران 48 ساعت پس از بازگشت از مسافرت به </a:t>
            </a:r>
            <a:r>
              <a:rPr lang="ar-SA" dirty="0" smtClean="0"/>
              <a:t>بیمارستان</a:t>
            </a:r>
            <a:r>
              <a:rPr lang="fa-IR" dirty="0" smtClean="0"/>
              <a:t> </a:t>
            </a:r>
            <a:r>
              <a:rPr lang="en-US" sz="2400" dirty="0" smtClean="0"/>
              <a:t>Stamford</a:t>
            </a:r>
            <a:r>
              <a:rPr lang="fa-IR" dirty="0" smtClean="0"/>
              <a:t> </a:t>
            </a:r>
            <a:r>
              <a:rPr lang="ar-SA" dirty="0"/>
              <a:t>مراجعه کرده‌اند</a:t>
            </a:r>
            <a:r>
              <a:rPr lang="ar-SA" dirty="0" smtClean="0"/>
              <a:t>."</a:t>
            </a:r>
            <a:endParaRPr lang="fa-IR" dirty="0" smtClean="0"/>
          </a:p>
          <a:p>
            <a:pPr algn="just"/>
            <a:r>
              <a:rPr lang="ar-SA" dirty="0" smtClean="0"/>
              <a:t>در </a:t>
            </a:r>
            <a:r>
              <a:rPr lang="ar-SA" dirty="0"/>
              <a:t>این موقع مسافران یک معاینه اولتراسوند و یک آزمایش خون برای </a:t>
            </a:r>
            <a:r>
              <a:rPr lang="ar-SA" dirty="0" smtClean="0"/>
              <a:t>تشخیص</a:t>
            </a:r>
            <a:r>
              <a:rPr lang="fa-IR" dirty="0" smtClean="0"/>
              <a:t> </a:t>
            </a:r>
            <a:r>
              <a:rPr lang="en-US" sz="2400" dirty="0" smtClean="0"/>
              <a:t>DVT</a:t>
            </a:r>
            <a:r>
              <a:rPr lang="fa-IR" dirty="0" smtClean="0"/>
              <a:t> </a:t>
            </a:r>
            <a:r>
              <a:rPr lang="ar-SA" dirty="0" smtClean="0"/>
              <a:t>بدون </a:t>
            </a:r>
            <a:r>
              <a:rPr lang="ar-SA" dirty="0"/>
              <a:t>علامت داشته‌اند.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87</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2674693131"/>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95400"/>
            <a:ext cx="8001000" cy="5029200"/>
          </a:xfrm>
        </p:spPr>
        <p:txBody>
          <a:bodyPr>
            <a:noAutofit/>
          </a:bodyPr>
          <a:lstStyle/>
          <a:p>
            <a:pPr marL="0" lvl="0" indent="0" algn="just">
              <a:buClr>
                <a:srgbClr val="92D050"/>
              </a:buClr>
              <a:buNone/>
            </a:pPr>
            <a:r>
              <a:rPr lang="fa-IR" sz="2400" dirty="0" smtClean="0">
                <a:solidFill>
                  <a:srgbClr val="00B0F0"/>
                </a:solidFill>
                <a:cs typeface="B Titr" pitchFamily="2" charset="-78"/>
              </a:rPr>
              <a:t>ج</a:t>
            </a:r>
            <a:r>
              <a:rPr lang="fa-IR" sz="2400" dirty="0">
                <a:solidFill>
                  <a:srgbClr val="00B0F0"/>
                </a:solidFill>
                <a:cs typeface="B Titr" pitchFamily="2" charset="-78"/>
              </a:rPr>
              <a:t>) حذف‌شدگان </a:t>
            </a:r>
            <a:r>
              <a:rPr lang="fa-IR" sz="2400" dirty="0" smtClean="0">
                <a:solidFill>
                  <a:srgbClr val="00B0F0"/>
                </a:solidFill>
                <a:cs typeface="B Titr" pitchFamily="2" charset="-78"/>
              </a:rPr>
              <a:t>از </a:t>
            </a:r>
            <a:r>
              <a:rPr lang="ar-SA" sz="2400" dirty="0" smtClean="0">
                <a:solidFill>
                  <a:srgbClr val="00B0F0"/>
                </a:solidFill>
                <a:cs typeface="B Titr" pitchFamily="2" charset="-78"/>
              </a:rPr>
              <a:t>پیگیری:</a:t>
            </a:r>
            <a:endParaRPr lang="fa-IR" sz="2400" dirty="0">
              <a:solidFill>
                <a:srgbClr val="00B0F0"/>
              </a:solidFill>
              <a:cs typeface="B Titr" pitchFamily="2" charset="-78"/>
            </a:endParaRPr>
          </a:p>
          <a:p>
            <a:r>
              <a:rPr lang="ar-SA" dirty="0"/>
              <a:t>نمودار کارآزمایی </a:t>
            </a:r>
            <a:r>
              <a:rPr lang="en-US" sz="2400" dirty="0" smtClean="0"/>
              <a:t>DVT</a:t>
            </a:r>
            <a:r>
              <a:rPr lang="fa-IR" dirty="0" smtClean="0"/>
              <a:t> </a:t>
            </a:r>
            <a:r>
              <a:rPr lang="ar-SA" dirty="0"/>
              <a:t>نشان می‌‌دهد که: </a:t>
            </a:r>
            <a:endParaRPr lang="en-US" dirty="0"/>
          </a:p>
          <a:p>
            <a:pPr lvl="1"/>
            <a:r>
              <a:rPr lang="ar-SA" dirty="0">
                <a:solidFill>
                  <a:srgbClr val="FFFF00"/>
                </a:solidFill>
              </a:rPr>
              <a:t>27 نفر برای اولتراسوند مراجعه نکرده‌اند.</a:t>
            </a:r>
            <a:endParaRPr lang="en-US" dirty="0">
              <a:solidFill>
                <a:srgbClr val="FFFF00"/>
              </a:solidFill>
            </a:endParaRPr>
          </a:p>
          <a:p>
            <a:pPr lvl="1"/>
            <a:r>
              <a:rPr lang="ar-SA" dirty="0">
                <a:solidFill>
                  <a:srgbClr val="FFFF00"/>
                </a:solidFill>
              </a:rPr>
              <a:t>2 نفر </a:t>
            </a:r>
            <a:r>
              <a:rPr lang="ar-SA" dirty="0" smtClean="0">
                <a:solidFill>
                  <a:srgbClr val="FFFF00"/>
                </a:solidFill>
              </a:rPr>
              <a:t>ب</a:t>
            </a:r>
            <a:r>
              <a:rPr lang="fa-IR" dirty="0">
                <a:solidFill>
                  <a:srgbClr val="FFFF00"/>
                </a:solidFill>
              </a:rPr>
              <a:t>ه‌</a:t>
            </a:r>
            <a:r>
              <a:rPr lang="ar-SA" dirty="0" smtClean="0">
                <a:solidFill>
                  <a:srgbClr val="FFFF00"/>
                </a:solidFill>
              </a:rPr>
              <a:t>دلیل </a:t>
            </a:r>
            <a:r>
              <a:rPr lang="ar-SA" dirty="0">
                <a:solidFill>
                  <a:srgbClr val="FFFF00"/>
                </a:solidFill>
              </a:rPr>
              <a:t>تغییر پرواز خود به </a:t>
            </a:r>
            <a:r>
              <a:rPr lang="en-US" sz="2400" dirty="0">
                <a:solidFill>
                  <a:srgbClr val="FFFF00"/>
                </a:solidFill>
              </a:rPr>
              <a:t>business class</a:t>
            </a:r>
            <a:r>
              <a:rPr lang="ar-SA" sz="2400" dirty="0">
                <a:solidFill>
                  <a:srgbClr val="FFFF00"/>
                </a:solidFill>
              </a:rPr>
              <a:t> </a:t>
            </a:r>
            <a:r>
              <a:rPr lang="ar-SA" dirty="0">
                <a:solidFill>
                  <a:srgbClr val="FFFF00"/>
                </a:solidFill>
              </a:rPr>
              <a:t>حذف شده‌‌اند.</a:t>
            </a:r>
            <a:endParaRPr lang="en-US" dirty="0">
              <a:solidFill>
                <a:srgbClr val="FFFF00"/>
              </a:solidFill>
            </a:endParaRPr>
          </a:p>
          <a:p>
            <a:pPr lvl="1"/>
            <a:r>
              <a:rPr lang="ar-SA" dirty="0">
                <a:solidFill>
                  <a:srgbClr val="FFFF00"/>
                </a:solidFill>
              </a:rPr>
              <a:t>2 نفر به‌‌دلیل استفاده از داروی ضد انعقادی حذف شده‌اند.</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88</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3137332443"/>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strips(down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371600"/>
            <a:ext cx="8077200" cy="5029200"/>
          </a:xfrm>
        </p:spPr>
        <p:txBody>
          <a:bodyPr/>
          <a:lstStyle/>
          <a:p>
            <a:r>
              <a:rPr lang="ar-SA" dirty="0"/>
              <a:t>در گروهی که جوراب پوشیده </a:t>
            </a:r>
            <a:r>
              <a:rPr lang="ar-SA" dirty="0" smtClean="0"/>
              <a:t>بودند</a:t>
            </a:r>
            <a:r>
              <a:rPr lang="fa-IR" dirty="0" smtClean="0"/>
              <a:t>،</a:t>
            </a:r>
            <a:r>
              <a:rPr lang="ar-SA" dirty="0" smtClean="0"/>
              <a:t> </a:t>
            </a:r>
            <a:r>
              <a:rPr lang="ar-SA" dirty="0"/>
              <a:t>15 نفر حذف شده‌اند (6 مرد و 9 زن</a:t>
            </a:r>
            <a:r>
              <a:rPr lang="ar-SA" dirty="0" smtClean="0"/>
              <a:t>)</a:t>
            </a:r>
            <a:r>
              <a:rPr lang="fa-IR" dirty="0" smtClean="0"/>
              <a:t>.</a:t>
            </a:r>
            <a:endParaRPr lang="en-US" dirty="0"/>
          </a:p>
          <a:p>
            <a:r>
              <a:rPr lang="ar-SA" dirty="0"/>
              <a:t>در گروه بدون </a:t>
            </a:r>
            <a:r>
              <a:rPr lang="ar-SA" dirty="0" smtClean="0"/>
              <a:t>جوراب</a:t>
            </a:r>
            <a:r>
              <a:rPr lang="fa-IR" dirty="0" smtClean="0"/>
              <a:t>،</a:t>
            </a:r>
            <a:r>
              <a:rPr lang="ar-SA" dirty="0" smtClean="0"/>
              <a:t> </a:t>
            </a:r>
            <a:r>
              <a:rPr lang="ar-SA" dirty="0"/>
              <a:t>16 نفر حذف شده‌اند (7 مرد و 9 زن</a:t>
            </a:r>
            <a:r>
              <a:rPr lang="ar-SA" dirty="0" smtClean="0"/>
              <a:t>)</a:t>
            </a:r>
            <a:r>
              <a:rPr lang="fa-IR" dirty="0" smtClean="0"/>
              <a:t>.</a:t>
            </a:r>
            <a:endParaRPr lang="en-US" dirty="0"/>
          </a:p>
          <a:p>
            <a:r>
              <a:rPr lang="fa-IR" dirty="0" smtClean="0"/>
              <a:t>در رابطه با </a:t>
            </a:r>
            <a:r>
              <a:rPr lang="ar-SA" dirty="0" smtClean="0"/>
              <a:t>ویژگی‌های حذف‌شدگان </a:t>
            </a:r>
            <a:r>
              <a:rPr lang="ar-SA" dirty="0"/>
              <a:t>اطلاعاتی </a:t>
            </a:r>
            <a:r>
              <a:rPr lang="ar-SA" dirty="0" smtClean="0"/>
              <a:t>ارا</a:t>
            </a:r>
            <a:r>
              <a:rPr lang="fa-IR" dirty="0" smtClean="0"/>
              <a:t>ي</a:t>
            </a:r>
            <a:r>
              <a:rPr lang="ar-SA" dirty="0" smtClean="0"/>
              <a:t>ه </a:t>
            </a:r>
            <a:r>
              <a:rPr lang="ar-SA" dirty="0"/>
              <a:t>نشده است.</a:t>
            </a:r>
            <a:endParaRPr lang="en-US" dirty="0"/>
          </a:p>
          <a:p>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89</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1607338467"/>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مقدمه‌ای بر طب مبتنی بر </a:t>
            </a:r>
            <a:r>
              <a:rPr lang="fa-IR" dirty="0" smtClean="0"/>
              <a:t>شواهد</a:t>
            </a:r>
            <a:r>
              <a:rPr lang="fa-IR" sz="2000" i="1" u="none" dirty="0" smtClean="0"/>
              <a:t>  (ادامه)</a:t>
            </a:r>
            <a:endParaRPr lang="fa-IR" sz="2000" i="1" u="none" dirty="0"/>
          </a:p>
        </p:txBody>
      </p:sp>
      <p:sp>
        <p:nvSpPr>
          <p:cNvPr id="3" name="Content Placeholder 2"/>
          <p:cNvSpPr>
            <a:spLocks noGrp="1"/>
          </p:cNvSpPr>
          <p:nvPr>
            <p:ph idx="1"/>
          </p:nvPr>
        </p:nvSpPr>
        <p:spPr>
          <a:xfrm>
            <a:off x="914400" y="1295400"/>
            <a:ext cx="7467600" cy="5410200"/>
          </a:xfrm>
        </p:spPr>
        <p:txBody>
          <a:bodyPr>
            <a:normAutofit/>
          </a:bodyPr>
          <a:lstStyle/>
          <a:p>
            <a:pPr algn="just">
              <a:spcAft>
                <a:spcPts val="0"/>
              </a:spcAft>
              <a:buFont typeface="Wingdings" pitchFamily="2" charset="2"/>
              <a:buChar char="§"/>
            </a:pPr>
            <a:r>
              <a:rPr lang="fa-IR" sz="2400" u="sng" dirty="0" smtClean="0">
                <a:solidFill>
                  <a:srgbClr val="92D050"/>
                </a:solidFill>
                <a:cs typeface="B Titr" pitchFamily="2" charset="-78"/>
              </a:rPr>
              <a:t>تعاریف طب مبتنی بر شواهد</a:t>
            </a:r>
            <a:endParaRPr lang="en-US" sz="2400" u="sng" dirty="0" smtClean="0">
              <a:solidFill>
                <a:srgbClr val="92D050"/>
              </a:solidFill>
              <a:cs typeface="B Titr" pitchFamily="2" charset="-78"/>
            </a:endParaRPr>
          </a:p>
          <a:p>
            <a:pPr lvl="0" algn="just">
              <a:spcAft>
                <a:spcPts val="0"/>
              </a:spcAft>
            </a:pPr>
            <a:r>
              <a:rPr lang="fa-IR" dirty="0" smtClean="0"/>
              <a:t>یک </a:t>
            </a:r>
            <a:r>
              <a:rPr lang="fa-IR" dirty="0"/>
              <a:t>رویکرد منظم </a:t>
            </a:r>
            <a:r>
              <a:rPr lang="fa-IR" dirty="0" smtClean="0"/>
              <a:t>برای </a:t>
            </a:r>
            <a:r>
              <a:rPr lang="fa-IR" dirty="0"/>
              <a:t>یافتن، ارزیابی نقادانه و کاربرد شواهد پژوهشی در هدایت تصمیمات مراقبت‌های </a:t>
            </a:r>
            <a:r>
              <a:rPr lang="fa-IR" dirty="0" smtClean="0"/>
              <a:t>بهداشتی</a:t>
            </a:r>
            <a:endParaRPr lang="en-US" dirty="0"/>
          </a:p>
          <a:p>
            <a:pPr lvl="0" algn="just">
              <a:spcAft>
                <a:spcPts val="0"/>
              </a:spcAft>
            </a:pPr>
            <a:r>
              <a:rPr lang="ar-SA" dirty="0" smtClean="0"/>
              <a:t>استفاده </a:t>
            </a:r>
            <a:r>
              <a:rPr lang="ar-SA" dirty="0"/>
              <a:t>خردمندانه، </a:t>
            </a:r>
            <a:r>
              <a:rPr lang="fa-IR" dirty="0"/>
              <a:t>آشکار</a:t>
            </a:r>
            <a:r>
              <a:rPr lang="ar-SA" dirty="0"/>
              <a:t> و مستدل از بهترین شواهد موجود برای تصمیم</a:t>
            </a:r>
            <a:r>
              <a:rPr lang="fa-IR" dirty="0"/>
              <a:t>‌گ</a:t>
            </a:r>
            <a:r>
              <a:rPr lang="ar-SA" dirty="0"/>
              <a:t>یری درباره بیماران </a:t>
            </a:r>
            <a:r>
              <a:rPr lang="ar-SA" dirty="0" smtClean="0"/>
              <a:t>منفرد</a:t>
            </a:r>
            <a:endParaRPr lang="en-US" dirty="0"/>
          </a:p>
          <a:p>
            <a:pPr lvl="0" algn="just">
              <a:spcAft>
                <a:spcPts val="0"/>
              </a:spcAft>
            </a:pPr>
            <a:r>
              <a:rPr lang="fa-IR" dirty="0" smtClean="0"/>
              <a:t>کاربرد </a:t>
            </a:r>
            <a:r>
              <a:rPr lang="fa-IR" dirty="0"/>
              <a:t>بهترین شواهدی که در منابع علمی پیدا می‌شود برای حل مشکل یک بیمار به طوری که به بهترین مراقبت ممکن برای هر بیمار منجر </a:t>
            </a:r>
            <a:r>
              <a:rPr lang="fa-IR" dirty="0" smtClean="0"/>
              <a:t>شود</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16432424"/>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95400"/>
            <a:ext cx="7924800" cy="5029200"/>
          </a:xfrm>
        </p:spPr>
        <p:txBody>
          <a:bodyPr>
            <a:noAutofit/>
          </a:bodyPr>
          <a:lstStyle/>
          <a:p>
            <a:pPr marL="0" lvl="0" indent="0" algn="just">
              <a:buClr>
                <a:srgbClr val="92D050"/>
              </a:buClr>
              <a:buNone/>
            </a:pPr>
            <a:r>
              <a:rPr lang="fa-IR" sz="2400" dirty="0" smtClean="0">
                <a:solidFill>
                  <a:srgbClr val="00B0F0"/>
                </a:solidFill>
                <a:cs typeface="B Titr" pitchFamily="2" charset="-78"/>
              </a:rPr>
              <a:t>د) تحليل نتايج</a:t>
            </a:r>
            <a:r>
              <a:rPr lang="ar-SA" sz="2400" dirty="0" smtClean="0">
                <a:solidFill>
                  <a:srgbClr val="00B0F0"/>
                </a:solidFill>
                <a:cs typeface="B Titr" pitchFamily="2" charset="-78"/>
              </a:rPr>
              <a:t>:</a:t>
            </a:r>
            <a:endParaRPr lang="fa-IR" sz="2400" dirty="0">
              <a:solidFill>
                <a:srgbClr val="00B0F0"/>
              </a:solidFill>
              <a:cs typeface="B Titr" pitchFamily="2" charset="-78"/>
            </a:endParaRPr>
          </a:p>
          <a:p>
            <a:pPr algn="just"/>
            <a:r>
              <a:rPr lang="ar-SA" dirty="0" smtClean="0"/>
              <a:t>‌داده</a:t>
            </a:r>
            <a:r>
              <a:rPr lang="ar-SA" dirty="0"/>
              <a:t>‌</a:t>
            </a:r>
            <a:r>
              <a:rPr lang="ar-SA" dirty="0" smtClean="0"/>
              <a:t>های </a:t>
            </a:r>
            <a:r>
              <a:rPr lang="ar-SA" dirty="0"/>
              <a:t>خونی فقط در </a:t>
            </a:r>
            <a:r>
              <a:rPr lang="ar-SA" dirty="0" smtClean="0"/>
              <a:t>شرکت</a:t>
            </a:r>
            <a:r>
              <a:rPr lang="ar-SA" dirty="0"/>
              <a:t>‌</a:t>
            </a:r>
            <a:r>
              <a:rPr lang="ar-SA" dirty="0" smtClean="0"/>
              <a:t>کنندگانی </a:t>
            </a:r>
            <a:r>
              <a:rPr lang="ar-SA" dirty="0"/>
              <a:t>که قبل و بعد از مسافرت آزمایش خون انجام داده بودند، تحلیل شده </a:t>
            </a:r>
            <a:r>
              <a:rPr lang="ar-SA" dirty="0" smtClean="0"/>
              <a:t>است.</a:t>
            </a:r>
            <a:endParaRPr lang="en-US" dirty="0" smtClean="0"/>
          </a:p>
          <a:p>
            <a:pPr algn="just"/>
            <a:r>
              <a:rPr lang="ar-SA" dirty="0" smtClean="0"/>
              <a:t>بقیه تحلیل</a:t>
            </a:r>
            <a:r>
              <a:rPr lang="ar-SA" dirty="0"/>
              <a:t>‌</a:t>
            </a:r>
            <a:r>
              <a:rPr lang="ar-SA" dirty="0" smtClean="0"/>
              <a:t>ها </a:t>
            </a:r>
            <a:r>
              <a:rPr lang="ar-SA" dirty="0"/>
              <a:t>بر </a:t>
            </a:r>
            <a:r>
              <a:rPr lang="ar-SA" dirty="0" smtClean="0"/>
              <a:t>اساس</a:t>
            </a:r>
            <a:r>
              <a:rPr lang="fa-IR" dirty="0" smtClean="0"/>
              <a:t> </a:t>
            </a:r>
            <a:r>
              <a:rPr lang="en-US" sz="2400" dirty="0" smtClean="0"/>
              <a:t>intention-to treat</a:t>
            </a:r>
            <a:r>
              <a:rPr lang="fa-IR" sz="2400" dirty="0" smtClean="0"/>
              <a:t> </a:t>
            </a:r>
            <a:r>
              <a:rPr lang="ar-SA" dirty="0" smtClean="0"/>
              <a:t>انجام </a:t>
            </a:r>
            <a:r>
              <a:rPr lang="ar-SA" dirty="0"/>
              <a:t>گرفته است و شامل همه </a:t>
            </a:r>
            <a:r>
              <a:rPr lang="ar-SA" dirty="0" smtClean="0"/>
              <a:t>شرکت‌</a:t>
            </a:r>
            <a:r>
              <a:rPr lang="en-US" dirty="0" smtClean="0"/>
              <a:t> </a:t>
            </a:r>
            <a:r>
              <a:rPr lang="ar-SA" dirty="0" smtClean="0"/>
              <a:t>کنندگانی </a:t>
            </a:r>
            <a:r>
              <a:rPr lang="ar-SA" dirty="0"/>
              <a:t>بوده است که </a:t>
            </a:r>
            <a:r>
              <a:rPr lang="ar-SA" dirty="0" smtClean="0"/>
              <a:t>به‌</a:t>
            </a:r>
            <a:r>
              <a:rPr lang="en-US" dirty="0" smtClean="0"/>
              <a:t> </a:t>
            </a:r>
            <a:r>
              <a:rPr lang="ar-SA" dirty="0" smtClean="0"/>
              <a:t>طور </a:t>
            </a:r>
            <a:r>
              <a:rPr lang="ar-SA" dirty="0"/>
              <a:t>تصادفی به </a:t>
            </a:r>
            <a:r>
              <a:rPr lang="ar-SA" dirty="0" smtClean="0"/>
              <a:t>گروه</a:t>
            </a:r>
            <a:r>
              <a:rPr lang="ar-SA" dirty="0"/>
              <a:t>‌</a:t>
            </a:r>
            <a:r>
              <a:rPr lang="ar-SA" dirty="0" smtClean="0"/>
              <a:t>های </a:t>
            </a:r>
            <a:r>
              <a:rPr lang="ar-SA" dirty="0"/>
              <a:t>مطالعه اختصاص داده شده </a:t>
            </a:r>
            <a:r>
              <a:rPr lang="ar-SA" dirty="0" smtClean="0"/>
              <a:t>بودند.</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90</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3523833995"/>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371600"/>
            <a:ext cx="7391400" cy="3810000"/>
          </a:xfrm>
        </p:spPr>
        <p:txBody>
          <a:bodyPr>
            <a:normAutofit/>
          </a:bodyPr>
          <a:lstStyle/>
          <a:p>
            <a:pPr>
              <a:buFont typeface="Wingdings" pitchFamily="2" charset="2"/>
              <a:buChar char="§"/>
            </a:pPr>
            <a:r>
              <a:rPr lang="fa-IR" sz="2400" u="sng" dirty="0">
                <a:solidFill>
                  <a:srgbClr val="92D050"/>
                </a:solidFill>
                <a:cs typeface="B Titr" pitchFamily="2" charset="-78"/>
              </a:rPr>
              <a:t>الگوی </a:t>
            </a:r>
            <a:r>
              <a:rPr lang="en-US" sz="2400" u="sng" dirty="0" err="1">
                <a:solidFill>
                  <a:srgbClr val="92D050"/>
                </a:solidFill>
                <a:cs typeface="B Titr" pitchFamily="2" charset="-78"/>
              </a:rPr>
              <a:t>RAMMbo</a:t>
            </a:r>
            <a:r>
              <a:rPr lang="fa-IR" sz="2400" u="sng" dirty="0">
                <a:solidFill>
                  <a:srgbClr val="92D050"/>
                </a:solidFill>
                <a:cs typeface="B Titr" pitchFamily="2" charset="-78"/>
              </a:rPr>
              <a:t> برای ارزیابی اعتبار یک </a:t>
            </a:r>
            <a:r>
              <a:rPr lang="en-US" sz="2400" u="sng" dirty="0" smtClean="0">
                <a:solidFill>
                  <a:srgbClr val="92D050"/>
                </a:solidFill>
                <a:cs typeface="B Titr" pitchFamily="2" charset="-78"/>
              </a:rPr>
              <a:t>RCT</a:t>
            </a:r>
          </a:p>
          <a:p>
            <a:r>
              <a:rPr lang="fa-IR" dirty="0" smtClean="0"/>
              <a:t>انتخاب </a:t>
            </a:r>
            <a:r>
              <a:rPr lang="fa-IR" dirty="0"/>
              <a:t>منصفانه </a:t>
            </a:r>
            <a:r>
              <a:rPr lang="en-US" sz="2400" dirty="0"/>
              <a:t>(Fair </a:t>
            </a:r>
            <a:r>
              <a:rPr lang="en-US" sz="2400" dirty="0" smtClean="0">
                <a:solidFill>
                  <a:srgbClr val="FFCCCC"/>
                </a:solidFill>
              </a:rPr>
              <a:t>R</a:t>
            </a:r>
            <a:r>
              <a:rPr lang="en-US" sz="2400" dirty="0" smtClean="0"/>
              <a:t>ecruitment)</a:t>
            </a:r>
            <a:endParaRPr lang="en-US" dirty="0" smtClean="0"/>
          </a:p>
          <a:p>
            <a:r>
              <a:rPr lang="fa-IR" dirty="0" smtClean="0"/>
              <a:t>اختصاص </a:t>
            </a:r>
            <a:r>
              <a:rPr lang="fa-IR" dirty="0"/>
              <a:t>منصفانه</a:t>
            </a:r>
            <a:r>
              <a:rPr lang="fa-IR" sz="2400" dirty="0"/>
              <a:t> </a:t>
            </a:r>
            <a:r>
              <a:rPr lang="en-US" sz="2400" dirty="0"/>
              <a:t>(Fair </a:t>
            </a:r>
            <a:r>
              <a:rPr lang="en-US" sz="2400" dirty="0">
                <a:solidFill>
                  <a:srgbClr val="FFCCCC"/>
                </a:solidFill>
              </a:rPr>
              <a:t>A</a:t>
            </a:r>
            <a:r>
              <a:rPr lang="en-US" sz="2400" dirty="0"/>
              <a:t>llocation)</a:t>
            </a:r>
            <a:endParaRPr lang="en-US" dirty="0"/>
          </a:p>
          <a:p>
            <a:r>
              <a:rPr lang="fa-IR" dirty="0"/>
              <a:t>درمان و پیگیری منصفانه</a:t>
            </a:r>
            <a:r>
              <a:rPr lang="fa-IR" sz="2400" dirty="0"/>
              <a:t> </a:t>
            </a:r>
            <a:r>
              <a:rPr lang="en-US" sz="2400" dirty="0"/>
              <a:t>(Fair </a:t>
            </a:r>
            <a:r>
              <a:rPr lang="en-US" sz="2400" dirty="0">
                <a:solidFill>
                  <a:srgbClr val="FFCCCC"/>
                </a:solidFill>
              </a:rPr>
              <a:t>M</a:t>
            </a:r>
            <a:r>
              <a:rPr lang="en-US" sz="2400" dirty="0"/>
              <a:t>aintenance)</a:t>
            </a:r>
            <a:r>
              <a:rPr lang="fa-IR" dirty="0"/>
              <a:t> </a:t>
            </a:r>
            <a:endParaRPr lang="en-US" dirty="0"/>
          </a:p>
          <a:p>
            <a:r>
              <a:rPr lang="fa-IR" u="sng" dirty="0">
                <a:solidFill>
                  <a:srgbClr val="00B0F0"/>
                </a:solidFill>
              </a:rPr>
              <a:t>سنجش </a:t>
            </a:r>
            <a:r>
              <a:rPr lang="fa-IR" u="sng" dirty="0" smtClean="0">
                <a:solidFill>
                  <a:srgbClr val="00B0F0"/>
                </a:solidFill>
              </a:rPr>
              <a:t>منصفانه </a:t>
            </a:r>
            <a:r>
              <a:rPr lang="en-US" sz="2400" dirty="0" smtClean="0">
                <a:solidFill>
                  <a:srgbClr val="00B0F0"/>
                </a:solidFill>
                <a:cs typeface="+mn-cs"/>
              </a:rPr>
              <a:t>(</a:t>
            </a:r>
            <a:r>
              <a:rPr lang="en-US" sz="2400" u="sng" dirty="0">
                <a:solidFill>
                  <a:srgbClr val="00B0F0"/>
                </a:solidFill>
                <a:cs typeface="+mn-cs"/>
              </a:rPr>
              <a:t>Fair </a:t>
            </a:r>
            <a:r>
              <a:rPr lang="en-US" sz="2400" u="sng" dirty="0" smtClean="0">
                <a:solidFill>
                  <a:srgbClr val="00B0F0"/>
                </a:solidFill>
                <a:cs typeface="+mn-cs"/>
              </a:rPr>
              <a:t>Measurement: </a:t>
            </a:r>
            <a:r>
              <a:rPr lang="en-US" sz="2400" u="sng" dirty="0" smtClean="0">
                <a:solidFill>
                  <a:srgbClr val="00B0F0"/>
                </a:solidFill>
              </a:rPr>
              <a:t>blinded/objective)</a:t>
            </a:r>
            <a:endParaRPr lang="fa-IR" sz="2400" u="sng" dirty="0">
              <a:solidFill>
                <a:srgbClr val="00B0F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91</a:t>
            </a:fld>
            <a:endParaRPr lang="en-US"/>
          </a:p>
        </p:txBody>
      </p:sp>
      <p:sp>
        <p:nvSpPr>
          <p:cNvPr id="5" name="TextBox 4"/>
          <p:cNvSpPr txBox="1"/>
          <p:nvPr/>
        </p:nvSpPr>
        <p:spPr>
          <a:xfrm>
            <a:off x="1143000" y="2600980"/>
            <a:ext cx="1676400" cy="523220"/>
          </a:xfrm>
          <a:prstGeom prst="rect">
            <a:avLst/>
          </a:prstGeom>
          <a:noFill/>
        </p:spPr>
        <p:txBody>
          <a:bodyPr wrap="square" rtlCol="1">
            <a:spAutoFit/>
          </a:bodyPr>
          <a:lstStyle/>
          <a:p>
            <a:r>
              <a:rPr lang="en-US" sz="2800" b="1" u="sng" dirty="0" err="1" smtClean="0">
                <a:solidFill>
                  <a:srgbClr val="FFCCCC"/>
                </a:solidFill>
                <a:effectLst>
                  <a:outerShdw blurRad="38100" dist="38100" dir="2700000" algn="tl">
                    <a:srgbClr val="000000">
                      <a:alpha val="43137"/>
                    </a:srgbClr>
                  </a:outerShdw>
                </a:effectLst>
              </a:rPr>
              <a:t>RAMMbo</a:t>
            </a:r>
            <a:endParaRPr lang="fa-IR" sz="2800" b="1" u="sng" dirty="0">
              <a:solidFill>
                <a:srgbClr val="FFCCCC"/>
              </a:solidFill>
              <a:effectLst>
                <a:outerShdw blurRad="38100" dist="38100" dir="2700000" algn="tl">
                  <a:srgbClr val="000000">
                    <a:alpha val="43137"/>
                  </a:srgbClr>
                </a:outerShdw>
              </a:effectLst>
            </a:endParaRPr>
          </a:p>
        </p:txBody>
      </p:sp>
      <p:sp>
        <p:nvSpPr>
          <p:cNvPr id="7" name="Left Brace 6"/>
          <p:cNvSpPr/>
          <p:nvPr/>
        </p:nvSpPr>
        <p:spPr>
          <a:xfrm rot="2841221">
            <a:off x="2350852" y="1425203"/>
            <a:ext cx="443129" cy="3719742"/>
          </a:xfrm>
          <a:prstGeom prst="leftBrace">
            <a:avLst/>
          </a:prstGeom>
          <a:ln w="34925">
            <a:solidFill>
              <a:srgbClr val="FFCCCC"/>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a:effectLst>
                <a:outerShdw blurRad="38100" dist="38100" dir="2700000" algn="tl">
                  <a:srgbClr val="000000">
                    <a:alpha val="43137"/>
                  </a:srgbClr>
                </a:outerShdw>
              </a:effectLst>
            </a:endParaRPr>
          </a:p>
        </p:txBody>
      </p:sp>
      <p:sp>
        <p:nvSpPr>
          <p:cNvPr id="8"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2471629640"/>
      </p:ext>
    </p:extLst>
  </p:cSld>
  <p:clrMapOvr>
    <a:masterClrMapping/>
  </p:clrMapOvr>
  <p:transition>
    <p:randomBar dir="vert"/>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534400" cy="5029200"/>
          </a:xfrm>
        </p:spPr>
        <p:txBody>
          <a:bodyPr>
            <a:normAutofit/>
          </a:bodyPr>
          <a:lstStyle/>
          <a:p>
            <a:pPr lvl="0" algn="just">
              <a:lnSpc>
                <a:spcPct val="170000"/>
              </a:lnSpc>
              <a:spcAft>
                <a:spcPts val="0"/>
              </a:spcAft>
              <a:buClr>
                <a:srgbClr val="BEE395"/>
              </a:buClr>
              <a:buFont typeface="Wingdings" pitchFamily="2" charset="2"/>
              <a:buChar char="§"/>
            </a:pPr>
            <a:r>
              <a:rPr lang="fa-IR" sz="2400" dirty="0" smtClean="0">
                <a:solidFill>
                  <a:srgbClr val="BEE395"/>
                </a:solidFill>
                <a:cs typeface="B Titr" pitchFamily="2" charset="-78"/>
              </a:rPr>
              <a:t>ب- 4) </a:t>
            </a:r>
            <a:r>
              <a:rPr lang="ar-SA" sz="2400" dirty="0" smtClean="0">
                <a:solidFill>
                  <a:srgbClr val="BEE395"/>
                </a:solidFill>
                <a:cs typeface="B Titr" pitchFamily="2" charset="-78"/>
              </a:rPr>
              <a:t>آیا</a:t>
            </a:r>
            <a:r>
              <a:rPr lang="fa-IR" sz="2400" dirty="0" smtClean="0">
                <a:solidFill>
                  <a:srgbClr val="BEE395"/>
                </a:solidFill>
                <a:cs typeface="B Titr" pitchFamily="2" charset="-78"/>
              </a:rPr>
              <a:t> </a:t>
            </a:r>
            <a:r>
              <a:rPr lang="ar-SA" sz="2400" dirty="0" smtClean="0">
                <a:solidFill>
                  <a:srgbClr val="BEE395"/>
                </a:solidFill>
                <a:cs typeface="B Titr" pitchFamily="2" charset="-78"/>
              </a:rPr>
              <a:t>پیامدها </a:t>
            </a:r>
            <a:r>
              <a:rPr lang="ar-SA" sz="2400" dirty="0">
                <a:solidFill>
                  <a:srgbClr val="BEE395"/>
                </a:solidFill>
                <a:cs typeface="B Titr" pitchFamily="2" charset="-78"/>
              </a:rPr>
              <a:t>با </a:t>
            </a:r>
            <a:r>
              <a:rPr lang="ar-SA" sz="2400" dirty="0" smtClean="0">
                <a:solidFill>
                  <a:srgbClr val="BEE395"/>
                </a:solidFill>
                <a:cs typeface="B Titr" pitchFamily="2" charset="-78"/>
              </a:rPr>
              <a:t>بی</a:t>
            </a:r>
            <a:r>
              <a:rPr lang="ar-SA" sz="2400" dirty="0">
                <a:solidFill>
                  <a:srgbClr val="BEE395"/>
                </a:solidFill>
                <a:cs typeface="B Titr" pitchFamily="2" charset="-78"/>
              </a:rPr>
              <a:t>‌</a:t>
            </a:r>
            <a:r>
              <a:rPr lang="ar-SA" sz="2400" dirty="0" smtClean="0">
                <a:solidFill>
                  <a:srgbClr val="BEE395"/>
                </a:solidFill>
                <a:cs typeface="B Titr" pitchFamily="2" charset="-78"/>
              </a:rPr>
              <a:t>خبری </a:t>
            </a:r>
            <a:r>
              <a:rPr lang="fa-IR" sz="2400" dirty="0" smtClean="0">
                <a:solidFill>
                  <a:srgbClr val="BEE395"/>
                </a:solidFill>
                <a:cs typeface="B Titr" pitchFamily="2" charset="-78"/>
              </a:rPr>
              <a:t>شرکت</a:t>
            </a:r>
            <a:r>
              <a:rPr lang="ar-SA" sz="2400" dirty="0">
                <a:solidFill>
                  <a:srgbClr val="BEE395"/>
                </a:solidFill>
                <a:cs typeface="B Titr" pitchFamily="2" charset="-78"/>
              </a:rPr>
              <a:t>‌</a:t>
            </a:r>
            <a:r>
              <a:rPr lang="fa-IR" sz="2400" dirty="0" smtClean="0">
                <a:solidFill>
                  <a:srgbClr val="BEE395"/>
                </a:solidFill>
                <a:cs typeface="B Titr" pitchFamily="2" charset="-78"/>
              </a:rPr>
              <a:t>کنندگان</a:t>
            </a:r>
            <a:r>
              <a:rPr lang="ar-SA" sz="2400" dirty="0" smtClean="0">
                <a:solidFill>
                  <a:srgbClr val="BEE395"/>
                </a:solidFill>
                <a:cs typeface="B Titr" pitchFamily="2" charset="-78"/>
              </a:rPr>
              <a:t> </a:t>
            </a:r>
            <a:r>
              <a:rPr lang="ar-SA" sz="2400" dirty="0">
                <a:solidFill>
                  <a:srgbClr val="BEE395"/>
                </a:solidFill>
                <a:cs typeface="B Titr" pitchFamily="2" charset="-78"/>
              </a:rPr>
              <a:t>و </a:t>
            </a:r>
            <a:r>
              <a:rPr lang="ar-SA" sz="2400" dirty="0" smtClean="0">
                <a:solidFill>
                  <a:srgbClr val="BEE395"/>
                </a:solidFill>
                <a:cs typeface="B Titr" pitchFamily="2" charset="-78"/>
              </a:rPr>
              <a:t>ارزیابی</a:t>
            </a:r>
            <a:r>
              <a:rPr lang="ar-SA" sz="2400" dirty="0">
                <a:solidFill>
                  <a:srgbClr val="BEE395"/>
                </a:solidFill>
                <a:cs typeface="B Titr" pitchFamily="2" charset="-78"/>
              </a:rPr>
              <a:t>‌</a:t>
            </a:r>
            <a:r>
              <a:rPr lang="ar-SA" sz="2400" dirty="0" smtClean="0">
                <a:solidFill>
                  <a:srgbClr val="BEE395"/>
                </a:solidFill>
                <a:cs typeface="B Titr" pitchFamily="2" charset="-78"/>
              </a:rPr>
              <a:t>کنندگان </a:t>
            </a:r>
            <a:r>
              <a:rPr lang="ar-SA" sz="2400" dirty="0">
                <a:solidFill>
                  <a:srgbClr val="BEE395"/>
                </a:solidFill>
                <a:cs typeface="B Titr" pitchFamily="2" charset="-78"/>
              </a:rPr>
              <a:t>و یا با استفاده از </a:t>
            </a:r>
            <a:r>
              <a:rPr lang="fa-IR" sz="2400" dirty="0" smtClean="0">
                <a:solidFill>
                  <a:srgbClr val="BEE395"/>
                </a:solidFill>
                <a:cs typeface="B Titr" pitchFamily="2" charset="-78"/>
              </a:rPr>
              <a:t>سنجش</a:t>
            </a:r>
            <a:r>
              <a:rPr lang="ar-SA" sz="2400" dirty="0">
                <a:solidFill>
                  <a:srgbClr val="BEE395"/>
                </a:solidFill>
                <a:cs typeface="B Titr" pitchFamily="2" charset="-78"/>
              </a:rPr>
              <a:t>‌</a:t>
            </a:r>
            <a:r>
              <a:rPr lang="fa-IR" sz="2400" dirty="0" smtClean="0">
                <a:solidFill>
                  <a:srgbClr val="BEE395"/>
                </a:solidFill>
                <a:cs typeface="B Titr" pitchFamily="2" charset="-78"/>
              </a:rPr>
              <a:t>های</a:t>
            </a:r>
            <a:r>
              <a:rPr lang="ar-SA" sz="2400" dirty="0" smtClean="0">
                <a:solidFill>
                  <a:srgbClr val="BEE395"/>
                </a:solidFill>
                <a:cs typeface="B Titr" pitchFamily="2" charset="-78"/>
              </a:rPr>
              <a:t> </a:t>
            </a:r>
            <a:r>
              <a:rPr lang="ar-SA" sz="2400" dirty="0">
                <a:solidFill>
                  <a:srgbClr val="BEE395"/>
                </a:solidFill>
                <a:cs typeface="B Titr" pitchFamily="2" charset="-78"/>
              </a:rPr>
              <a:t>عینی، </a:t>
            </a:r>
            <a:r>
              <a:rPr lang="ar-SA" sz="2400" dirty="0" smtClean="0">
                <a:solidFill>
                  <a:srgbClr val="BEE395"/>
                </a:solidFill>
                <a:cs typeface="B Titr" pitchFamily="2" charset="-78"/>
              </a:rPr>
              <a:t>ان</a:t>
            </a:r>
            <a:r>
              <a:rPr lang="fa-IR" sz="2400" dirty="0" smtClean="0">
                <a:solidFill>
                  <a:srgbClr val="BEE395"/>
                </a:solidFill>
                <a:cs typeface="B Titr" pitchFamily="2" charset="-78"/>
              </a:rPr>
              <a:t>دازه</a:t>
            </a:r>
            <a:r>
              <a:rPr lang="ar-SA" sz="2400" dirty="0">
                <a:solidFill>
                  <a:srgbClr val="BEE395"/>
                </a:solidFill>
                <a:cs typeface="B Titr" pitchFamily="2" charset="-78"/>
              </a:rPr>
              <a:t>‌</a:t>
            </a:r>
            <a:r>
              <a:rPr lang="fa-IR" sz="2400" dirty="0" smtClean="0">
                <a:solidFill>
                  <a:srgbClr val="BEE395"/>
                </a:solidFill>
                <a:cs typeface="B Titr" pitchFamily="2" charset="-78"/>
              </a:rPr>
              <a:t>گيری</a:t>
            </a:r>
            <a:r>
              <a:rPr lang="ar-SA" sz="2400" dirty="0" smtClean="0">
                <a:solidFill>
                  <a:srgbClr val="BEE395"/>
                </a:solidFill>
                <a:cs typeface="B Titr" pitchFamily="2" charset="-78"/>
              </a:rPr>
              <a:t> </a:t>
            </a:r>
            <a:r>
              <a:rPr lang="ar-SA" sz="2400" dirty="0">
                <a:solidFill>
                  <a:srgbClr val="BEE395"/>
                </a:solidFill>
                <a:cs typeface="B Titr" pitchFamily="2" charset="-78"/>
              </a:rPr>
              <a:t>شده </a:t>
            </a:r>
            <a:r>
              <a:rPr lang="ar-SA" sz="2400" dirty="0" smtClean="0">
                <a:solidFill>
                  <a:srgbClr val="BEE395"/>
                </a:solidFill>
                <a:cs typeface="B Titr" pitchFamily="2" charset="-78"/>
              </a:rPr>
              <a:t>بود</a:t>
            </a:r>
            <a:r>
              <a:rPr lang="fa-IR" sz="2400" dirty="0" smtClean="0">
                <a:solidFill>
                  <a:srgbClr val="BEE395"/>
                </a:solidFill>
                <a:cs typeface="B Titr" pitchFamily="2" charset="-78"/>
              </a:rPr>
              <a:t>؟</a:t>
            </a:r>
          </a:p>
          <a:p>
            <a:pPr lvl="0" algn="just">
              <a:lnSpc>
                <a:spcPct val="170000"/>
              </a:lnSpc>
              <a:spcAft>
                <a:spcPts val="0"/>
              </a:spcAft>
              <a:buClr>
                <a:srgbClr val="FFFF00"/>
              </a:buClr>
            </a:pPr>
            <a:r>
              <a:rPr lang="ar-SA" dirty="0"/>
              <a:t>حتی </a:t>
            </a:r>
            <a:r>
              <a:rPr lang="ar-SA" dirty="0" smtClean="0"/>
              <a:t>درصورت </a:t>
            </a:r>
            <a:r>
              <a:rPr lang="ar-SA" dirty="0"/>
              <a:t>اختصاص تصادفی افراد به </a:t>
            </a:r>
            <a:r>
              <a:rPr lang="ar-SA" dirty="0" smtClean="0"/>
              <a:t>گروه</a:t>
            </a:r>
            <a:r>
              <a:rPr lang="ar-SA" dirty="0"/>
              <a:t>‌</a:t>
            </a:r>
            <a:r>
              <a:rPr lang="ar-SA" dirty="0" smtClean="0"/>
              <a:t>ها </a:t>
            </a:r>
            <a:r>
              <a:rPr lang="ar-SA" dirty="0"/>
              <a:t>یا تعدیل </a:t>
            </a:r>
            <a:r>
              <a:rPr lang="ar-SA" dirty="0" smtClean="0"/>
              <a:t>آن</a:t>
            </a:r>
            <a:r>
              <a:rPr lang="ar-SA" dirty="0"/>
              <a:t>‌</a:t>
            </a:r>
            <a:r>
              <a:rPr lang="ar-SA" dirty="0" smtClean="0"/>
              <a:t>ها</a:t>
            </a:r>
            <a:r>
              <a:rPr lang="ar-SA" dirty="0"/>
              <a:t>، اگر </a:t>
            </a:r>
            <a:r>
              <a:rPr lang="ar-SA" dirty="0" smtClean="0"/>
              <a:t>پیامدها </a:t>
            </a:r>
            <a:r>
              <a:rPr lang="ar-SA" dirty="0"/>
              <a:t>منصفانه </a:t>
            </a:r>
            <a:r>
              <a:rPr lang="ar-SA" dirty="0" smtClean="0"/>
              <a:t>اندازه</a:t>
            </a:r>
            <a:r>
              <a:rPr lang="ar-SA" dirty="0"/>
              <a:t>‌</a:t>
            </a:r>
            <a:r>
              <a:rPr lang="ar-SA" dirty="0" smtClean="0"/>
              <a:t>گیری </a:t>
            </a:r>
            <a:r>
              <a:rPr lang="ar-SA" dirty="0"/>
              <a:t>نشوند سوگیری </a:t>
            </a:r>
            <a:r>
              <a:rPr lang="ar-SA" dirty="0" smtClean="0"/>
              <a:t>به</a:t>
            </a:r>
            <a:r>
              <a:rPr lang="ar-SA" dirty="0"/>
              <a:t>‌</a:t>
            </a:r>
            <a:r>
              <a:rPr lang="ar-SA" dirty="0" smtClean="0"/>
              <a:t>وجود </a:t>
            </a:r>
            <a:r>
              <a:rPr lang="ar-SA" dirty="0"/>
              <a:t>خواهد آمد</a:t>
            </a:r>
            <a:r>
              <a:rPr lang="ar-SA" dirty="0" smtClean="0"/>
              <a:t>.</a:t>
            </a:r>
            <a:endParaRPr lang="fa-IR" dirty="0" smtClean="0"/>
          </a:p>
          <a:p>
            <a:pPr lvl="0" algn="just">
              <a:lnSpc>
                <a:spcPct val="170000"/>
              </a:lnSpc>
              <a:spcAft>
                <a:spcPts val="0"/>
              </a:spcAft>
              <a:buClr>
                <a:srgbClr val="FFFF00"/>
              </a:buClr>
            </a:pPr>
            <a:r>
              <a:rPr lang="ar-SA" dirty="0"/>
              <a:t>اگر </a:t>
            </a:r>
            <a:r>
              <a:rPr lang="ar-SA" dirty="0" smtClean="0"/>
              <a:t>پیامدهایی </a:t>
            </a:r>
            <a:r>
              <a:rPr lang="ar-SA" dirty="0"/>
              <a:t>که سنجش </a:t>
            </a:r>
            <a:r>
              <a:rPr lang="ar-SA" dirty="0" smtClean="0"/>
              <a:t>می</a:t>
            </a:r>
            <a:r>
              <a:rPr lang="ar-SA" dirty="0"/>
              <a:t>‌</a:t>
            </a:r>
            <a:r>
              <a:rPr lang="ar-SA" dirty="0" smtClean="0"/>
              <a:t>شوند </a:t>
            </a:r>
            <a:r>
              <a:rPr lang="ar-SA" dirty="0"/>
              <a:t>عینی باشند، سوگیری سنجش </a:t>
            </a:r>
            <a:r>
              <a:rPr lang="ar-SA" dirty="0" smtClean="0"/>
              <a:t>به</a:t>
            </a:r>
            <a:r>
              <a:rPr lang="ar-SA" dirty="0"/>
              <a:t>‌</a:t>
            </a:r>
            <a:r>
              <a:rPr lang="ar-SA" dirty="0" smtClean="0"/>
              <a:t>طور </a:t>
            </a:r>
            <a:r>
              <a:rPr lang="ar-SA" dirty="0"/>
              <a:t>قابل </a:t>
            </a:r>
            <a:r>
              <a:rPr lang="ar-SA" dirty="0" smtClean="0"/>
              <a:t>ملاحظه</a:t>
            </a:r>
            <a:r>
              <a:rPr lang="ar-SA" dirty="0"/>
              <a:t>‌</a:t>
            </a:r>
            <a:r>
              <a:rPr lang="ar-SA" dirty="0" smtClean="0"/>
              <a:t>ای </a:t>
            </a:r>
            <a:r>
              <a:rPr lang="ar-SA" dirty="0"/>
              <a:t>کاهش خواهد یافت. </a:t>
            </a:r>
            <a:endParaRPr lang="fa-IR" dirty="0">
              <a:cs typeface="B Titr"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92</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3943702783"/>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29200"/>
          </a:xfrm>
        </p:spPr>
        <p:txBody>
          <a:bodyPr>
            <a:normAutofit/>
          </a:bodyPr>
          <a:lstStyle/>
          <a:p>
            <a:pPr lvl="0" algn="just">
              <a:buClr>
                <a:srgbClr val="FFFF00"/>
              </a:buClr>
            </a:pPr>
            <a:r>
              <a:rPr lang="ar-SA" dirty="0"/>
              <a:t>یکی از منابع سوگیری در مطالعات </a:t>
            </a:r>
            <a:r>
              <a:rPr lang="ar-SA" dirty="0" smtClean="0"/>
              <a:t>تجربی</a:t>
            </a:r>
            <a:r>
              <a:rPr lang="fa-IR" dirty="0" smtClean="0"/>
              <a:t> </a:t>
            </a:r>
            <a:r>
              <a:rPr lang="ar-SA" dirty="0" smtClean="0">
                <a:solidFill>
                  <a:srgbClr val="FFCCCC"/>
                </a:solidFill>
              </a:rPr>
              <a:t>اثر دارونما</a:t>
            </a:r>
            <a:r>
              <a:rPr lang="ar-SA" dirty="0" smtClean="0"/>
              <a:t> است.</a:t>
            </a:r>
            <a:endParaRPr lang="fa-IR" dirty="0" smtClean="0"/>
          </a:p>
          <a:p>
            <a:pPr lvl="0" algn="just">
              <a:buClr>
                <a:srgbClr val="FFFF00"/>
              </a:buClr>
            </a:pPr>
            <a:r>
              <a:rPr lang="ar-SA" dirty="0" smtClean="0"/>
              <a:t>اثر </a:t>
            </a:r>
            <a:r>
              <a:rPr lang="ar-SA" dirty="0"/>
              <a:t>دارونما از توقع افراد نسبت به </a:t>
            </a:r>
            <a:r>
              <a:rPr lang="ar-SA" dirty="0" smtClean="0"/>
              <a:t>تاثیر </a:t>
            </a:r>
            <a:r>
              <a:rPr lang="ar-SA" dirty="0"/>
              <a:t>درمان دریافتی ناشی می‌شود</a:t>
            </a:r>
            <a:r>
              <a:rPr lang="ar-SA" dirty="0" smtClean="0"/>
              <a:t>.</a:t>
            </a:r>
            <a:endParaRPr lang="fa-IR" dirty="0" smtClean="0"/>
          </a:p>
          <a:p>
            <a:pPr lvl="0" algn="just">
              <a:buClr>
                <a:srgbClr val="FFFF00"/>
              </a:buClr>
            </a:pPr>
            <a:r>
              <a:rPr lang="ar-SA" dirty="0" smtClean="0"/>
              <a:t>در </a:t>
            </a:r>
            <a:r>
              <a:rPr lang="ar-SA" dirty="0"/>
              <a:t>مطالعات کارآزمایی هر جا که ممکن باشد باید به گروه شاهد دارونمایی داده شود که کاملاً مشابه دارو در گروه درمان است.</a:t>
            </a:r>
            <a:endParaRPr lang="fa-IR" sz="3200" dirty="0">
              <a:cs typeface="B Titr" pitchFamily="2" charset="-7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93</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3612101012"/>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95400"/>
            <a:ext cx="8001000" cy="5029200"/>
          </a:xfrm>
        </p:spPr>
        <p:txBody>
          <a:bodyPr>
            <a:noAutofit/>
          </a:bodyPr>
          <a:lstStyle/>
          <a:p>
            <a:pPr algn="just">
              <a:buFont typeface="Wingdings" pitchFamily="2" charset="2"/>
              <a:buChar char="§"/>
            </a:pPr>
            <a:r>
              <a:rPr lang="fa-IR" sz="2400" dirty="0" smtClean="0">
                <a:solidFill>
                  <a:srgbClr val="92D050"/>
                </a:solidFill>
                <a:cs typeface="B Titr" pitchFamily="2" charset="-78"/>
              </a:rPr>
              <a:t>مثال: </a:t>
            </a:r>
            <a:r>
              <a:rPr lang="fa-IR" sz="2400" u="sng" dirty="0" smtClean="0">
                <a:solidFill>
                  <a:srgbClr val="92D050"/>
                </a:solidFill>
                <a:cs typeface="B Titr" pitchFamily="2" charset="-78"/>
              </a:rPr>
              <a:t>مطالعة </a:t>
            </a:r>
            <a:r>
              <a:rPr lang="en-US" sz="2400" u="sng" dirty="0" smtClean="0">
                <a:solidFill>
                  <a:srgbClr val="92D050"/>
                </a:solidFill>
                <a:cs typeface="B Titr" pitchFamily="2" charset="-78"/>
              </a:rPr>
              <a:t>DVT</a:t>
            </a:r>
            <a:endParaRPr lang="fa-IR" sz="2400" u="sng" dirty="0" smtClean="0">
              <a:solidFill>
                <a:srgbClr val="92D050"/>
              </a:solidFill>
              <a:cs typeface="B Titr" pitchFamily="2" charset="-78"/>
            </a:endParaRPr>
          </a:p>
          <a:p>
            <a:pPr marL="0" lvl="0" indent="0" algn="just">
              <a:lnSpc>
                <a:spcPct val="170000"/>
              </a:lnSpc>
              <a:spcAft>
                <a:spcPts val="0"/>
              </a:spcAft>
              <a:buClr>
                <a:srgbClr val="92D050"/>
              </a:buClr>
              <a:buNone/>
            </a:pPr>
            <a:r>
              <a:rPr lang="fa-IR" sz="2400" dirty="0" smtClean="0">
                <a:solidFill>
                  <a:srgbClr val="00B0F0"/>
                </a:solidFill>
                <a:cs typeface="B Titr" pitchFamily="2" charset="-78"/>
              </a:rPr>
              <a:t>الف) بی‌اطلاعی شرکت‌کنندگان</a:t>
            </a:r>
            <a:r>
              <a:rPr lang="ar-SA" sz="2400" dirty="0" smtClean="0">
                <a:solidFill>
                  <a:srgbClr val="00B0F0"/>
                </a:solidFill>
                <a:cs typeface="B Titr" pitchFamily="2" charset="-78"/>
              </a:rPr>
              <a:t>:</a:t>
            </a:r>
            <a:endParaRPr lang="fa-IR" sz="2400" dirty="0" smtClean="0">
              <a:solidFill>
                <a:srgbClr val="00B0F0"/>
              </a:solidFill>
              <a:cs typeface="B Titr" pitchFamily="2" charset="-78"/>
            </a:endParaRPr>
          </a:p>
          <a:p>
            <a:pPr algn="just"/>
            <a:r>
              <a:rPr lang="ar-SA" dirty="0" smtClean="0"/>
              <a:t>اگرچه شرکت‌کنندگان به‌طور تصادفی به گروه‌ها اختصاص یافته‌اند ولی مسافران از جوراب </a:t>
            </a:r>
            <a:r>
              <a:rPr lang="ar-SA" dirty="0"/>
              <a:t>مطلع بوده‌اند</a:t>
            </a:r>
            <a:r>
              <a:rPr lang="ar-SA" dirty="0" smtClean="0"/>
              <a:t>.</a:t>
            </a:r>
            <a:endParaRPr lang="fa-IR" dirty="0" smtClean="0"/>
          </a:p>
          <a:p>
            <a:pPr algn="just"/>
            <a:r>
              <a:rPr lang="ar-SA" dirty="0" smtClean="0"/>
              <a:t>استفاده از جوراب دارونما (</a:t>
            </a:r>
            <a:r>
              <a:rPr lang="ar-SA" dirty="0"/>
              <a:t>جوراب کم‌فشار) می‌توانست </a:t>
            </a:r>
            <a:r>
              <a:rPr lang="ar-SA" dirty="0" smtClean="0"/>
              <a:t>نسبت به نوع </a:t>
            </a:r>
            <a:r>
              <a:rPr lang="ar-SA" dirty="0"/>
              <a:t>جوراب بی‌اطلاعی </a:t>
            </a:r>
            <a:r>
              <a:rPr lang="ar-SA" dirty="0" smtClean="0"/>
              <a:t>ایجاد کند و احتمال رفتار متفاوت </a:t>
            </a:r>
            <a:r>
              <a:rPr lang="ar-SA" dirty="0"/>
              <a:t>افراد گروه‌ها </a:t>
            </a:r>
            <a:r>
              <a:rPr lang="ar-SA" dirty="0" smtClean="0"/>
              <a:t>را </a:t>
            </a:r>
            <a:r>
              <a:rPr lang="ar-SA" dirty="0"/>
              <a:t>کاهش می‌داد</a:t>
            </a:r>
            <a:r>
              <a:rPr lang="ar-SA" dirty="0" smtClean="0"/>
              <a:t>.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94</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962263073"/>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strips(downLeft)">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95400"/>
            <a:ext cx="8077200" cy="5029200"/>
          </a:xfrm>
        </p:spPr>
        <p:txBody>
          <a:bodyPr>
            <a:noAutofit/>
          </a:bodyPr>
          <a:lstStyle/>
          <a:p>
            <a:pPr marL="0" lvl="0" indent="0" algn="just">
              <a:lnSpc>
                <a:spcPct val="170000"/>
              </a:lnSpc>
              <a:spcAft>
                <a:spcPts val="0"/>
              </a:spcAft>
              <a:buClr>
                <a:srgbClr val="92D050"/>
              </a:buClr>
              <a:buNone/>
            </a:pPr>
            <a:r>
              <a:rPr lang="fa-IR" sz="2400" dirty="0" smtClean="0">
                <a:solidFill>
                  <a:srgbClr val="00B0F0"/>
                </a:solidFill>
                <a:cs typeface="B Titr" pitchFamily="2" charset="-78"/>
              </a:rPr>
              <a:t>ب) بی‌اطلاعی ارزيابی‌کنندگان پيامد</a:t>
            </a:r>
            <a:r>
              <a:rPr lang="ar-SA" sz="2400" dirty="0" smtClean="0">
                <a:solidFill>
                  <a:srgbClr val="00B0F0"/>
                </a:solidFill>
                <a:cs typeface="B Titr" pitchFamily="2" charset="-78"/>
              </a:rPr>
              <a:t>:</a:t>
            </a:r>
            <a:endParaRPr lang="fa-IR" sz="2400" dirty="0" smtClean="0">
              <a:solidFill>
                <a:srgbClr val="00B0F0"/>
              </a:solidFill>
              <a:cs typeface="B Titr" pitchFamily="2" charset="-78"/>
            </a:endParaRPr>
          </a:p>
          <a:p>
            <a:pPr algn="just"/>
            <a:r>
              <a:rPr lang="ar-SA" dirty="0"/>
              <a:t>بیشتر مسافران پس از تکمیل مسافرت جوراب‌های خود را درآورده </a:t>
            </a:r>
            <a:r>
              <a:rPr lang="ar-SA" dirty="0" smtClean="0"/>
              <a:t>بودند.</a:t>
            </a:r>
            <a:endParaRPr lang="fa-IR" dirty="0" smtClean="0"/>
          </a:p>
          <a:p>
            <a:pPr algn="just"/>
            <a:r>
              <a:rPr lang="ar-SA" dirty="0" smtClean="0"/>
              <a:t>در </a:t>
            </a:r>
            <a:r>
              <a:rPr lang="ar-SA" dirty="0"/>
              <a:t>کسانی که به پوشیدن جوراب ادامه داده بودند، پرستار آن‌ها را درآورده </a:t>
            </a:r>
            <a:r>
              <a:rPr lang="ar-SA" dirty="0" smtClean="0"/>
              <a:t>بود.</a:t>
            </a:r>
            <a:endParaRPr lang="fa-IR"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95</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3951040730"/>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95400"/>
            <a:ext cx="7467600" cy="5029200"/>
          </a:xfrm>
        </p:spPr>
        <p:txBody>
          <a:bodyPr>
            <a:noAutofit/>
          </a:bodyPr>
          <a:lstStyle/>
          <a:p>
            <a:pPr algn="just"/>
            <a:r>
              <a:rPr lang="ar-SA" dirty="0" smtClean="0"/>
              <a:t>معاینه </a:t>
            </a:r>
            <a:r>
              <a:rPr lang="en-US" sz="2400" dirty="0"/>
              <a:t>duplex</a:t>
            </a:r>
            <a:r>
              <a:rPr lang="ar-SA" dirty="0"/>
              <a:t> توسط تکنسینی که از تعلق داوطلبان به گروه‌ها بی‌اطلاع بود، انجام </a:t>
            </a:r>
            <a:r>
              <a:rPr lang="ar-SA" dirty="0" smtClean="0"/>
              <a:t>گرفت.</a:t>
            </a:r>
            <a:endParaRPr lang="fa-IR" dirty="0" smtClean="0"/>
          </a:p>
          <a:p>
            <a:pPr algn="just"/>
            <a:r>
              <a:rPr lang="ar-SA" dirty="0" smtClean="0"/>
              <a:t>پیامد </a:t>
            </a:r>
            <a:r>
              <a:rPr lang="ar-SA" dirty="0"/>
              <a:t>سنجش شده توسط تکنسین اولتراسوند تا حدودی قابل تفسیر است. </a:t>
            </a:r>
            <a:endParaRPr lang="en-US" dirty="0" smtClean="0"/>
          </a:p>
          <a:p>
            <a:pPr algn="just"/>
            <a:r>
              <a:rPr lang="ar-SA" dirty="0"/>
              <a:t>بی‌اطلاعی تکنسین </a:t>
            </a:r>
            <a:r>
              <a:rPr lang="ar-SA" dirty="0" smtClean="0"/>
              <a:t>ا</a:t>
            </a:r>
            <a:r>
              <a:rPr lang="fa-IR" dirty="0" smtClean="0"/>
              <a:t>و</a:t>
            </a:r>
            <a:r>
              <a:rPr lang="ar-SA" dirty="0" smtClean="0"/>
              <a:t>لتراسوند </a:t>
            </a:r>
            <a:r>
              <a:rPr lang="ar-SA" dirty="0"/>
              <a:t>یکی از موضوعات مهم کیفی برای این کارآزمایی </a:t>
            </a:r>
            <a:r>
              <a:rPr lang="ar-SA" dirty="0" smtClean="0"/>
              <a:t>است</a:t>
            </a:r>
            <a:r>
              <a:rPr lang="fa-IR" dirty="0" smtClean="0"/>
              <a: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96</a:t>
            </a:fld>
            <a:endParaRPr lang="en-US"/>
          </a:p>
        </p:txBody>
      </p:sp>
      <p:sp>
        <p:nvSpPr>
          <p:cNvPr id="6"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3745600790"/>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trips(down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trips(down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ارزيابی نقادانة شواهد</a:t>
            </a:r>
            <a:r>
              <a:rPr lang="fa-IR" sz="2400" i="1" u="none" dirty="0" smtClean="0"/>
              <a:t>  (ادامه)</a:t>
            </a:r>
            <a:endParaRPr lang="fa-IR" sz="2400" i="1" u="none" dirty="0"/>
          </a:p>
        </p:txBody>
      </p:sp>
      <p:sp>
        <p:nvSpPr>
          <p:cNvPr id="3" name="Content Placeholder 2"/>
          <p:cNvSpPr>
            <a:spLocks noGrp="1"/>
          </p:cNvSpPr>
          <p:nvPr>
            <p:ph idx="1"/>
          </p:nvPr>
        </p:nvSpPr>
        <p:spPr>
          <a:xfrm>
            <a:off x="838200" y="1371600"/>
            <a:ext cx="7620000" cy="5029200"/>
          </a:xfrm>
        </p:spPr>
        <p:txBody>
          <a:bodyPr/>
          <a:lstStyle/>
          <a:p>
            <a:pPr algn="just">
              <a:buFont typeface="Wingdings" pitchFamily="2" charset="2"/>
              <a:buChar char="§"/>
            </a:pPr>
            <a:r>
              <a:rPr lang="fa-IR" sz="2400" u="sng" dirty="0" smtClean="0">
                <a:solidFill>
                  <a:srgbClr val="92D050"/>
                </a:solidFill>
                <a:cs typeface="B Titr" pitchFamily="2" charset="-78"/>
              </a:rPr>
              <a:t>3 سؤال اصلی در ارزیابی </a:t>
            </a:r>
            <a:r>
              <a:rPr lang="fa-IR" sz="2400" u="sng" dirty="0">
                <a:solidFill>
                  <a:srgbClr val="92D050"/>
                </a:solidFill>
                <a:cs typeface="B Titr" pitchFamily="2" charset="-78"/>
              </a:rPr>
              <a:t>نقادانه یک مقاله کارآزمایی </a:t>
            </a:r>
            <a:r>
              <a:rPr lang="fa-IR" sz="2400" u="sng" dirty="0" smtClean="0">
                <a:solidFill>
                  <a:srgbClr val="92D050"/>
                </a:solidFill>
                <a:cs typeface="B Titr" pitchFamily="2" charset="-78"/>
              </a:rPr>
              <a:t>بالینی</a:t>
            </a:r>
          </a:p>
          <a:p>
            <a:pPr marL="457200" lvl="1" indent="0" algn="just">
              <a:buNone/>
            </a:pPr>
            <a:r>
              <a:rPr lang="fa-IR" dirty="0" smtClean="0">
                <a:solidFill>
                  <a:srgbClr val="FFFF00"/>
                </a:solidFill>
              </a:rPr>
              <a:t>الف) سؤال </a:t>
            </a:r>
            <a:r>
              <a:rPr lang="fa-IR" dirty="0">
                <a:solidFill>
                  <a:srgbClr val="FFFF00"/>
                </a:solidFill>
              </a:rPr>
              <a:t>مطالعه چیست و آیا به حد کافی به سؤال بالینی ما نزدیک است؟</a:t>
            </a:r>
            <a:endParaRPr lang="en-US" dirty="0">
              <a:solidFill>
                <a:srgbClr val="FFFF00"/>
              </a:solidFill>
            </a:endParaRPr>
          </a:p>
          <a:p>
            <a:pPr marL="457200" lvl="1" indent="0" algn="just">
              <a:buNone/>
            </a:pPr>
            <a:r>
              <a:rPr lang="fa-IR" dirty="0" smtClean="0">
                <a:solidFill>
                  <a:srgbClr val="FFFF00"/>
                </a:solidFill>
              </a:rPr>
              <a:t>ب) مطالعه </a:t>
            </a:r>
            <a:r>
              <a:rPr lang="fa-IR" dirty="0">
                <a:solidFill>
                  <a:srgbClr val="FFFF00"/>
                </a:solidFill>
              </a:rPr>
              <a:t>چقدر خوب انجام گرفته است؟ </a:t>
            </a:r>
            <a:endParaRPr lang="en-US" dirty="0">
              <a:solidFill>
                <a:srgbClr val="FFFF00"/>
              </a:solidFill>
            </a:endParaRPr>
          </a:p>
          <a:p>
            <a:pPr marL="457200" lvl="1" indent="0" algn="just">
              <a:buNone/>
            </a:pPr>
            <a:r>
              <a:rPr lang="fa-IR" dirty="0" smtClean="0">
                <a:solidFill>
                  <a:srgbClr val="00B0F0"/>
                </a:solidFill>
              </a:rPr>
              <a:t>ج)</a:t>
            </a:r>
            <a:r>
              <a:rPr lang="fa-IR" u="sng" dirty="0" smtClean="0">
                <a:solidFill>
                  <a:srgbClr val="00B0F0"/>
                </a:solidFill>
              </a:rPr>
              <a:t> نتایج </a:t>
            </a:r>
            <a:r>
              <a:rPr lang="fa-IR" u="sng" dirty="0">
                <a:solidFill>
                  <a:srgbClr val="00B0F0"/>
                </a:solidFill>
              </a:rPr>
              <a:t>مطالعه چه معنی می‌دهند و آیا ممکن است تصادفی به‌وجود آمده باشند</a:t>
            </a:r>
            <a:r>
              <a:rPr lang="fa-IR" dirty="0" smtClean="0">
                <a:solidFill>
                  <a:srgbClr val="00B0F0"/>
                </a:solidFill>
              </a:rPr>
              <a:t>؟</a:t>
            </a:r>
            <a:endParaRPr lang="en-US" dirty="0" smtClean="0">
              <a:solidFill>
                <a:srgbClr val="00B0F0"/>
              </a:solidFill>
            </a:endParaRPr>
          </a:p>
          <a:p>
            <a:pPr algn="just"/>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97</a:t>
            </a:fld>
            <a:endParaRPr lang="en-US"/>
          </a:p>
        </p:txBody>
      </p:sp>
    </p:spTree>
    <p:extLst>
      <p:ext uri="{BB962C8B-B14F-4D97-AF65-F5344CB8AC3E}">
        <p14:creationId xmlns:p14="http://schemas.microsoft.com/office/powerpoint/2010/main" val="2346004039"/>
      </p:ext>
    </p:extLst>
  </p:cSld>
  <p:clrMapOvr>
    <a:masterClrMapping/>
  </p:clrMapOvr>
  <p:transition>
    <p:randomBar dir="vert"/>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8382000" cy="5029200"/>
          </a:xfrm>
        </p:spPr>
        <p:txBody>
          <a:bodyPr/>
          <a:lstStyle/>
          <a:p>
            <a:pPr marL="0" indent="0" algn="just">
              <a:buNone/>
            </a:pPr>
            <a:r>
              <a:rPr lang="fa-IR" sz="2400" dirty="0" smtClean="0">
                <a:solidFill>
                  <a:srgbClr val="92D050"/>
                </a:solidFill>
                <a:cs typeface="B Titr" pitchFamily="2" charset="-78"/>
              </a:rPr>
              <a:t>ج) </a:t>
            </a:r>
            <a:r>
              <a:rPr lang="fa-IR" sz="2400" u="sng" dirty="0" smtClean="0">
                <a:solidFill>
                  <a:srgbClr val="92D050"/>
                </a:solidFill>
                <a:cs typeface="B Titr" pitchFamily="2" charset="-78"/>
              </a:rPr>
              <a:t>نتايج چه </a:t>
            </a:r>
            <a:r>
              <a:rPr lang="fa-IR" sz="2400" u="sng" dirty="0">
                <a:solidFill>
                  <a:srgbClr val="92D050"/>
                </a:solidFill>
                <a:cs typeface="B Titr" pitchFamily="2" charset="-78"/>
              </a:rPr>
              <a:t>معنی می‌دهند</a:t>
            </a:r>
            <a:r>
              <a:rPr lang="fa-IR" sz="2400" dirty="0" smtClean="0">
                <a:solidFill>
                  <a:srgbClr val="92D050"/>
                </a:solidFill>
                <a:cs typeface="B Titr" pitchFamily="2" charset="-78"/>
              </a:rPr>
              <a:t>؟</a:t>
            </a:r>
          </a:p>
          <a:p>
            <a:pPr algn="just"/>
            <a:r>
              <a:rPr lang="fa-IR" dirty="0" smtClean="0"/>
              <a:t>در بخش نتايج مطالعه، </a:t>
            </a:r>
            <a:r>
              <a:rPr lang="fa-IR" dirty="0"/>
              <a:t>می‌پرسيم</a:t>
            </a:r>
            <a:r>
              <a:rPr lang="fa-IR" dirty="0" smtClean="0"/>
              <a:t>:</a:t>
            </a:r>
          </a:p>
          <a:p>
            <a:pPr algn="just"/>
            <a:r>
              <a:rPr lang="fa-IR" dirty="0"/>
              <a:t>"نتایج چه چیزی را نشان می</a:t>
            </a:r>
            <a:r>
              <a:rPr lang="en-US" dirty="0"/>
              <a:t>‌</a:t>
            </a:r>
            <a:r>
              <a:rPr lang="fa-IR" dirty="0"/>
              <a:t>دهند و آیا ممکن است تصادفی به</a:t>
            </a:r>
            <a:r>
              <a:rPr lang="en-US" dirty="0"/>
              <a:t>‌</a:t>
            </a:r>
            <a:r>
              <a:rPr lang="fa-IR" dirty="0"/>
              <a:t>وجود آمده باشند</a:t>
            </a:r>
            <a:r>
              <a:rPr lang="fa-IR" dirty="0" smtClean="0"/>
              <a:t>؟"</a:t>
            </a:r>
          </a:p>
          <a:p>
            <a:pPr algn="just"/>
            <a:r>
              <a:rPr lang="fa-IR" dirty="0" smtClean="0"/>
              <a:t>نتایج یا به صورت </a:t>
            </a:r>
            <a:r>
              <a:rPr lang="fa-IR" dirty="0" smtClean="0">
                <a:solidFill>
                  <a:srgbClr val="FFCCCC"/>
                </a:solidFill>
              </a:rPr>
              <a:t>دوگانه</a:t>
            </a:r>
            <a:r>
              <a:rPr lang="fa-IR" dirty="0" smtClean="0"/>
              <a:t> یعنی "بلی" یا "خیر" گزارش می</a:t>
            </a:r>
            <a:r>
              <a:rPr lang="en-US" dirty="0" smtClean="0"/>
              <a:t>‌</a:t>
            </a:r>
            <a:r>
              <a:rPr lang="fa-IR" dirty="0" smtClean="0"/>
              <a:t>شود </a:t>
            </a:r>
            <a:r>
              <a:rPr lang="fa-IR" dirty="0"/>
              <a:t>یا به صورت </a:t>
            </a:r>
            <a:r>
              <a:rPr lang="fa-IR" dirty="0">
                <a:solidFill>
                  <a:srgbClr val="FFCCCC"/>
                </a:solidFill>
              </a:rPr>
              <a:t>پیوسته</a:t>
            </a:r>
            <a:r>
              <a:rPr lang="fa-IR" dirty="0"/>
              <a:t> گزارش می</a:t>
            </a:r>
            <a:r>
              <a:rPr lang="en-US" dirty="0"/>
              <a:t>‌</a:t>
            </a:r>
            <a:r>
              <a:rPr lang="fa-IR" dirty="0" smtClean="0"/>
              <a:t>شوند.</a:t>
            </a:r>
            <a:endParaRPr lang="fa-I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98</a:t>
            </a:fld>
            <a:endParaRPr lang="en-US"/>
          </a:p>
        </p:txBody>
      </p:sp>
      <p:sp>
        <p:nvSpPr>
          <p:cNvPr id="5"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1455674123"/>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trips(downLeft)">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371600"/>
            <a:ext cx="7696200" cy="5029200"/>
          </a:xfrm>
        </p:spPr>
        <p:txBody>
          <a:bodyPr/>
          <a:lstStyle/>
          <a:p>
            <a:pPr algn="just">
              <a:buClr>
                <a:srgbClr val="BEE395"/>
              </a:buClr>
              <a:buFont typeface="Wingdings" pitchFamily="2" charset="2"/>
              <a:buChar char="§"/>
            </a:pPr>
            <a:r>
              <a:rPr lang="fa-IR" sz="2400" dirty="0" smtClean="0">
                <a:solidFill>
                  <a:srgbClr val="BEE395"/>
                </a:solidFill>
                <a:cs typeface="B Titr" pitchFamily="2" charset="-78"/>
              </a:rPr>
              <a:t>ج-1) نتايج چه چيزی را </a:t>
            </a:r>
            <a:r>
              <a:rPr lang="fa-IR" sz="2400" dirty="0">
                <a:solidFill>
                  <a:srgbClr val="BEE395"/>
                </a:solidFill>
                <a:cs typeface="B Titr" pitchFamily="2" charset="-78"/>
              </a:rPr>
              <a:t>نشان می‌دهند</a:t>
            </a:r>
            <a:r>
              <a:rPr lang="fa-IR" sz="2400" dirty="0" smtClean="0">
                <a:solidFill>
                  <a:srgbClr val="BEE395"/>
                </a:solidFill>
                <a:cs typeface="B Titr" pitchFamily="2" charset="-78"/>
              </a:rPr>
              <a:t>؟ </a:t>
            </a:r>
          </a:p>
          <a:p>
            <a:pPr algn="just">
              <a:buClr>
                <a:srgbClr val="FFFF00"/>
              </a:buClr>
            </a:pPr>
            <a:r>
              <a:rPr lang="fa-IR" dirty="0" smtClean="0"/>
              <a:t>نتایج </a:t>
            </a:r>
            <a:r>
              <a:rPr lang="fa-IR" dirty="0"/>
              <a:t>پیامدهای دوگانه به صورت </a:t>
            </a:r>
            <a:r>
              <a:rPr lang="fa-IR" dirty="0">
                <a:solidFill>
                  <a:srgbClr val="FFCCCC"/>
                </a:solidFill>
              </a:rPr>
              <a:t>کاهش خطر مطلق</a:t>
            </a:r>
            <a:r>
              <a:rPr lang="fa-IR" dirty="0"/>
              <a:t>، </a:t>
            </a:r>
            <a:r>
              <a:rPr lang="fa-IR" dirty="0">
                <a:solidFill>
                  <a:srgbClr val="FFCCCC"/>
                </a:solidFill>
              </a:rPr>
              <a:t>تعداد لازم برای درمان</a:t>
            </a:r>
            <a:r>
              <a:rPr lang="fa-IR" dirty="0"/>
              <a:t>، </a:t>
            </a:r>
            <a:r>
              <a:rPr lang="fa-IR" dirty="0">
                <a:solidFill>
                  <a:srgbClr val="FFCCCC"/>
                </a:solidFill>
              </a:rPr>
              <a:t>خطر نسبی </a:t>
            </a:r>
            <a:r>
              <a:rPr lang="fa-IR" dirty="0"/>
              <a:t>و </a:t>
            </a:r>
            <a:r>
              <a:rPr lang="fa-IR" dirty="0">
                <a:solidFill>
                  <a:srgbClr val="FFCCCC"/>
                </a:solidFill>
              </a:rPr>
              <a:t>کاهش خطر نسبی </a:t>
            </a:r>
            <a:r>
              <a:rPr lang="fa-IR" dirty="0"/>
              <a:t>گزارش می </a:t>
            </a:r>
            <a:r>
              <a:rPr lang="fa-IR" dirty="0" smtClean="0"/>
              <a:t>شود.</a:t>
            </a:r>
          </a:p>
          <a:p>
            <a:pPr algn="just">
              <a:buClr>
                <a:srgbClr val="FFFF00"/>
              </a:buClr>
            </a:pPr>
            <a:r>
              <a:rPr lang="fa-IR" dirty="0" smtClean="0"/>
              <a:t>نتایج </a:t>
            </a:r>
            <a:r>
              <a:rPr lang="fa-IR" dirty="0"/>
              <a:t>پیامدهای پیوسته به صورت </a:t>
            </a:r>
            <a:r>
              <a:rPr lang="fa-IR" dirty="0">
                <a:solidFill>
                  <a:srgbClr val="FFCCCC"/>
                </a:solidFill>
              </a:rPr>
              <a:t>اختلاف میانگین </a:t>
            </a:r>
            <a:r>
              <a:rPr lang="fa-IR" dirty="0"/>
              <a:t>بین گروه</a:t>
            </a:r>
            <a:r>
              <a:rPr lang="en-US" dirty="0"/>
              <a:t>‌</a:t>
            </a:r>
            <a:r>
              <a:rPr lang="fa-IR" dirty="0"/>
              <a:t>ها گزارش می</a:t>
            </a:r>
            <a:r>
              <a:rPr lang="en-US" dirty="0"/>
              <a:t>‌</a:t>
            </a:r>
            <a:r>
              <a:rPr lang="fa-IR" dirty="0"/>
              <a:t>شود.</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99</a:t>
            </a:fld>
            <a:endParaRPr lang="en-US"/>
          </a:p>
        </p:txBody>
      </p:sp>
      <p:sp>
        <p:nvSpPr>
          <p:cNvPr id="5" name="Title 1"/>
          <p:cNvSpPr>
            <a:spLocks noGrp="1"/>
          </p:cNvSpPr>
          <p:nvPr>
            <p:ph type="title"/>
          </p:nvPr>
        </p:nvSpPr>
        <p:spPr/>
        <p:txBody>
          <a:bodyPr/>
          <a:lstStyle/>
          <a:p>
            <a:r>
              <a:rPr lang="fa-IR" dirty="0"/>
              <a:t>ارزيابی نقادانة شواهد</a:t>
            </a:r>
            <a:r>
              <a:rPr lang="fa-IR" sz="2400" i="1" u="none" dirty="0"/>
              <a:t>  (ادامه)</a:t>
            </a:r>
            <a:endParaRPr lang="fa-IR" dirty="0"/>
          </a:p>
        </p:txBody>
      </p:sp>
    </p:spTree>
    <p:extLst>
      <p:ext uri="{BB962C8B-B14F-4D97-AF65-F5344CB8AC3E}">
        <p14:creationId xmlns:p14="http://schemas.microsoft.com/office/powerpoint/2010/main" val="1962784518"/>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strips(downLeft)">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2494</TotalTime>
  <Words>7986</Words>
  <Application>Microsoft Office PowerPoint</Application>
  <PresentationFormat>On-screen Show (4:3)</PresentationFormat>
  <Paragraphs>1067</Paragraphs>
  <Slides>139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139</vt:i4>
      </vt:variant>
    </vt:vector>
  </HeadingPairs>
  <TitlesOfParts>
    <vt:vector size="146" baseType="lpstr">
      <vt:lpstr>Arial</vt:lpstr>
      <vt:lpstr>B Lotus</vt:lpstr>
      <vt:lpstr>B Titr</vt:lpstr>
      <vt:lpstr>Calibri</vt:lpstr>
      <vt:lpstr>Times New Roman</vt:lpstr>
      <vt:lpstr>Wingdings</vt:lpstr>
      <vt:lpstr>Office Theme</vt:lpstr>
      <vt:lpstr>دکتر فیروز امانی دانشیار آمار زیستی f.amani@arums.ac.ir</vt:lpstr>
      <vt:lpstr>فهرست مطالب</vt:lpstr>
      <vt:lpstr>PowerPoint Presentation</vt:lpstr>
      <vt:lpstr>معارفه و بیان انتظارات شرکت‌کنندگان </vt:lpstr>
      <vt:lpstr>اهداف کارگاه</vt:lpstr>
      <vt:lpstr>اهداف کارگاه  (ادامه)</vt:lpstr>
      <vt:lpstr>فصل 1</vt:lpstr>
      <vt:lpstr>مقدمه‌ای بر طب مبتنی بر شواهد</vt:lpstr>
      <vt:lpstr>مقدمه‌ای بر طب مبتنی بر شواهد  (ادامه)</vt:lpstr>
      <vt:lpstr>مقدمه‌ای بر طب مبتنی بر شواهد  (ادامه)</vt:lpstr>
      <vt:lpstr>مقدمه‌ای بر طب مبتنی بر شواهد  (ادامه)</vt:lpstr>
      <vt:lpstr>مقدمه‌ای بر طب مبتنی بر شواهد  (ادامه)</vt:lpstr>
      <vt:lpstr>مقدمه‌ای بر طب مبتنی بر شواهد  (ادامه)</vt:lpstr>
      <vt:lpstr>مقدمه‌ای بر طب مبتنی بر شواهد  (ادامه)</vt:lpstr>
      <vt:lpstr>مقدمه‌ای بر طب مبتنی بر شواهد  (ادامه)</vt:lpstr>
      <vt:lpstr>مقدمه‌ای بر طب مبتنی بر شواهد  (ادامه)</vt:lpstr>
      <vt:lpstr>فصل 2</vt:lpstr>
      <vt:lpstr>تنظيم يک سؤال بالينی</vt:lpstr>
      <vt:lpstr>تنظيم يک سؤال بالينی  (ادامه)</vt:lpstr>
      <vt:lpstr>تنظيم يک سؤال بالينی  (ادامه)</vt:lpstr>
      <vt:lpstr>تنظيم يک سؤال بالينی  (ادامه)</vt:lpstr>
      <vt:lpstr>تنظيم يک سؤال بالينی  (ادامه)</vt:lpstr>
      <vt:lpstr>تنظيم يک سؤال بالينی  (ادامه)</vt:lpstr>
      <vt:lpstr>تنظيم يک سؤال بالينی  (ادامه)</vt:lpstr>
      <vt:lpstr>تنظيم يک سؤال بالينی  (ادامه)</vt:lpstr>
      <vt:lpstr>تنظيم يک سؤال بالينی  (ادامه)</vt:lpstr>
      <vt:lpstr>تنظيم يک سؤال بالينی  (ادامه)</vt:lpstr>
      <vt:lpstr>تنظيم يک سؤال بالينی  (ادامه)</vt:lpstr>
      <vt:lpstr>تنظيم يک سؤال بالينی  (ادامه)</vt:lpstr>
      <vt:lpstr>تنظيم يک سؤال بالينی  (ادامه)</vt:lpstr>
      <vt:lpstr>تنظيم يک سؤال بالينی  (ادامه)</vt:lpstr>
      <vt:lpstr>تنظيم يک سؤال بالينی  (ادامه)</vt:lpstr>
      <vt:lpstr>فصل 3</vt:lpstr>
      <vt:lpstr>جستجوی شواهد</vt:lpstr>
      <vt:lpstr>جستجوی شواهد  (ادامه)</vt:lpstr>
      <vt:lpstr>جستجوی شواهد  (ادامه)</vt:lpstr>
      <vt:lpstr>جستجوی شواهد  (ادامه)</vt:lpstr>
      <vt:lpstr>جستجوی شواهد  (ادامه)</vt:lpstr>
      <vt:lpstr>جستجوی شواهد  (ادامه)</vt:lpstr>
      <vt:lpstr>جستجوی شواهد  (ادامه)</vt:lpstr>
      <vt:lpstr>جستجوی شواهد  (ادامه)</vt:lpstr>
      <vt:lpstr>جستجوی شواهد  (ادامه)</vt:lpstr>
      <vt:lpstr>جستجوی شواهد  (ادامه)</vt:lpstr>
      <vt:lpstr>جستجوی شواهد  (ادامه)</vt:lpstr>
      <vt:lpstr>جستجوی شواهد  (ادامه)</vt:lpstr>
      <vt:lpstr>جستجوی شواهد  (ادامه)</vt:lpstr>
      <vt:lpstr>جستجوی شواهد  (ادامه)</vt:lpstr>
      <vt:lpstr>جستجوی شواهد  (ادامه)</vt:lpstr>
      <vt:lpstr>جستجوی شواهد  (ادامه)</vt:lpstr>
      <vt:lpstr>جستجوی شواهد  (ادامه)</vt:lpstr>
      <vt:lpstr>جستجوی شواهد  (ادامه)</vt:lpstr>
      <vt:lpstr>جستجوی شواهد  (ادامه)</vt:lpstr>
      <vt:lpstr>جستجوی شواهد  (ادامه)</vt:lpstr>
      <vt:lpstr>فصل 4</vt:lpstr>
      <vt:lpstr>ارزيابی نقادانة شواهد</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ارزيابی نقادانة شواهد  (ادامه)</vt:lpstr>
      <vt:lpstr>فصل 5</vt:lpstr>
      <vt:lpstr>کاربرد شواهد</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کاربرد شواهد  (ادامه)</vt:lpstr>
      <vt:lpstr>پايان</vt:lpstr>
    </vt:vector>
  </TitlesOfParts>
  <Company>Urmia University of Medical Sciences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EBM</dc:subject>
  <dc:creator>Dr Aghlmand</dc:creator>
  <cp:lastModifiedBy>a</cp:lastModifiedBy>
  <cp:revision>186</cp:revision>
  <dcterms:created xsi:type="dcterms:W3CDTF">2006-08-16T00:00:00Z</dcterms:created>
  <dcterms:modified xsi:type="dcterms:W3CDTF">2017-09-18T05:58:07Z</dcterms:modified>
</cp:coreProperties>
</file>