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8"/>
  </p:notesMasterIdLst>
  <p:sldIdLst>
    <p:sldId id="269" r:id="rId2"/>
    <p:sldId id="270" r:id="rId3"/>
    <p:sldId id="268" r:id="rId4"/>
    <p:sldId id="286" r:id="rId5"/>
    <p:sldId id="288" r:id="rId6"/>
    <p:sldId id="276" r:id="rId7"/>
    <p:sldId id="277" r:id="rId8"/>
    <p:sldId id="278" r:id="rId9"/>
    <p:sldId id="279" r:id="rId10"/>
    <p:sldId id="280" r:id="rId11"/>
    <p:sldId id="281" r:id="rId12"/>
    <p:sldId id="283" r:id="rId13"/>
    <p:sldId id="285" r:id="rId14"/>
    <p:sldId id="287" r:id="rId15"/>
    <p:sldId id="289" r:id="rId16"/>
    <p:sldId id="271"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F0D0324-6F0B-4A6E-A3B5-69139F8AB185}" type="datetimeFigureOut">
              <a:rPr lang="fa-IR" smtClean="0"/>
              <a:pPr/>
              <a:t>22/10/1438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DB9A353-24F9-4E8E-B024-E921E729C66C}" type="slidenum">
              <a:rPr lang="fa-IR" smtClean="0"/>
              <a:pPr/>
              <a:t>‹#›</a:t>
            </a:fld>
            <a:endParaRPr lang="fa-IR"/>
          </a:p>
        </p:txBody>
      </p:sp>
    </p:spTree>
    <p:extLst>
      <p:ext uri="{BB962C8B-B14F-4D97-AF65-F5344CB8AC3E}">
        <p14:creationId xmlns:p14="http://schemas.microsoft.com/office/powerpoint/2010/main" val="3097442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1C265D-D49F-4DA2-AC31-599CF9A547CE}" type="slidenum">
              <a:rPr lang="fa-IR"/>
              <a:pPr fontAlgn="base">
                <a:spcBef>
                  <a:spcPct val="0"/>
                </a:spcBef>
                <a:spcAft>
                  <a:spcPct val="0"/>
                </a:spcAft>
              </a:pPr>
              <a:t>7</a:t>
            </a:fld>
            <a:endParaRPr lang="en-US">
              <a:cs typeface="Tahoma" pitchFamily="34" charset="0"/>
            </a:endParaRPr>
          </a:p>
        </p:txBody>
      </p:sp>
      <p:sp>
        <p:nvSpPr>
          <p:cNvPr id="4915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9156"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pPr>
              <a:spcBef>
                <a:spcPct val="0"/>
              </a:spcBef>
            </a:pPr>
            <a:endParaRPr lang="fa-IR" smtClean="0"/>
          </a:p>
        </p:txBody>
      </p:sp>
    </p:spTree>
    <p:extLst>
      <p:ext uri="{BB962C8B-B14F-4D97-AF65-F5344CB8AC3E}">
        <p14:creationId xmlns:p14="http://schemas.microsoft.com/office/powerpoint/2010/main" val="10498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a:lstStyle/>
          <a:p>
            <a:pPr>
              <a:spcBef>
                <a:spcPct val="0"/>
              </a:spcBef>
            </a:pPr>
            <a:r>
              <a:rPr lang="fa-IR" dirty="0" smtClean="0"/>
              <a:t>پس مقرون به صزفه بودن مساله پیشگیری باید با انگیزه و اعتقاد مدیران ارشد موسسه یا کارخانه نیز همراه شود</a:t>
            </a: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02DF7C-1091-4BEB-A870-0AB86DF3291D}" type="slidenum">
              <a:rPr lang="fa-IR"/>
              <a:pPr fontAlgn="base">
                <a:spcBef>
                  <a:spcPct val="0"/>
                </a:spcBef>
                <a:spcAft>
                  <a:spcPct val="0"/>
                </a:spcAft>
              </a:pPr>
              <a:t>8</a:t>
            </a:fld>
            <a:endParaRPr lang="fa-IR"/>
          </a:p>
        </p:txBody>
      </p:sp>
    </p:spTree>
    <p:extLst>
      <p:ext uri="{BB962C8B-B14F-4D97-AF65-F5344CB8AC3E}">
        <p14:creationId xmlns:p14="http://schemas.microsoft.com/office/powerpoint/2010/main" val="1859615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a:lstStyle/>
          <a:p>
            <a:pPr eaLnBrk="1" hangingPunct="1">
              <a:spcBef>
                <a:spcPct val="0"/>
              </a:spcBef>
            </a:pPr>
            <a:endParaRPr lang="fa-IR" smtClean="0">
              <a:latin typeface="Arial" pitchFamily="34" charset="0"/>
            </a:endParaRPr>
          </a:p>
        </p:txBody>
      </p:sp>
      <p:sp>
        <p:nvSpPr>
          <p:cNvPr id="95236" name="Slide Number Placeholder 3"/>
          <p:cNvSpPr>
            <a:spLocks noGrp="1"/>
          </p:cNvSpPr>
          <p:nvPr>
            <p:ph type="sldNum" sz="quarter" idx="5"/>
          </p:nvPr>
        </p:nvSpPr>
        <p:spPr/>
        <p:txBody>
          <a:bodyPr/>
          <a:lstStyle/>
          <a:p>
            <a:pPr>
              <a:defRPr/>
            </a:pPr>
            <a:fld id="{03A5C511-8884-4C78-9347-C5DA9698C070}" type="slidenum">
              <a:rPr lang="fa-IR" smtClean="0">
                <a:latin typeface="Arial" pitchFamily="34" charset="0"/>
                <a:ea typeface="MS PGothic" pitchFamily="34" charset="-128"/>
              </a:rPr>
              <a:pPr>
                <a:defRPr/>
              </a:pPr>
              <a:t>13</a:t>
            </a:fld>
            <a:endParaRPr lang="fa-IR" smtClean="0">
              <a:latin typeface="Arial" pitchFamily="34" charset="0"/>
              <a:ea typeface="MS PGothic" pitchFamily="34" charset="-128"/>
            </a:endParaRPr>
          </a:p>
        </p:txBody>
      </p:sp>
      <p:sp>
        <p:nvSpPr>
          <p:cNvPr id="5" name="Footer Placeholder 4"/>
          <p:cNvSpPr>
            <a:spLocks noGrp="1"/>
          </p:cNvSpPr>
          <p:nvPr>
            <p:ph type="ftr" sz="quarter" idx="4"/>
          </p:nvPr>
        </p:nvSpPr>
        <p:spPr/>
        <p:txBody>
          <a:bodyPr/>
          <a:lstStyle/>
          <a:p>
            <a:pPr>
              <a:defRPr/>
            </a:pPr>
            <a:r>
              <a:rPr lang="fa-IR"/>
              <a:t>دکتر مصطفی نوکنی</a:t>
            </a:r>
          </a:p>
        </p:txBody>
      </p:sp>
    </p:spTree>
    <p:extLst>
      <p:ext uri="{BB962C8B-B14F-4D97-AF65-F5344CB8AC3E}">
        <p14:creationId xmlns:p14="http://schemas.microsoft.com/office/powerpoint/2010/main" val="281136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935F6486-654D-43EF-82E7-2FCE0F6163F5}"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35F6486-654D-43EF-82E7-2FCE0F6163F5}"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35F6486-654D-43EF-82E7-2FCE0F6163F5}"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A4A352-99D2-4B97-89EC-E25BE20915C7}" type="datetimeFigureOut">
              <a:rPr lang="fa-IR" smtClean="0"/>
              <a:pPr/>
              <a:t>22/10/1438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935F6486-654D-43EF-82E7-2FCE0F6163F5}"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A4A352-99D2-4B97-89EC-E25BE20915C7}" type="datetimeFigureOut">
              <a:rPr lang="fa-IR" smtClean="0"/>
              <a:pPr/>
              <a:t>22/10/1438</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5F6486-654D-43EF-82E7-2FCE0F6163F5}"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7" descr="ffghnjhg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000132"/>
          </a:xfrm>
        </p:spPr>
        <p:txBody>
          <a:bodyPr>
            <a:normAutofit/>
          </a:bodyPr>
          <a:lstStyle/>
          <a:p>
            <a:pPr algn="ctr" fontAlgn="auto">
              <a:spcAft>
                <a:spcPts val="0"/>
              </a:spcAft>
              <a:defRPr/>
            </a:pPr>
            <a:r>
              <a:rPr lang="fa-IR" b="1" dirty="0" smtClean="0">
                <a:solidFill>
                  <a:schemeClr val="tx2">
                    <a:satMod val="200000"/>
                  </a:schemeClr>
                </a:solidFill>
                <a:cs typeface="B Nazanin" pitchFamily="2" charset="-78"/>
              </a:rPr>
              <a:t>طبقه بندی سنتی پیشگیری</a:t>
            </a:r>
            <a:endParaRPr lang="fa-IR" b="1" dirty="0">
              <a:solidFill>
                <a:schemeClr val="tx2">
                  <a:satMod val="200000"/>
                </a:schemeClr>
              </a:solidFill>
              <a:cs typeface="B Nazanin" pitchFamily="2" charset="-78"/>
            </a:endParaRPr>
          </a:p>
        </p:txBody>
      </p:sp>
      <p:sp>
        <p:nvSpPr>
          <p:cNvPr id="3" name="Content Placeholder 2"/>
          <p:cNvSpPr>
            <a:spLocks noGrp="1"/>
          </p:cNvSpPr>
          <p:nvPr>
            <p:ph idx="1"/>
          </p:nvPr>
        </p:nvSpPr>
        <p:spPr>
          <a:xfrm>
            <a:off x="214283" y="1447800"/>
            <a:ext cx="8720168" cy="4800600"/>
          </a:xfrm>
        </p:spPr>
        <p:txBody>
          <a:bodyPr>
            <a:normAutofit/>
          </a:bodyPr>
          <a:lstStyle/>
          <a:p>
            <a:pPr marL="740664" lvl="1" fontAlgn="auto">
              <a:spcAft>
                <a:spcPts val="0"/>
              </a:spcAft>
              <a:buClr>
                <a:schemeClr val="tx2">
                  <a:lumMod val="50000"/>
                </a:schemeClr>
              </a:buClr>
              <a:buSzPct val="103000"/>
              <a:buFont typeface="Arial" pitchFamily="34" charset="0"/>
              <a:buChar char="•"/>
              <a:defRPr/>
            </a:pPr>
            <a:r>
              <a:rPr lang="fa-IR" sz="4000" dirty="0" smtClean="0">
                <a:solidFill>
                  <a:srgbClr val="FF0000"/>
                </a:solidFill>
                <a:cs typeface="B Lotus" pitchFamily="2" charset="-78"/>
              </a:rPr>
              <a:t>پیشگیری اولیه: </a:t>
            </a:r>
            <a:r>
              <a:rPr lang="fa-IR" sz="4000" dirty="0" smtClean="0">
                <a:cs typeface="B Lotus" pitchFamily="2" charset="-78"/>
              </a:rPr>
              <a:t>هدف این نوع پیشگیری جلوگیری از ایجاد رفتار پرخطرومضردر کل جمعیت است </a:t>
            </a:r>
          </a:p>
          <a:p>
            <a:pPr marL="740664" lvl="1" fontAlgn="auto">
              <a:spcAft>
                <a:spcPts val="0"/>
              </a:spcAft>
              <a:buClr>
                <a:schemeClr val="tx2">
                  <a:lumMod val="50000"/>
                </a:schemeClr>
              </a:buClr>
              <a:buSzPct val="103000"/>
              <a:buFont typeface="Arial" pitchFamily="34" charset="0"/>
              <a:buChar char="•"/>
              <a:defRPr/>
            </a:pPr>
            <a:r>
              <a:rPr lang="fa-IR" sz="4000" dirty="0" smtClean="0">
                <a:solidFill>
                  <a:srgbClr val="FF0000"/>
                </a:solidFill>
                <a:cs typeface="B Lotus" pitchFamily="2" charset="-78"/>
              </a:rPr>
              <a:t>پیشگیری ثانویه: </a:t>
            </a:r>
            <a:r>
              <a:rPr lang="fa-IR" sz="4000" dirty="0" smtClean="0">
                <a:cs typeface="B Lotus" pitchFamily="2" charset="-78"/>
              </a:rPr>
              <a:t>هدف کاهش رفتار مضر، پرخطر و علایم بیماری  از طریق مداخله زودرس است.</a:t>
            </a:r>
          </a:p>
          <a:p>
            <a:pPr marL="740664" lvl="1" fontAlgn="auto">
              <a:spcAft>
                <a:spcPts val="0"/>
              </a:spcAft>
              <a:buClr>
                <a:schemeClr val="tx2">
                  <a:lumMod val="50000"/>
                </a:schemeClr>
              </a:buClr>
              <a:buSzPct val="103000"/>
              <a:buFont typeface="Arial" pitchFamily="34" charset="0"/>
              <a:buChar char="•"/>
              <a:defRPr/>
            </a:pPr>
            <a:r>
              <a:rPr lang="fa-IR" sz="4000" dirty="0" smtClean="0">
                <a:solidFill>
                  <a:srgbClr val="FF0000"/>
                </a:solidFill>
                <a:cs typeface="B Lotus" pitchFamily="2" charset="-78"/>
              </a:rPr>
              <a:t>پیشگیری ثالثیه: </a:t>
            </a:r>
            <a:r>
              <a:rPr lang="fa-IR" sz="4000" dirty="0" smtClean="0">
                <a:cs typeface="B Lotus" pitchFamily="2" charset="-78"/>
              </a:rPr>
              <a:t>هدف این نوع پیشگیری کاستن از تاثیرات علایم بیماری است. درمان و بازتوانی در این حیطه قرار می گیرد.</a:t>
            </a:r>
          </a:p>
          <a:p>
            <a:pPr marL="740664" lvl="1" fontAlgn="auto">
              <a:spcAft>
                <a:spcPts val="0"/>
              </a:spcAft>
              <a:buClr>
                <a:schemeClr val="tx2">
                  <a:lumMod val="50000"/>
                </a:schemeClr>
              </a:buClr>
              <a:buSzPct val="103000"/>
              <a:buFont typeface="Arial" pitchFamily="34" charset="0"/>
              <a:buChar char="•"/>
              <a:defRPr/>
            </a:pPr>
            <a:endParaRPr lang="en-US" sz="3600" dirty="0" smtClean="0"/>
          </a:p>
          <a:p>
            <a:pPr marL="740664" lvl="1" fontAlgn="auto">
              <a:spcAft>
                <a:spcPts val="0"/>
              </a:spcAft>
              <a:buFont typeface="Wingdings"/>
              <a:buChar char=""/>
              <a:defRPr/>
            </a:pP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500063"/>
            <a:ext cx="8686800" cy="928687"/>
          </a:xfrm>
        </p:spPr>
        <p:txBody>
          <a:bodyPr>
            <a:normAutofit/>
          </a:bodyPr>
          <a:lstStyle/>
          <a:p>
            <a:pPr algn="ctr" fontAlgn="auto">
              <a:lnSpc>
                <a:spcPct val="90000"/>
              </a:lnSpc>
              <a:spcAft>
                <a:spcPts val="0"/>
              </a:spcAft>
              <a:defRPr/>
            </a:pPr>
            <a:r>
              <a:rPr lang="fa-IR" sz="4800" b="1" dirty="0" smtClean="0">
                <a:solidFill>
                  <a:schemeClr val="tx2">
                    <a:lumMod val="90000"/>
                  </a:schemeClr>
                </a:solidFill>
                <a:cs typeface="B Nazanin" pitchFamily="2" charset="-78"/>
              </a:rPr>
              <a:t>طبقه بندی جدید مربوط به پیشگیری</a:t>
            </a:r>
            <a:r>
              <a:rPr lang="fa-IR" sz="4800" b="1" dirty="0" smtClean="0">
                <a:solidFill>
                  <a:srgbClr val="800000"/>
                </a:solidFill>
                <a:cs typeface="B Nazanin" pitchFamily="2" charset="-78"/>
              </a:rPr>
              <a:t> </a:t>
            </a:r>
            <a:endParaRPr lang="en-US" sz="4800" b="1" dirty="0" smtClean="0">
              <a:solidFill>
                <a:schemeClr val="tx2">
                  <a:satMod val="200000"/>
                </a:schemeClr>
              </a:solidFill>
              <a:cs typeface="B Nazanin" pitchFamily="2" charset="-78"/>
            </a:endParaRPr>
          </a:p>
        </p:txBody>
      </p:sp>
      <p:sp>
        <p:nvSpPr>
          <p:cNvPr id="18435" name="Rectangle 3"/>
          <p:cNvSpPr>
            <a:spLocks noGrp="1" noChangeArrowheads="1"/>
          </p:cNvSpPr>
          <p:nvPr>
            <p:ph idx="1"/>
          </p:nvPr>
        </p:nvSpPr>
        <p:spPr>
          <a:xfrm>
            <a:off x="428625" y="1214438"/>
            <a:ext cx="8486775" cy="5491162"/>
          </a:xfrm>
        </p:spPr>
        <p:txBody>
          <a:bodyPr>
            <a:normAutofit/>
          </a:bodyPr>
          <a:lstStyle/>
          <a:p>
            <a:pPr marL="411480" fontAlgn="auto">
              <a:lnSpc>
                <a:spcPct val="90000"/>
              </a:lnSpc>
              <a:spcAft>
                <a:spcPts val="0"/>
              </a:spcAft>
              <a:buFont typeface="Wingdings" pitchFamily="2" charset="2"/>
              <a:buNone/>
              <a:defRPr/>
            </a:pPr>
            <a:endParaRPr lang="en-US" sz="2000" dirty="0" smtClean="0"/>
          </a:p>
          <a:p>
            <a:pPr marL="411480" fontAlgn="auto">
              <a:lnSpc>
                <a:spcPct val="90000"/>
              </a:lnSpc>
              <a:spcAft>
                <a:spcPts val="0"/>
              </a:spcAft>
              <a:buClr>
                <a:schemeClr val="tx2">
                  <a:lumMod val="50000"/>
                </a:schemeClr>
              </a:buClr>
              <a:buSzPct val="103000"/>
              <a:buFont typeface="Arial" pitchFamily="34" charset="0"/>
              <a:buChar char="•"/>
              <a:defRPr/>
            </a:pPr>
            <a:r>
              <a:rPr lang="fa-IR" sz="3200" b="1" dirty="0" smtClean="0">
                <a:solidFill>
                  <a:srgbClr val="FF0000"/>
                </a:solidFill>
                <a:cs typeface="B Nazanin" pitchFamily="2" charset="-78"/>
              </a:rPr>
              <a:t>عمومی: </a:t>
            </a:r>
            <a:r>
              <a:rPr lang="fa-IR" sz="3200" dirty="0" smtClean="0">
                <a:cs typeface="B Nazanin" pitchFamily="2" charset="-78"/>
              </a:rPr>
              <a:t>استراتژیهایی که برای هدف قرار دادن جمعیت عمومی درسطح ملی، استانی ، محلی ، مدرسه و یا محیط کار به کار   می رود. </a:t>
            </a:r>
          </a:p>
          <a:p>
            <a:pPr marL="411480" fontAlgn="auto">
              <a:lnSpc>
                <a:spcPct val="90000"/>
              </a:lnSpc>
              <a:spcAft>
                <a:spcPts val="0"/>
              </a:spcAft>
              <a:buClr>
                <a:schemeClr val="tx2">
                  <a:lumMod val="50000"/>
                </a:schemeClr>
              </a:buClr>
              <a:buSzPct val="103000"/>
              <a:buFont typeface="Arial" pitchFamily="34" charset="0"/>
              <a:buChar char="•"/>
              <a:defRPr/>
            </a:pPr>
            <a:r>
              <a:rPr lang="fa-IR" sz="3200" b="1" dirty="0" smtClean="0">
                <a:solidFill>
                  <a:srgbClr val="FF0000"/>
                </a:solidFill>
                <a:cs typeface="B Nazanin" pitchFamily="2" charset="-78"/>
              </a:rPr>
              <a:t>انتخابی: </a:t>
            </a:r>
            <a:r>
              <a:rPr lang="fa-IR" sz="3200" dirty="0" smtClean="0">
                <a:cs typeface="B Nazanin" pitchFamily="2" charset="-78"/>
              </a:rPr>
              <a:t>استراتژیهایی که گروههایی از جمعیت عمومی که در معرض خطر سوء مصرف مواد هستند را مورد هدف قرار می دهند( کودکانی که والدین مصرف کننده دارند، دانش اموزانی که به لحاظ تحصیلی مردود می شوند و یا مدرسه را رها می کنند)</a:t>
            </a:r>
            <a:endParaRPr lang="en-US" sz="3200" dirty="0" smtClean="0">
              <a:cs typeface="B Nazanin" pitchFamily="2" charset="-78"/>
            </a:endParaRPr>
          </a:p>
          <a:p>
            <a:pPr marL="411480" fontAlgn="auto">
              <a:lnSpc>
                <a:spcPct val="90000"/>
              </a:lnSpc>
              <a:spcAft>
                <a:spcPts val="0"/>
              </a:spcAft>
              <a:buClr>
                <a:schemeClr val="tx2">
                  <a:lumMod val="50000"/>
                </a:schemeClr>
              </a:buClr>
              <a:buSzPct val="103000"/>
              <a:buFont typeface="Arial" pitchFamily="34" charset="0"/>
              <a:buChar char="•"/>
              <a:defRPr/>
            </a:pPr>
            <a:r>
              <a:rPr lang="fa-IR" sz="3200" b="1" dirty="0" smtClean="0">
                <a:solidFill>
                  <a:srgbClr val="FF0000"/>
                </a:solidFill>
                <a:cs typeface="B Nazanin" pitchFamily="2" charset="-78"/>
              </a:rPr>
              <a:t>نشانه دار</a:t>
            </a:r>
            <a:r>
              <a:rPr lang="fa-IR" sz="3200" b="1" dirty="0" smtClean="0">
                <a:solidFill>
                  <a:srgbClr val="FF0000"/>
                </a:solidFill>
                <a:latin typeface="Arial" pitchFamily="34" charset="0"/>
                <a:cs typeface="B Nazanin" pitchFamily="2" charset="-78"/>
              </a:rPr>
              <a:t>: </a:t>
            </a:r>
            <a:r>
              <a:rPr lang="fa-IR" sz="3200" dirty="0" smtClean="0">
                <a:latin typeface="Arial" pitchFamily="34" charset="0"/>
                <a:cs typeface="B Nazanin" pitchFamily="2" charset="-78"/>
              </a:rPr>
              <a:t>استراتژیهایی که برای پیشگیری از سوء مصرف مواد در افرادی که ملاک های اعتیاد را پر نمی کنند، اما نشانه های اولیه درگیر شدن در مصرف مواد یا الکل را دارند، طراحی      می شوند.</a:t>
            </a:r>
            <a:endParaRPr lang="en-US" sz="3200" dirty="0" smtClean="0">
              <a:latin typeface="Arial" pitchFamily="34" charset="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0-#ppt_w/2"/>
                                          </p:val>
                                        </p:tav>
                                        <p:tav tm="100000">
                                          <p:val>
                                            <p:strVal val="#ppt_x"/>
                                          </p:val>
                                        </p:tav>
                                      </p:tavLst>
                                    </p:anim>
                                    <p:anim calcmode="lin" valueType="num">
                                      <p:cBhvr additive="base">
                                        <p:cTn id="8" dur="500" fill="hold"/>
                                        <p:tgtEl>
                                          <p:spTgt spid="184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285721" y="285750"/>
            <a:ext cx="8429684" cy="62865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0242" name="Line 2"/>
          <p:cNvSpPr>
            <a:spLocks noChangeShapeType="1"/>
          </p:cNvSpPr>
          <p:nvPr/>
        </p:nvSpPr>
        <p:spPr bwMode="auto">
          <a:xfrm>
            <a:off x="0" y="914400"/>
            <a:ext cx="9144000" cy="0"/>
          </a:xfrm>
          <a:prstGeom prst="line">
            <a:avLst/>
          </a:prstGeom>
          <a:noFill/>
          <a:ln w="9525">
            <a:solidFill>
              <a:schemeClr val="tx1"/>
            </a:solidFill>
            <a:round/>
            <a:headEnd/>
            <a:tailEnd/>
          </a:ln>
        </p:spPr>
        <p:txBody>
          <a:bodyPr/>
          <a:lstStyle/>
          <a:p>
            <a:endParaRPr lang="en-US"/>
          </a:p>
        </p:txBody>
      </p:sp>
      <p:sp>
        <p:nvSpPr>
          <p:cNvPr id="7171" name="Rectangle 3"/>
          <p:cNvSpPr>
            <a:spLocks noChangeArrowheads="1"/>
          </p:cNvSpPr>
          <p:nvPr/>
        </p:nvSpPr>
        <p:spPr bwMode="auto">
          <a:xfrm>
            <a:off x="0" y="228600"/>
            <a:ext cx="9144000" cy="1190625"/>
          </a:xfrm>
          <a:prstGeom prst="rect">
            <a:avLst/>
          </a:prstGeom>
          <a:noFill/>
          <a:ln w="9525">
            <a:noFill/>
            <a:miter lim="800000"/>
            <a:headEnd/>
            <a:tailEnd/>
          </a:ln>
        </p:spPr>
        <p:txBody>
          <a:bodyPr/>
          <a:lstStyle/>
          <a:p>
            <a:pPr algn="ctr" fontAlgn="auto">
              <a:spcBef>
                <a:spcPct val="10000"/>
              </a:spcBef>
              <a:spcAft>
                <a:spcPts val="0"/>
              </a:spcAft>
              <a:defRPr/>
            </a:pPr>
            <a:r>
              <a:rPr lang="fa-IR" sz="4000" b="1" dirty="0">
                <a:solidFill>
                  <a:srgbClr val="FFFF00"/>
                </a:solidFill>
                <a:latin typeface="+mn-lt"/>
                <a:cs typeface="B Nazanin" pitchFamily="2" charset="-78"/>
              </a:rPr>
              <a:t>چارچوب پیشگیری استراتژیک</a:t>
            </a:r>
            <a:endParaRPr lang="en-US" sz="4000" b="1" dirty="0">
              <a:solidFill>
                <a:srgbClr val="FFFF00"/>
              </a:solidFill>
              <a:latin typeface="+mn-lt"/>
              <a:cs typeface="B Nazanin" pitchFamily="2" charset="-78"/>
            </a:endParaRPr>
          </a:p>
        </p:txBody>
      </p:sp>
      <p:grpSp>
        <p:nvGrpSpPr>
          <p:cNvPr id="4" name="Group 4"/>
          <p:cNvGrpSpPr>
            <a:grpSpLocks/>
          </p:cNvGrpSpPr>
          <p:nvPr/>
        </p:nvGrpSpPr>
        <p:grpSpPr bwMode="auto">
          <a:xfrm>
            <a:off x="381000" y="2214563"/>
            <a:ext cx="8534400" cy="3805237"/>
            <a:chOff x="240" y="1491"/>
            <a:chExt cx="5376" cy="2397"/>
          </a:xfrm>
        </p:grpSpPr>
        <p:sp>
          <p:nvSpPr>
            <p:cNvPr id="10253" name="AutoShape 5"/>
            <p:cNvSpPr>
              <a:spLocks noChangeArrowheads="1"/>
            </p:cNvSpPr>
            <p:nvPr/>
          </p:nvSpPr>
          <p:spPr bwMode="auto">
            <a:xfrm>
              <a:off x="740" y="1861"/>
              <a:ext cx="4388" cy="177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5 w 21600"/>
                <a:gd name="T25" fmla="*/ 3166 h 21600"/>
                <a:gd name="T26" fmla="*/ 1843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165" y="10800"/>
                  </a:moveTo>
                  <a:cubicBezTo>
                    <a:pt x="1165" y="16121"/>
                    <a:pt x="5479" y="20435"/>
                    <a:pt x="10800" y="20435"/>
                  </a:cubicBezTo>
                  <a:cubicBezTo>
                    <a:pt x="16121" y="20435"/>
                    <a:pt x="20435" y="16121"/>
                    <a:pt x="20435" y="10800"/>
                  </a:cubicBezTo>
                  <a:cubicBezTo>
                    <a:pt x="20435" y="5479"/>
                    <a:pt x="16121" y="1165"/>
                    <a:pt x="10800" y="1165"/>
                  </a:cubicBezTo>
                  <a:cubicBezTo>
                    <a:pt x="5479" y="1165"/>
                    <a:pt x="1165" y="5479"/>
                    <a:pt x="1165" y="10800"/>
                  </a:cubicBezTo>
                  <a:close/>
                </a:path>
              </a:pathLst>
            </a:custGeom>
            <a:solidFill>
              <a:schemeClr val="accent2"/>
            </a:solidFill>
            <a:ln w="9525">
              <a:solidFill>
                <a:schemeClr val="tx1"/>
              </a:solidFill>
              <a:round/>
              <a:headEnd/>
              <a:tailEnd/>
            </a:ln>
          </p:spPr>
          <p:txBody>
            <a:bodyPr wrap="none" anchor="ctr"/>
            <a:lstStyle/>
            <a:p>
              <a:pPr algn="ctr"/>
              <a:r>
                <a:rPr lang="fa-IR" sz="3200">
                  <a:solidFill>
                    <a:srgbClr val="FFFFFF"/>
                  </a:solidFill>
                  <a:cs typeface="B Nazanin" pitchFamily="2" charset="-78"/>
                </a:rPr>
                <a:t>حفظ و استمرار برنامه ها</a:t>
              </a:r>
              <a:endParaRPr lang="en-US" sz="3200">
                <a:solidFill>
                  <a:srgbClr val="FFFFFF"/>
                </a:solidFill>
                <a:cs typeface="B Nazanin" pitchFamily="2" charset="-78"/>
              </a:endParaRPr>
            </a:p>
          </p:txBody>
        </p:sp>
        <p:sp>
          <p:nvSpPr>
            <p:cNvPr id="10252" name="Oval 6"/>
            <p:cNvSpPr>
              <a:spLocks noChangeArrowheads="1"/>
            </p:cNvSpPr>
            <p:nvPr/>
          </p:nvSpPr>
          <p:spPr bwMode="auto">
            <a:xfrm>
              <a:off x="240" y="2079"/>
              <a:ext cx="1523" cy="760"/>
            </a:xfrm>
            <a:prstGeom prst="ellipse">
              <a:avLst/>
            </a:prstGeom>
            <a:solidFill>
              <a:schemeClr val="bg2">
                <a:lumMod val="40000"/>
                <a:lumOff val="60000"/>
              </a:schemeClr>
            </a:solidFill>
            <a:ln w="9525">
              <a:solidFill>
                <a:schemeClr val="tx1"/>
              </a:solidFill>
              <a:round/>
              <a:headEnd/>
              <a:tailEnd/>
            </a:ln>
          </p:spPr>
          <p:txBody>
            <a:bodyPr wrap="none" anchor="ctr"/>
            <a:lstStyle/>
            <a:p>
              <a:pPr>
                <a:defRPr/>
              </a:pPr>
              <a:endParaRPr lang="fa-IR">
                <a:latin typeface="Corbel" pitchFamily="34" charset="0"/>
                <a:cs typeface="Tahoma" pitchFamily="34" charset="0"/>
              </a:endParaRPr>
            </a:p>
          </p:txBody>
        </p:sp>
        <p:sp>
          <p:nvSpPr>
            <p:cNvPr id="2" name="Oval 7"/>
            <p:cNvSpPr>
              <a:spLocks noChangeArrowheads="1"/>
            </p:cNvSpPr>
            <p:nvPr/>
          </p:nvSpPr>
          <p:spPr bwMode="auto">
            <a:xfrm>
              <a:off x="984" y="3128"/>
              <a:ext cx="1524" cy="760"/>
            </a:xfrm>
            <a:prstGeom prst="ellipse">
              <a:avLst/>
            </a:prstGeom>
            <a:solidFill>
              <a:schemeClr val="accent2">
                <a:lumMod val="60000"/>
                <a:lumOff val="40000"/>
              </a:schemeClr>
            </a:solidFill>
            <a:ln w="9525">
              <a:solidFill>
                <a:schemeClr val="tx1"/>
              </a:solidFill>
              <a:round/>
              <a:headEnd/>
              <a:tailEnd/>
            </a:ln>
          </p:spPr>
          <p:txBody>
            <a:bodyPr wrap="none" anchor="ctr"/>
            <a:lstStyle/>
            <a:p>
              <a:pPr>
                <a:defRPr/>
              </a:pPr>
              <a:endParaRPr lang="fa-IR">
                <a:latin typeface="Corbel" pitchFamily="34" charset="0"/>
                <a:cs typeface="Tahoma" pitchFamily="34" charset="0"/>
              </a:endParaRPr>
            </a:p>
          </p:txBody>
        </p:sp>
        <p:sp>
          <p:nvSpPr>
            <p:cNvPr id="10254" name="Oval 8"/>
            <p:cNvSpPr>
              <a:spLocks noChangeArrowheads="1"/>
            </p:cNvSpPr>
            <p:nvPr/>
          </p:nvSpPr>
          <p:spPr bwMode="auto">
            <a:xfrm>
              <a:off x="3178" y="3128"/>
              <a:ext cx="1524" cy="760"/>
            </a:xfrm>
            <a:prstGeom prst="ellipse">
              <a:avLst/>
            </a:prstGeom>
            <a:solidFill>
              <a:schemeClr val="bg2">
                <a:lumMod val="60000"/>
                <a:lumOff val="40000"/>
              </a:schemeClr>
            </a:solidFill>
            <a:ln w="9525">
              <a:solidFill>
                <a:schemeClr val="tx1"/>
              </a:solidFill>
              <a:round/>
              <a:headEnd/>
              <a:tailEnd/>
            </a:ln>
          </p:spPr>
          <p:txBody>
            <a:bodyPr wrap="none" anchor="ctr"/>
            <a:lstStyle/>
            <a:p>
              <a:pPr>
                <a:defRPr/>
              </a:pPr>
              <a:endParaRPr lang="fa-IR">
                <a:latin typeface="Corbel" pitchFamily="34" charset="0"/>
                <a:cs typeface="Tahoma" pitchFamily="34" charset="0"/>
              </a:endParaRPr>
            </a:p>
          </p:txBody>
        </p:sp>
        <p:sp>
          <p:nvSpPr>
            <p:cNvPr id="10255" name="Oval 9"/>
            <p:cNvSpPr>
              <a:spLocks noChangeArrowheads="1"/>
            </p:cNvSpPr>
            <p:nvPr/>
          </p:nvSpPr>
          <p:spPr bwMode="auto">
            <a:xfrm>
              <a:off x="4093" y="2079"/>
              <a:ext cx="1523" cy="760"/>
            </a:xfrm>
            <a:prstGeom prst="ellipse">
              <a:avLst/>
            </a:prstGeom>
            <a:solidFill>
              <a:schemeClr val="accent3">
                <a:lumMod val="60000"/>
                <a:lumOff val="40000"/>
              </a:schemeClr>
            </a:solidFill>
            <a:ln w="9525">
              <a:solidFill>
                <a:schemeClr val="tx1"/>
              </a:solidFill>
              <a:round/>
              <a:headEnd/>
              <a:tailEnd/>
            </a:ln>
          </p:spPr>
          <p:txBody>
            <a:bodyPr wrap="none" anchor="ctr"/>
            <a:lstStyle/>
            <a:p>
              <a:pPr algn="ctr">
                <a:defRPr/>
              </a:pPr>
              <a:endParaRPr lang="fa-IR">
                <a:solidFill>
                  <a:schemeClr val="hlink"/>
                </a:solidFill>
                <a:latin typeface="Corbel" pitchFamily="34" charset="0"/>
                <a:cs typeface="Tahoma" pitchFamily="34" charset="0"/>
              </a:endParaRPr>
            </a:p>
          </p:txBody>
        </p:sp>
        <p:sp>
          <p:nvSpPr>
            <p:cNvPr id="10256" name="Oval 10"/>
            <p:cNvSpPr>
              <a:spLocks noChangeArrowheads="1"/>
            </p:cNvSpPr>
            <p:nvPr/>
          </p:nvSpPr>
          <p:spPr bwMode="auto">
            <a:xfrm>
              <a:off x="2070" y="1491"/>
              <a:ext cx="1524" cy="760"/>
            </a:xfrm>
            <a:prstGeom prst="ellipse">
              <a:avLst/>
            </a:prstGeom>
            <a:solidFill>
              <a:schemeClr val="bg2">
                <a:lumMod val="40000"/>
                <a:lumOff val="60000"/>
              </a:schemeClr>
            </a:solidFill>
            <a:ln w="9525">
              <a:solidFill>
                <a:schemeClr val="tx1"/>
              </a:solidFill>
              <a:round/>
              <a:headEnd/>
              <a:tailEnd/>
            </a:ln>
          </p:spPr>
          <p:txBody>
            <a:bodyPr wrap="none" anchor="ctr"/>
            <a:lstStyle/>
            <a:p>
              <a:pPr algn="ctr">
                <a:defRPr/>
              </a:pPr>
              <a:endParaRPr lang="fa-IR">
                <a:latin typeface="Corbel" pitchFamily="34" charset="0"/>
                <a:cs typeface="Tahoma" pitchFamily="34" charset="0"/>
              </a:endParaRPr>
            </a:p>
          </p:txBody>
        </p:sp>
        <p:sp>
          <p:nvSpPr>
            <p:cNvPr id="10259" name="Text Box 11"/>
            <p:cNvSpPr txBox="1">
              <a:spLocks noChangeArrowheads="1"/>
            </p:cNvSpPr>
            <p:nvPr/>
          </p:nvSpPr>
          <p:spPr bwMode="auto">
            <a:xfrm>
              <a:off x="2203" y="1683"/>
              <a:ext cx="1301" cy="582"/>
            </a:xfrm>
            <a:prstGeom prst="rect">
              <a:avLst/>
            </a:prstGeom>
            <a:noFill/>
            <a:ln w="9525">
              <a:noFill/>
              <a:miter lim="800000"/>
              <a:headEnd/>
              <a:tailEnd/>
            </a:ln>
          </p:spPr>
          <p:txBody>
            <a:bodyPr>
              <a:spAutoFit/>
            </a:bodyPr>
            <a:lstStyle/>
            <a:p>
              <a:pPr algn="ctr">
                <a:spcBef>
                  <a:spcPct val="50000"/>
                </a:spcBef>
              </a:pPr>
              <a:r>
                <a:rPr lang="fa-IR">
                  <a:solidFill>
                    <a:srgbClr val="C00000"/>
                  </a:solidFill>
                  <a:cs typeface="B Nazanin" pitchFamily="2" charset="-78"/>
                </a:rPr>
                <a:t>نیازهای جمعیت، منابع و سطح آمادگی  اجتماع را مشخص کنید.</a:t>
              </a:r>
              <a:endParaRPr lang="en-US">
                <a:solidFill>
                  <a:srgbClr val="C00000"/>
                </a:solidFill>
                <a:cs typeface="B Nazanin" pitchFamily="2" charset="-78"/>
              </a:endParaRPr>
            </a:p>
          </p:txBody>
        </p:sp>
        <p:sp>
          <p:nvSpPr>
            <p:cNvPr id="10260" name="Text Box 12"/>
            <p:cNvSpPr txBox="1">
              <a:spLocks noChangeArrowheads="1"/>
            </p:cNvSpPr>
            <p:nvPr/>
          </p:nvSpPr>
          <p:spPr bwMode="auto">
            <a:xfrm>
              <a:off x="356" y="2191"/>
              <a:ext cx="1300" cy="640"/>
            </a:xfrm>
            <a:prstGeom prst="rect">
              <a:avLst/>
            </a:prstGeom>
            <a:noFill/>
            <a:ln w="9525">
              <a:noFill/>
              <a:miter lim="800000"/>
              <a:headEnd/>
              <a:tailEnd/>
            </a:ln>
          </p:spPr>
          <p:txBody>
            <a:bodyPr>
              <a:spAutoFit/>
            </a:bodyPr>
            <a:lstStyle/>
            <a:p>
              <a:pPr algn="ctr">
                <a:spcBef>
                  <a:spcPct val="50000"/>
                </a:spcBef>
              </a:pPr>
              <a:r>
                <a:rPr lang="fa-IR" sz="2000" dirty="0" smtClean="0">
                  <a:solidFill>
                    <a:srgbClr val="C00000"/>
                  </a:solidFill>
                  <a:cs typeface="B Nazanin" pitchFamily="2" charset="-78"/>
                </a:rPr>
                <a:t>با </a:t>
              </a:r>
              <a:r>
                <a:rPr lang="fa-IR" sz="2000" dirty="0">
                  <a:solidFill>
                    <a:srgbClr val="C00000"/>
                  </a:solidFill>
                  <a:cs typeface="B Nazanin" pitchFamily="2" charset="-78"/>
                </a:rPr>
                <a:t>نظارت اجزایی از برنامه که مشکل دارند را عوض کنید</a:t>
              </a:r>
              <a:endParaRPr lang="en-US" sz="2000" dirty="0">
                <a:solidFill>
                  <a:srgbClr val="C00000"/>
                </a:solidFill>
                <a:cs typeface="B Nazanin" pitchFamily="2" charset="-78"/>
              </a:endParaRPr>
            </a:p>
          </p:txBody>
        </p:sp>
        <p:sp>
          <p:nvSpPr>
            <p:cNvPr id="10261" name="Text Box 13"/>
            <p:cNvSpPr txBox="1">
              <a:spLocks noChangeArrowheads="1"/>
            </p:cNvSpPr>
            <p:nvPr/>
          </p:nvSpPr>
          <p:spPr bwMode="auto">
            <a:xfrm>
              <a:off x="1106" y="3233"/>
              <a:ext cx="1301" cy="640"/>
            </a:xfrm>
            <a:prstGeom prst="rect">
              <a:avLst/>
            </a:prstGeom>
            <a:noFill/>
            <a:ln w="9525">
              <a:noFill/>
              <a:miter lim="800000"/>
              <a:headEnd/>
              <a:tailEnd/>
            </a:ln>
          </p:spPr>
          <p:txBody>
            <a:bodyPr>
              <a:spAutoFit/>
            </a:bodyPr>
            <a:lstStyle/>
            <a:p>
              <a:pPr algn="ctr">
                <a:spcBef>
                  <a:spcPct val="50000"/>
                </a:spcBef>
              </a:pPr>
              <a:r>
                <a:rPr lang="fa-IR" sz="2000">
                  <a:solidFill>
                    <a:srgbClr val="C00000"/>
                  </a:solidFill>
                  <a:cs typeface="B Nazanin" pitchFamily="2" charset="-78"/>
                </a:rPr>
                <a:t>استراتژیها و برنامه های موثر پیشگیری را اجرا کنید</a:t>
              </a:r>
              <a:endParaRPr lang="en-US" sz="2000">
                <a:solidFill>
                  <a:srgbClr val="C00000"/>
                </a:solidFill>
                <a:cs typeface="B Nazanin" pitchFamily="2" charset="-78"/>
              </a:endParaRPr>
            </a:p>
          </p:txBody>
        </p:sp>
        <p:sp>
          <p:nvSpPr>
            <p:cNvPr id="3" name="Text Box 14"/>
            <p:cNvSpPr txBox="1">
              <a:spLocks noChangeArrowheads="1"/>
            </p:cNvSpPr>
            <p:nvPr/>
          </p:nvSpPr>
          <p:spPr bwMode="auto">
            <a:xfrm>
              <a:off x="3300" y="3273"/>
              <a:ext cx="1301" cy="446"/>
            </a:xfrm>
            <a:prstGeom prst="rect">
              <a:avLst/>
            </a:prstGeom>
            <a:noFill/>
            <a:ln w="9525">
              <a:noFill/>
              <a:miter lim="800000"/>
              <a:headEnd/>
              <a:tailEnd/>
            </a:ln>
            <a:effectLst>
              <a:glow rad="101600">
                <a:schemeClr val="accent4">
                  <a:satMod val="175000"/>
                  <a:alpha val="40000"/>
                </a:schemeClr>
              </a:glow>
            </a:effectLst>
          </p:spPr>
          <p:txBody>
            <a:bodyPr>
              <a:spAutoFit/>
            </a:bodyPr>
            <a:lstStyle/>
            <a:p>
              <a:pPr algn="ctr">
                <a:spcBef>
                  <a:spcPct val="50000"/>
                </a:spcBef>
                <a:defRPr/>
              </a:pPr>
              <a:r>
                <a:rPr lang="fa-IR" sz="2000" dirty="0">
                  <a:solidFill>
                    <a:srgbClr val="C00000"/>
                  </a:solidFill>
                  <a:cs typeface="B Nazanin" pitchFamily="2" charset="-78"/>
                </a:rPr>
                <a:t>یک طرح جامع پیشگیری را بنویسید</a:t>
              </a:r>
              <a:endParaRPr lang="en-US" sz="2000" dirty="0">
                <a:solidFill>
                  <a:srgbClr val="C00000"/>
                </a:solidFill>
                <a:cs typeface="B Nazanin" pitchFamily="2" charset="-78"/>
              </a:endParaRPr>
            </a:p>
          </p:txBody>
        </p:sp>
        <p:sp>
          <p:nvSpPr>
            <p:cNvPr id="10265" name="Text Box 15"/>
            <p:cNvSpPr txBox="1">
              <a:spLocks noChangeArrowheads="1"/>
            </p:cNvSpPr>
            <p:nvPr/>
          </p:nvSpPr>
          <p:spPr bwMode="auto">
            <a:xfrm>
              <a:off x="4093" y="2208"/>
              <a:ext cx="1523" cy="582"/>
            </a:xfrm>
            <a:prstGeom prst="rect">
              <a:avLst/>
            </a:prstGeom>
            <a:noFill/>
            <a:ln w="9525">
              <a:noFill/>
              <a:miter lim="800000"/>
              <a:headEnd/>
              <a:tailEnd/>
            </a:ln>
          </p:spPr>
          <p:txBody>
            <a:bodyPr>
              <a:spAutoFit/>
            </a:bodyPr>
            <a:lstStyle/>
            <a:p>
              <a:pPr algn="ctr">
                <a:spcBef>
                  <a:spcPct val="50000"/>
                </a:spcBef>
              </a:pPr>
              <a:r>
                <a:rPr lang="fa-IR">
                  <a:solidFill>
                    <a:srgbClr val="C00000"/>
                  </a:solidFill>
                  <a:cs typeface="B Nazanin" pitchFamily="2" charset="-78"/>
                </a:rPr>
                <a:t>امکانات و منابع را برای برطرف کردن مشکل فراهم آورید</a:t>
              </a:r>
              <a:r>
                <a:rPr lang="fa-IR">
                  <a:cs typeface="B Nazanin" pitchFamily="2" charset="-78"/>
                </a:rPr>
                <a:t>.</a:t>
              </a:r>
              <a:endParaRPr lang="en-US">
                <a:cs typeface="B Nazanin" pitchFamily="2" charset="-78"/>
              </a:endParaRPr>
            </a:p>
          </p:txBody>
        </p:sp>
        <p:sp>
          <p:nvSpPr>
            <p:cNvPr id="10266" name="AutoShape 16"/>
            <p:cNvSpPr>
              <a:spLocks noChangeArrowheads="1"/>
            </p:cNvSpPr>
            <p:nvPr/>
          </p:nvSpPr>
          <p:spPr bwMode="auto">
            <a:xfrm rot="4310691">
              <a:off x="1683" y="1821"/>
              <a:ext cx="322" cy="424"/>
            </a:xfrm>
            <a:prstGeom prst="triangle">
              <a:avLst>
                <a:gd name="adj" fmla="val 50000"/>
              </a:avLst>
            </a:prstGeom>
            <a:solidFill>
              <a:srgbClr val="8FF5FD"/>
            </a:solidFill>
            <a:ln w="9525">
              <a:solidFill>
                <a:schemeClr val="tx1"/>
              </a:solidFill>
              <a:miter lim="800000"/>
              <a:headEnd/>
              <a:tailEnd/>
            </a:ln>
          </p:spPr>
          <p:txBody>
            <a:bodyPr rot="10800000" vert="eaVert" wrap="none" anchor="ctr"/>
            <a:lstStyle/>
            <a:p>
              <a:pPr algn="ctr"/>
              <a:endParaRPr lang="fa-IR">
                <a:latin typeface="Corbel" pitchFamily="34" charset="0"/>
                <a:cs typeface="Tahoma" pitchFamily="34" charset="0"/>
              </a:endParaRPr>
            </a:p>
          </p:txBody>
        </p:sp>
        <p:sp>
          <p:nvSpPr>
            <p:cNvPr id="10267" name="AutoShape 17"/>
            <p:cNvSpPr>
              <a:spLocks noChangeArrowheads="1"/>
            </p:cNvSpPr>
            <p:nvPr/>
          </p:nvSpPr>
          <p:spPr bwMode="auto">
            <a:xfrm rot="-2018340">
              <a:off x="842" y="2951"/>
              <a:ext cx="358" cy="217"/>
            </a:xfrm>
            <a:prstGeom prst="triangle">
              <a:avLst>
                <a:gd name="adj" fmla="val 50000"/>
              </a:avLst>
            </a:prstGeom>
            <a:solidFill>
              <a:srgbClr val="8FF5FD"/>
            </a:solidFill>
            <a:ln w="9525">
              <a:solidFill>
                <a:schemeClr val="tx1"/>
              </a:solidFill>
              <a:miter lim="800000"/>
              <a:headEnd/>
              <a:tailEnd/>
            </a:ln>
          </p:spPr>
          <p:txBody>
            <a:bodyPr wrap="none" anchor="ctr"/>
            <a:lstStyle/>
            <a:p>
              <a:endParaRPr lang="fa-IR">
                <a:latin typeface="Corbel" pitchFamily="34" charset="0"/>
                <a:cs typeface="Tahoma" pitchFamily="34" charset="0"/>
              </a:endParaRPr>
            </a:p>
          </p:txBody>
        </p:sp>
        <p:sp>
          <p:nvSpPr>
            <p:cNvPr id="10268" name="AutoShape 18"/>
            <p:cNvSpPr>
              <a:spLocks noChangeArrowheads="1"/>
            </p:cNvSpPr>
            <p:nvPr/>
          </p:nvSpPr>
          <p:spPr bwMode="auto">
            <a:xfrm rot="-7748360">
              <a:off x="4574" y="3047"/>
              <a:ext cx="359" cy="218"/>
            </a:xfrm>
            <a:prstGeom prst="triangle">
              <a:avLst>
                <a:gd name="adj" fmla="val 50000"/>
              </a:avLst>
            </a:prstGeom>
            <a:solidFill>
              <a:srgbClr val="8FF5FD"/>
            </a:solidFill>
            <a:ln w="9525">
              <a:solidFill>
                <a:schemeClr val="tx1"/>
              </a:solidFill>
              <a:miter lim="800000"/>
              <a:headEnd/>
              <a:tailEnd/>
            </a:ln>
          </p:spPr>
          <p:txBody>
            <a:bodyPr wrap="none" anchor="ctr"/>
            <a:lstStyle/>
            <a:p>
              <a:endParaRPr lang="fa-IR">
                <a:latin typeface="Corbel" pitchFamily="34" charset="0"/>
                <a:cs typeface="Tahoma" pitchFamily="34" charset="0"/>
              </a:endParaRPr>
            </a:p>
          </p:txBody>
        </p:sp>
        <p:sp>
          <p:nvSpPr>
            <p:cNvPr id="10269" name="AutoShape 19"/>
            <p:cNvSpPr>
              <a:spLocks noChangeArrowheads="1"/>
            </p:cNvSpPr>
            <p:nvPr/>
          </p:nvSpPr>
          <p:spPr bwMode="auto">
            <a:xfrm rot="-5400000">
              <a:off x="2768" y="3398"/>
              <a:ext cx="212" cy="365"/>
            </a:xfrm>
            <a:prstGeom prst="triangle">
              <a:avLst>
                <a:gd name="adj" fmla="val 50000"/>
              </a:avLst>
            </a:prstGeom>
            <a:solidFill>
              <a:srgbClr val="8FF5FD"/>
            </a:solidFill>
            <a:ln w="9525">
              <a:solidFill>
                <a:schemeClr val="tx1"/>
              </a:solidFill>
              <a:miter lim="800000"/>
              <a:headEnd/>
              <a:tailEnd/>
            </a:ln>
          </p:spPr>
          <p:txBody>
            <a:bodyPr wrap="none" anchor="ctr"/>
            <a:lstStyle/>
            <a:p>
              <a:endParaRPr lang="fa-IR">
                <a:latin typeface="Corbel" pitchFamily="34" charset="0"/>
                <a:cs typeface="Tahoma" pitchFamily="34" charset="0"/>
              </a:endParaRPr>
            </a:p>
          </p:txBody>
        </p:sp>
      </p:grpSp>
      <p:sp>
        <p:nvSpPr>
          <p:cNvPr id="10245" name="AutoShape 20"/>
          <p:cNvSpPr>
            <a:spLocks noChangeArrowheads="1"/>
          </p:cNvSpPr>
          <p:nvPr/>
        </p:nvSpPr>
        <p:spPr bwMode="auto">
          <a:xfrm rot="6408630">
            <a:off x="6100762" y="2662238"/>
            <a:ext cx="511175" cy="673100"/>
          </a:xfrm>
          <a:prstGeom prst="triangle">
            <a:avLst>
              <a:gd name="adj" fmla="val 50000"/>
            </a:avLst>
          </a:prstGeom>
          <a:solidFill>
            <a:srgbClr val="8FF5FD"/>
          </a:solidFill>
          <a:ln w="9525">
            <a:solidFill>
              <a:schemeClr val="tx1"/>
            </a:solidFill>
            <a:miter lim="800000"/>
            <a:headEnd/>
            <a:tailEnd/>
          </a:ln>
        </p:spPr>
        <p:txBody>
          <a:bodyPr wrap="none" anchor="ctr"/>
          <a:lstStyle/>
          <a:p>
            <a:endParaRPr lang="fa-IR">
              <a:latin typeface="Corbel" pitchFamily="34" charset="0"/>
              <a:cs typeface="Tahoma" pitchFamily="34" charset="0"/>
            </a:endParaRPr>
          </a:p>
        </p:txBody>
      </p:sp>
      <p:sp>
        <p:nvSpPr>
          <p:cNvPr id="10246" name="Text Box 21"/>
          <p:cNvSpPr txBox="1">
            <a:spLocks noChangeArrowheads="1"/>
          </p:cNvSpPr>
          <p:nvPr/>
        </p:nvSpPr>
        <p:spPr bwMode="auto">
          <a:xfrm>
            <a:off x="3352800" y="1500188"/>
            <a:ext cx="2133600" cy="523875"/>
          </a:xfrm>
          <a:prstGeom prst="rect">
            <a:avLst/>
          </a:prstGeom>
          <a:noFill/>
          <a:ln w="9525" algn="ctr">
            <a:noFill/>
            <a:miter lim="800000"/>
            <a:headEnd/>
            <a:tailEnd/>
          </a:ln>
        </p:spPr>
        <p:txBody>
          <a:bodyPr anchor="b">
            <a:spAutoFit/>
          </a:bodyPr>
          <a:lstStyle/>
          <a:p>
            <a:pPr>
              <a:spcBef>
                <a:spcPct val="50000"/>
              </a:spcBef>
            </a:pPr>
            <a:r>
              <a:rPr lang="fa-IR" sz="2800">
                <a:solidFill>
                  <a:srgbClr val="FFFFFF"/>
                </a:solidFill>
                <a:latin typeface="Tahoma" pitchFamily="34" charset="0"/>
                <a:cs typeface="B Nazanin" pitchFamily="2" charset="-78"/>
              </a:rPr>
              <a:t>1- نیاز سنجی</a:t>
            </a:r>
            <a:endParaRPr lang="en-US" sz="2800">
              <a:solidFill>
                <a:srgbClr val="FFFFFF"/>
              </a:solidFill>
              <a:latin typeface="Tahoma" pitchFamily="34" charset="0"/>
              <a:cs typeface="B Nazanin" pitchFamily="2" charset="-78"/>
            </a:endParaRPr>
          </a:p>
        </p:txBody>
      </p:sp>
      <p:sp>
        <p:nvSpPr>
          <p:cNvPr id="10247" name="Text Box 22"/>
          <p:cNvSpPr txBox="1">
            <a:spLocks noChangeArrowheads="1"/>
          </p:cNvSpPr>
          <p:nvPr/>
        </p:nvSpPr>
        <p:spPr bwMode="auto">
          <a:xfrm>
            <a:off x="6629400" y="1905000"/>
            <a:ext cx="2014538" cy="523875"/>
          </a:xfrm>
          <a:prstGeom prst="rect">
            <a:avLst/>
          </a:prstGeom>
          <a:noFill/>
          <a:ln w="9525" algn="ctr">
            <a:noFill/>
            <a:miter lim="800000"/>
            <a:headEnd/>
            <a:tailEnd/>
          </a:ln>
        </p:spPr>
        <p:txBody>
          <a:bodyPr anchor="b">
            <a:spAutoFit/>
          </a:bodyPr>
          <a:lstStyle/>
          <a:p>
            <a:pPr algn="just">
              <a:spcBef>
                <a:spcPct val="50000"/>
              </a:spcBef>
            </a:pPr>
            <a:r>
              <a:rPr lang="fa-IR" sz="2800">
                <a:solidFill>
                  <a:srgbClr val="FFFFFF"/>
                </a:solidFill>
                <a:latin typeface="Tahoma" pitchFamily="34" charset="0"/>
                <a:cs typeface="B Nazanin" pitchFamily="2" charset="-78"/>
              </a:rPr>
              <a:t>2-ظرفیت سازی </a:t>
            </a:r>
            <a:endParaRPr lang="en-US" sz="2800">
              <a:solidFill>
                <a:srgbClr val="FFFFFF"/>
              </a:solidFill>
              <a:latin typeface="Tahoma" pitchFamily="34" charset="0"/>
              <a:cs typeface="B Nazanin" pitchFamily="2" charset="-78"/>
            </a:endParaRPr>
          </a:p>
        </p:txBody>
      </p:sp>
      <p:sp>
        <p:nvSpPr>
          <p:cNvPr id="10248" name="Text Box 23"/>
          <p:cNvSpPr txBox="1">
            <a:spLocks noChangeArrowheads="1"/>
          </p:cNvSpPr>
          <p:nvPr/>
        </p:nvSpPr>
        <p:spPr bwMode="auto">
          <a:xfrm>
            <a:off x="6715125" y="5929313"/>
            <a:ext cx="1928813" cy="523875"/>
          </a:xfrm>
          <a:prstGeom prst="rect">
            <a:avLst/>
          </a:prstGeom>
          <a:noFill/>
          <a:ln w="9525" algn="ctr">
            <a:noFill/>
            <a:miter lim="800000"/>
            <a:headEnd/>
            <a:tailEnd/>
          </a:ln>
        </p:spPr>
        <p:txBody>
          <a:bodyPr anchor="b">
            <a:spAutoFit/>
          </a:bodyPr>
          <a:lstStyle/>
          <a:p>
            <a:pPr>
              <a:spcBef>
                <a:spcPct val="50000"/>
              </a:spcBef>
            </a:pPr>
            <a:r>
              <a:rPr lang="fa-IR" sz="2800">
                <a:solidFill>
                  <a:srgbClr val="FFFFFF"/>
                </a:solidFill>
                <a:latin typeface="Tahoma" pitchFamily="34" charset="0"/>
                <a:cs typeface="B Nazanin" pitchFamily="2" charset="-78"/>
              </a:rPr>
              <a:t>3- طراحی</a:t>
            </a:r>
            <a:endParaRPr lang="en-US" sz="2800">
              <a:solidFill>
                <a:srgbClr val="FFFFFF"/>
              </a:solidFill>
              <a:latin typeface="Tahoma" pitchFamily="34" charset="0"/>
              <a:cs typeface="B Nazanin" pitchFamily="2" charset="-78"/>
            </a:endParaRPr>
          </a:p>
        </p:txBody>
      </p:sp>
      <p:sp>
        <p:nvSpPr>
          <p:cNvPr id="10249" name="Text Box 24"/>
          <p:cNvSpPr txBox="1">
            <a:spLocks noChangeArrowheads="1"/>
          </p:cNvSpPr>
          <p:nvPr/>
        </p:nvSpPr>
        <p:spPr bwMode="auto">
          <a:xfrm>
            <a:off x="762000" y="6072188"/>
            <a:ext cx="2362200" cy="523875"/>
          </a:xfrm>
          <a:prstGeom prst="rect">
            <a:avLst/>
          </a:prstGeom>
          <a:noFill/>
          <a:ln w="9525" algn="ctr">
            <a:noFill/>
            <a:miter lim="800000"/>
            <a:headEnd/>
            <a:tailEnd/>
          </a:ln>
        </p:spPr>
        <p:txBody>
          <a:bodyPr anchor="b">
            <a:spAutoFit/>
          </a:bodyPr>
          <a:lstStyle/>
          <a:p>
            <a:pPr>
              <a:spcBef>
                <a:spcPct val="50000"/>
              </a:spcBef>
            </a:pPr>
            <a:r>
              <a:rPr lang="fa-IR" sz="2800">
                <a:solidFill>
                  <a:srgbClr val="FFFFFF"/>
                </a:solidFill>
                <a:latin typeface="Tahoma" pitchFamily="34" charset="0"/>
                <a:cs typeface="B Nazanin" pitchFamily="2" charset="-78"/>
              </a:rPr>
              <a:t>4- اجرا</a:t>
            </a:r>
            <a:endParaRPr lang="en-US" sz="2800">
              <a:solidFill>
                <a:srgbClr val="FFFFFF"/>
              </a:solidFill>
              <a:latin typeface="Tahoma" pitchFamily="34" charset="0"/>
              <a:cs typeface="B Nazanin" pitchFamily="2" charset="-78"/>
            </a:endParaRPr>
          </a:p>
        </p:txBody>
      </p:sp>
      <p:sp>
        <p:nvSpPr>
          <p:cNvPr id="10250" name="Text Box 25"/>
          <p:cNvSpPr txBox="1">
            <a:spLocks noChangeArrowheads="1"/>
          </p:cNvSpPr>
          <p:nvPr/>
        </p:nvSpPr>
        <p:spPr bwMode="auto">
          <a:xfrm>
            <a:off x="228600" y="2209800"/>
            <a:ext cx="2819400" cy="523875"/>
          </a:xfrm>
          <a:prstGeom prst="rect">
            <a:avLst/>
          </a:prstGeom>
          <a:noFill/>
          <a:ln w="9525" algn="ctr">
            <a:noFill/>
            <a:miter lim="800000"/>
            <a:headEnd/>
            <a:tailEnd/>
          </a:ln>
        </p:spPr>
        <p:txBody>
          <a:bodyPr anchor="b">
            <a:spAutoFit/>
          </a:bodyPr>
          <a:lstStyle/>
          <a:p>
            <a:pPr>
              <a:spcBef>
                <a:spcPct val="50000"/>
              </a:spcBef>
            </a:pPr>
            <a:r>
              <a:rPr lang="fa-IR" sz="2800">
                <a:solidFill>
                  <a:srgbClr val="FFFFFF"/>
                </a:solidFill>
                <a:latin typeface="Tahoma" pitchFamily="34" charset="0"/>
                <a:cs typeface="B Nazanin" pitchFamily="2" charset="-78"/>
              </a:rPr>
              <a:t>5- نظارت و ارزشیابی</a:t>
            </a:r>
            <a:endParaRPr lang="en-US" sz="2800">
              <a:solidFill>
                <a:srgbClr val="FFFFFF"/>
              </a:solidFill>
              <a:latin typeface="Tahoma" pitchFamily="34" charset="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714348" y="1000108"/>
            <a:ext cx="6916376" cy="532925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3"/>
            <a:ext cx="8572560" cy="1071571"/>
          </a:xfrm>
          <a:solidFill>
            <a:schemeClr val="bg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a:normAutofit/>
          </a:bodyPr>
          <a:lstStyle/>
          <a:p>
            <a:pPr algn="ctr"/>
            <a:r>
              <a:rPr lang="fa-IR" sz="4400" b="1" dirty="0" smtClean="0">
                <a:solidFill>
                  <a:srgbClr val="FF0000"/>
                </a:solidFill>
              </a:rPr>
              <a:t>برخی عوامل محافظ و عوامل خطرساز</a:t>
            </a:r>
            <a:endParaRPr lang="en-US" sz="4400" dirty="0">
              <a:solidFill>
                <a:srgbClr val="FF0000"/>
              </a:solidFill>
            </a:endParaRPr>
          </a:p>
        </p:txBody>
      </p:sp>
      <p:graphicFrame>
        <p:nvGraphicFramePr>
          <p:cNvPr id="5" name="Content Placeholder 4"/>
          <p:cNvGraphicFramePr>
            <a:graphicFrameLocks noGrp="1"/>
          </p:cNvGraphicFramePr>
          <p:nvPr>
            <p:ph idx="1"/>
          </p:nvPr>
        </p:nvGraphicFramePr>
        <p:xfrm>
          <a:off x="285750" y="1357309"/>
          <a:ext cx="8572500" cy="5143524"/>
        </p:xfrm>
        <a:graphic>
          <a:graphicData uri="http://schemas.openxmlformats.org/drawingml/2006/table">
            <a:tbl>
              <a:tblPr firstRow="1" bandRow="1">
                <a:tableStyleId>{5C22544A-7EE6-4342-B048-85BDC9FD1C3A}</a:tableStyleId>
              </a:tblPr>
              <a:tblGrid>
                <a:gridCol w="2857500"/>
                <a:gridCol w="2857500"/>
                <a:gridCol w="2857500"/>
              </a:tblGrid>
              <a:tr h="857254">
                <a:tc>
                  <a:txBody>
                    <a:bodyPr/>
                    <a:lstStyle/>
                    <a:p>
                      <a:pPr marL="0" marR="0" algn="ctr" rtl="1">
                        <a:lnSpc>
                          <a:spcPct val="150000"/>
                        </a:lnSpc>
                        <a:spcBef>
                          <a:spcPts val="0"/>
                        </a:spcBef>
                        <a:spcAft>
                          <a:spcPts val="0"/>
                        </a:spcAft>
                      </a:pPr>
                      <a:r>
                        <a:rPr lang="fa-IR" sz="2400" b="1" dirty="0">
                          <a:solidFill>
                            <a:srgbClr val="0445A4"/>
                          </a:solidFill>
                          <a:latin typeface="Calibri"/>
                          <a:ea typeface="Calibri"/>
                          <a:cs typeface="2  Mitra"/>
                        </a:rPr>
                        <a:t>عوامل خطر</a:t>
                      </a:r>
                      <a:endParaRPr lang="en-US" sz="1800" dirty="0">
                        <a:solidFill>
                          <a:srgbClr val="0445A4"/>
                        </a:solidFill>
                        <a:latin typeface="Calibri"/>
                        <a:ea typeface="Calibri"/>
                        <a:cs typeface="Arial"/>
                      </a:endParaRPr>
                    </a:p>
                  </a:txBody>
                  <a:tcPr marL="68580" marR="68580" marT="0" marB="0">
                    <a:solidFill>
                      <a:schemeClr val="bg1">
                        <a:lumMod val="40000"/>
                        <a:lumOff val="60000"/>
                      </a:schemeClr>
                    </a:solidFill>
                  </a:tcPr>
                </a:tc>
                <a:tc>
                  <a:txBody>
                    <a:bodyPr/>
                    <a:lstStyle/>
                    <a:p>
                      <a:pPr marL="0" marR="0" algn="ctr" rtl="1">
                        <a:lnSpc>
                          <a:spcPct val="150000"/>
                        </a:lnSpc>
                        <a:spcBef>
                          <a:spcPts val="0"/>
                        </a:spcBef>
                        <a:spcAft>
                          <a:spcPts val="0"/>
                        </a:spcAft>
                      </a:pPr>
                      <a:r>
                        <a:rPr lang="fa-IR" sz="2400" b="1" dirty="0">
                          <a:solidFill>
                            <a:srgbClr val="0445A4"/>
                          </a:solidFill>
                          <a:latin typeface="Calibri"/>
                          <a:ea typeface="Calibri"/>
                          <a:cs typeface="2  Mitra"/>
                        </a:rPr>
                        <a:t>مخاطب</a:t>
                      </a:r>
                      <a:endParaRPr lang="en-US" sz="1800" dirty="0">
                        <a:solidFill>
                          <a:srgbClr val="0445A4"/>
                        </a:solidFill>
                        <a:latin typeface="Calibri"/>
                        <a:ea typeface="Calibri"/>
                        <a:cs typeface="Arial"/>
                      </a:endParaRPr>
                    </a:p>
                  </a:txBody>
                  <a:tcPr marL="68580" marR="68580" marT="0" marB="0">
                    <a:solidFill>
                      <a:schemeClr val="bg1">
                        <a:lumMod val="40000"/>
                        <a:lumOff val="60000"/>
                      </a:schemeClr>
                    </a:solidFill>
                  </a:tcPr>
                </a:tc>
                <a:tc>
                  <a:txBody>
                    <a:bodyPr/>
                    <a:lstStyle/>
                    <a:p>
                      <a:pPr marL="0" marR="0" algn="ctr" rtl="1">
                        <a:lnSpc>
                          <a:spcPct val="150000"/>
                        </a:lnSpc>
                        <a:spcBef>
                          <a:spcPts val="0"/>
                        </a:spcBef>
                        <a:spcAft>
                          <a:spcPts val="0"/>
                        </a:spcAft>
                      </a:pPr>
                      <a:r>
                        <a:rPr lang="fa-IR" sz="2400" b="1" dirty="0">
                          <a:solidFill>
                            <a:srgbClr val="0445A4"/>
                          </a:solidFill>
                          <a:latin typeface="Calibri"/>
                          <a:ea typeface="Calibri"/>
                          <a:cs typeface="2  Mitra"/>
                        </a:rPr>
                        <a:t>عوامل محافظ</a:t>
                      </a:r>
                      <a:endParaRPr lang="en-US" sz="1800" dirty="0">
                        <a:solidFill>
                          <a:srgbClr val="0445A4"/>
                        </a:solidFill>
                        <a:latin typeface="Calibri"/>
                        <a:ea typeface="Calibri"/>
                        <a:cs typeface="Arial"/>
                      </a:endParaRPr>
                    </a:p>
                  </a:txBody>
                  <a:tcPr marL="68580" marR="68580" marT="0" marB="0">
                    <a:solidFill>
                      <a:schemeClr val="bg1">
                        <a:lumMod val="40000"/>
                        <a:lumOff val="60000"/>
                      </a:schemeClr>
                    </a:solidFill>
                  </a:tcPr>
                </a:tc>
              </a:tr>
              <a:tr h="857254">
                <a:tc>
                  <a:txBody>
                    <a:bodyPr/>
                    <a:lstStyle/>
                    <a:p>
                      <a:pPr marL="0" marR="0" algn="ctr" rtl="1">
                        <a:lnSpc>
                          <a:spcPct val="150000"/>
                        </a:lnSpc>
                        <a:spcBef>
                          <a:spcPts val="0"/>
                        </a:spcBef>
                        <a:spcAft>
                          <a:spcPts val="0"/>
                        </a:spcAft>
                      </a:pPr>
                      <a:r>
                        <a:rPr lang="fa-IR" sz="2400" b="1" dirty="0">
                          <a:solidFill>
                            <a:srgbClr val="FF0000"/>
                          </a:solidFill>
                          <a:latin typeface="Calibri"/>
                          <a:ea typeface="Calibri"/>
                          <a:cs typeface="2  Mitra"/>
                        </a:rPr>
                        <a:t>رفتار پرخاشگرانه زودرس</a:t>
                      </a:r>
                      <a:endParaRPr lang="en-US" sz="1800" dirty="0">
                        <a:solidFill>
                          <a:srgbClr val="FF0000"/>
                        </a:solidFill>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800" b="1" dirty="0">
                          <a:solidFill>
                            <a:srgbClr val="000000"/>
                          </a:solidFill>
                          <a:latin typeface="Calibri"/>
                          <a:ea typeface="Calibri"/>
                          <a:cs typeface="2  Mitra"/>
                        </a:rPr>
                        <a:t>فرد</a:t>
                      </a:r>
                      <a:endParaRPr lang="en-US" sz="2000" dirty="0">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400" b="1" dirty="0">
                          <a:solidFill>
                            <a:schemeClr val="accent4">
                              <a:lumMod val="50000"/>
                            </a:schemeClr>
                          </a:solidFill>
                          <a:latin typeface="Calibri"/>
                          <a:ea typeface="Calibri"/>
                          <a:cs typeface="2  Mitra"/>
                        </a:rPr>
                        <a:t>کنترل تکانه</a:t>
                      </a:r>
                      <a:endParaRPr lang="en-US" sz="1800" dirty="0">
                        <a:solidFill>
                          <a:schemeClr val="accent4">
                            <a:lumMod val="50000"/>
                          </a:schemeClr>
                        </a:solidFill>
                        <a:latin typeface="Calibri"/>
                        <a:ea typeface="Calibri"/>
                        <a:cs typeface="Arial"/>
                      </a:endParaRPr>
                    </a:p>
                  </a:txBody>
                  <a:tcPr marL="68580" marR="68580" marT="0" marB="0"/>
                </a:tc>
              </a:tr>
              <a:tr h="857254">
                <a:tc>
                  <a:txBody>
                    <a:bodyPr/>
                    <a:lstStyle/>
                    <a:p>
                      <a:pPr marL="0" marR="0" algn="ctr" rtl="1">
                        <a:lnSpc>
                          <a:spcPct val="150000"/>
                        </a:lnSpc>
                        <a:spcBef>
                          <a:spcPts val="0"/>
                        </a:spcBef>
                        <a:spcAft>
                          <a:spcPts val="0"/>
                        </a:spcAft>
                      </a:pPr>
                      <a:r>
                        <a:rPr lang="fa-IR" sz="2400" b="1" dirty="0">
                          <a:solidFill>
                            <a:srgbClr val="FF0000"/>
                          </a:solidFill>
                          <a:latin typeface="Calibri"/>
                          <a:ea typeface="Calibri"/>
                          <a:cs typeface="2  Mitra"/>
                        </a:rPr>
                        <a:t>عدم نظارت والدین</a:t>
                      </a:r>
                      <a:endParaRPr lang="en-US" sz="1800" dirty="0">
                        <a:solidFill>
                          <a:srgbClr val="FF0000"/>
                        </a:solidFill>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800" b="1" dirty="0">
                          <a:solidFill>
                            <a:srgbClr val="000000"/>
                          </a:solidFill>
                          <a:latin typeface="Calibri"/>
                          <a:ea typeface="Calibri"/>
                          <a:cs typeface="2  Mitra"/>
                        </a:rPr>
                        <a:t>خانواده</a:t>
                      </a:r>
                      <a:endParaRPr lang="en-US" sz="2000" dirty="0">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400" b="1" dirty="0">
                          <a:solidFill>
                            <a:schemeClr val="accent4">
                              <a:lumMod val="50000"/>
                            </a:schemeClr>
                          </a:solidFill>
                          <a:latin typeface="Calibri"/>
                          <a:ea typeface="Calibri"/>
                          <a:cs typeface="2  Mitra"/>
                        </a:rPr>
                        <a:t>مراقبت والدین</a:t>
                      </a:r>
                      <a:endParaRPr lang="en-US" sz="1800" dirty="0">
                        <a:solidFill>
                          <a:schemeClr val="accent4">
                            <a:lumMod val="50000"/>
                          </a:schemeClr>
                        </a:solidFill>
                        <a:latin typeface="Calibri"/>
                        <a:ea typeface="Calibri"/>
                        <a:cs typeface="Arial"/>
                      </a:endParaRPr>
                    </a:p>
                  </a:txBody>
                  <a:tcPr marL="68580" marR="68580" marT="0" marB="0"/>
                </a:tc>
              </a:tr>
              <a:tr h="857254">
                <a:tc>
                  <a:txBody>
                    <a:bodyPr/>
                    <a:lstStyle/>
                    <a:p>
                      <a:pPr marL="0" marR="0" algn="ctr" rtl="1">
                        <a:lnSpc>
                          <a:spcPct val="150000"/>
                        </a:lnSpc>
                        <a:spcBef>
                          <a:spcPts val="0"/>
                        </a:spcBef>
                        <a:spcAft>
                          <a:spcPts val="0"/>
                        </a:spcAft>
                      </a:pPr>
                      <a:r>
                        <a:rPr lang="fa-IR" sz="2400" b="1" dirty="0">
                          <a:solidFill>
                            <a:srgbClr val="FF0000"/>
                          </a:solidFill>
                          <a:latin typeface="Calibri"/>
                          <a:ea typeface="Calibri"/>
                          <a:cs typeface="2  Mitra"/>
                        </a:rPr>
                        <a:t>سوءمصرف مواد</a:t>
                      </a:r>
                      <a:endParaRPr lang="en-US" sz="1800" dirty="0">
                        <a:solidFill>
                          <a:srgbClr val="FF0000"/>
                        </a:solidFill>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800" b="1" dirty="0">
                          <a:solidFill>
                            <a:srgbClr val="000000"/>
                          </a:solidFill>
                          <a:latin typeface="Calibri"/>
                          <a:ea typeface="Calibri"/>
                          <a:cs typeface="2  Mitra"/>
                        </a:rPr>
                        <a:t>دوست و همدل</a:t>
                      </a:r>
                      <a:endParaRPr lang="en-US" sz="2000" dirty="0">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400" b="1" dirty="0">
                          <a:solidFill>
                            <a:schemeClr val="accent4">
                              <a:lumMod val="50000"/>
                            </a:schemeClr>
                          </a:solidFill>
                          <a:latin typeface="Calibri"/>
                          <a:ea typeface="Calibri"/>
                          <a:cs typeface="2  Mitra"/>
                        </a:rPr>
                        <a:t>توانایی تحصیلی</a:t>
                      </a:r>
                      <a:endParaRPr lang="en-US" sz="1800" dirty="0">
                        <a:solidFill>
                          <a:schemeClr val="accent4">
                            <a:lumMod val="50000"/>
                          </a:schemeClr>
                        </a:solidFill>
                        <a:latin typeface="Calibri"/>
                        <a:ea typeface="Calibri"/>
                        <a:cs typeface="Arial"/>
                      </a:endParaRPr>
                    </a:p>
                  </a:txBody>
                  <a:tcPr marL="68580" marR="68580" marT="0" marB="0"/>
                </a:tc>
              </a:tr>
              <a:tr h="857254">
                <a:tc>
                  <a:txBody>
                    <a:bodyPr/>
                    <a:lstStyle/>
                    <a:p>
                      <a:pPr marL="0" marR="0" algn="ctr" rtl="1">
                        <a:lnSpc>
                          <a:spcPct val="150000"/>
                        </a:lnSpc>
                        <a:spcBef>
                          <a:spcPts val="0"/>
                        </a:spcBef>
                        <a:spcAft>
                          <a:spcPts val="0"/>
                        </a:spcAft>
                      </a:pPr>
                      <a:r>
                        <a:rPr lang="fa-IR" sz="2400" b="1" dirty="0">
                          <a:solidFill>
                            <a:srgbClr val="FF0000"/>
                          </a:solidFill>
                          <a:latin typeface="Calibri"/>
                          <a:ea typeface="Calibri"/>
                          <a:cs typeface="2  Mitra"/>
                        </a:rPr>
                        <a:t>در دسترس بودن مواد</a:t>
                      </a:r>
                      <a:endParaRPr lang="en-US" sz="1800" dirty="0">
                        <a:solidFill>
                          <a:srgbClr val="FF0000"/>
                        </a:solidFill>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800" b="1" dirty="0">
                          <a:solidFill>
                            <a:srgbClr val="000000"/>
                          </a:solidFill>
                          <a:latin typeface="Calibri"/>
                          <a:ea typeface="Calibri"/>
                          <a:cs typeface="2  Mitra"/>
                        </a:rPr>
                        <a:t>مدرسه</a:t>
                      </a:r>
                      <a:endParaRPr lang="en-US" sz="2000" dirty="0">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400" b="1" dirty="0">
                          <a:solidFill>
                            <a:schemeClr val="accent4">
                              <a:lumMod val="50000"/>
                            </a:schemeClr>
                          </a:solidFill>
                          <a:latin typeface="Calibri"/>
                          <a:ea typeface="Calibri"/>
                          <a:cs typeface="2  Mitra"/>
                        </a:rPr>
                        <a:t>سیاست های ضد مواد</a:t>
                      </a:r>
                      <a:endParaRPr lang="en-US" sz="1800" dirty="0">
                        <a:solidFill>
                          <a:schemeClr val="accent4">
                            <a:lumMod val="50000"/>
                          </a:schemeClr>
                        </a:solidFill>
                        <a:latin typeface="Calibri"/>
                        <a:ea typeface="Calibri"/>
                        <a:cs typeface="Arial"/>
                      </a:endParaRPr>
                    </a:p>
                  </a:txBody>
                  <a:tcPr marL="68580" marR="68580" marT="0" marB="0"/>
                </a:tc>
              </a:tr>
              <a:tr h="857254">
                <a:tc>
                  <a:txBody>
                    <a:bodyPr/>
                    <a:lstStyle/>
                    <a:p>
                      <a:pPr marL="0" marR="0" algn="ctr" rtl="1">
                        <a:lnSpc>
                          <a:spcPct val="150000"/>
                        </a:lnSpc>
                        <a:spcBef>
                          <a:spcPts val="0"/>
                        </a:spcBef>
                        <a:spcAft>
                          <a:spcPts val="0"/>
                        </a:spcAft>
                      </a:pPr>
                      <a:r>
                        <a:rPr lang="fa-IR" sz="2400" b="1" dirty="0">
                          <a:solidFill>
                            <a:srgbClr val="FF0000"/>
                          </a:solidFill>
                          <a:latin typeface="Calibri"/>
                          <a:ea typeface="Calibri"/>
                          <a:cs typeface="2  Mitra"/>
                        </a:rPr>
                        <a:t>فقر</a:t>
                      </a:r>
                      <a:endParaRPr lang="en-US" sz="1800" dirty="0">
                        <a:solidFill>
                          <a:srgbClr val="FF0000"/>
                        </a:solidFill>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800" b="1" dirty="0">
                          <a:solidFill>
                            <a:srgbClr val="000000"/>
                          </a:solidFill>
                          <a:latin typeface="Calibri"/>
                          <a:ea typeface="Calibri"/>
                          <a:cs typeface="2  Mitra"/>
                        </a:rPr>
                        <a:t>جامعه</a:t>
                      </a:r>
                      <a:endParaRPr lang="en-US" sz="2000" dirty="0">
                        <a:latin typeface="Calibri"/>
                        <a:ea typeface="Calibri"/>
                        <a:cs typeface="Arial"/>
                      </a:endParaRPr>
                    </a:p>
                  </a:txBody>
                  <a:tcPr marL="68580" marR="68580" marT="0" marB="0"/>
                </a:tc>
                <a:tc>
                  <a:txBody>
                    <a:bodyPr/>
                    <a:lstStyle/>
                    <a:p>
                      <a:pPr marL="0" marR="0" algn="ctr" rtl="1">
                        <a:lnSpc>
                          <a:spcPct val="150000"/>
                        </a:lnSpc>
                        <a:spcBef>
                          <a:spcPts val="0"/>
                        </a:spcBef>
                        <a:spcAft>
                          <a:spcPts val="0"/>
                        </a:spcAft>
                      </a:pPr>
                      <a:r>
                        <a:rPr lang="fa-IR" sz="2400" b="1" dirty="0">
                          <a:solidFill>
                            <a:schemeClr val="accent4">
                              <a:lumMod val="50000"/>
                            </a:schemeClr>
                          </a:solidFill>
                          <a:latin typeface="Calibri"/>
                          <a:ea typeface="Calibri"/>
                          <a:cs typeface="2  Mitra"/>
                        </a:rPr>
                        <a:t>پیوند عمیق با همسایگان</a:t>
                      </a:r>
                      <a:endParaRPr lang="en-US" sz="1800" dirty="0">
                        <a:solidFill>
                          <a:schemeClr val="accent4">
                            <a:lumMod val="50000"/>
                          </a:schemeClr>
                        </a:solidFill>
                        <a:latin typeface="Calibri"/>
                        <a:ea typeface="Calibri"/>
                        <a:cs typeface="Arial"/>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normAutofit/>
          </a:bodyPr>
          <a:lstStyle/>
          <a:p>
            <a:pPr algn="ctr"/>
            <a:r>
              <a:rPr lang="fa-IR" sz="2000" dirty="0" smtClean="0">
                <a:cs typeface="B Titr" pitchFamily="2" charset="-78"/>
              </a:rPr>
              <a:t>برنامه های پیشگیری از آسیب های اجتماعی و اعتیاد در مدارس</a:t>
            </a:r>
            <a:endParaRPr lang="en-US" sz="2400" dirty="0">
              <a:cs typeface="B Titr" pitchFamily="2" charset="-78"/>
            </a:endParaRPr>
          </a:p>
        </p:txBody>
      </p:sp>
      <p:sp>
        <p:nvSpPr>
          <p:cNvPr id="3" name="Content Placeholder 2"/>
          <p:cNvSpPr>
            <a:spLocks noGrp="1"/>
          </p:cNvSpPr>
          <p:nvPr>
            <p:ph idx="1"/>
          </p:nvPr>
        </p:nvSpPr>
        <p:spPr>
          <a:xfrm>
            <a:off x="214282" y="1935480"/>
            <a:ext cx="8472518" cy="4389120"/>
          </a:xfrm>
        </p:spPr>
        <p:txBody>
          <a:bodyPr>
            <a:normAutofit fontScale="92500"/>
          </a:bodyPr>
          <a:lstStyle/>
          <a:p>
            <a:r>
              <a:rPr lang="fa-IR" dirty="0" smtClean="0"/>
              <a:t>تشکیل کمیته پیش گیری از آسیب های اجتماعی در مدرسه  برابربا دستورالعمل ارسالی</a:t>
            </a:r>
          </a:p>
          <a:p>
            <a:r>
              <a:rPr lang="fa-IR" dirty="0" smtClean="0"/>
              <a:t>معرفی رابط پیشگیری از آسیب های اجتماعی</a:t>
            </a:r>
          </a:p>
          <a:p>
            <a:r>
              <a:rPr lang="fa-IR" dirty="0" smtClean="0"/>
              <a:t>برگزاری جلسات آموزشی با هدف پیشگیری از آسیب های اجتماعی ویژه کار کنان ، اولیاءو دانش آموزان مدرسه</a:t>
            </a:r>
          </a:p>
          <a:p>
            <a:r>
              <a:rPr lang="fa-IR" dirty="0" smtClean="0"/>
              <a:t>برگزاری نمایشگاه با محوریت پیشگیری از آسیب های اجتماعی در سطح مدرسه</a:t>
            </a:r>
          </a:p>
          <a:p>
            <a:r>
              <a:rPr lang="fa-IR" dirty="0" smtClean="0"/>
              <a:t>برگزاری مسابقات (نقاشی ، داستان نویسی ،کاریکاتورو ...)ویژه دانش آموزان</a:t>
            </a:r>
            <a:endParaRPr lang="fa-IR" dirty="0"/>
          </a:p>
          <a:p>
            <a:r>
              <a:rPr lang="fa-IR" dirty="0" smtClean="0"/>
              <a:t>آماده نمودن دانش آموزان برای شرکت فعال در جشنواره نوجوان سالم</a:t>
            </a:r>
          </a:p>
          <a:p>
            <a:r>
              <a:rPr lang="fa-IR" dirty="0" smtClean="0"/>
              <a:t>تهیه جزوه و برشور و تراکت جهت افزایش آگاهی گروه های هدف</a:t>
            </a:r>
          </a:p>
          <a:p>
            <a:endParaRPr lang="fa-I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29904" y="692696"/>
            <a:ext cx="8229600" cy="5400600"/>
          </a:xfrm>
          <a:prstGeom prst="rect">
            <a:avLst/>
          </a:prstGeom>
          <a:noFill/>
          <a:ln w="9525">
            <a:noFill/>
            <a:miter lim="800000"/>
            <a:headEnd/>
            <a:tailEnd/>
          </a:ln>
        </p:spPr>
        <p:txBody>
          <a:bodyPr vert="horz" wrap="square" lIns="91440" tIns="45720" rIns="91440" bIns="91440" numCol="1" anchor="ctr" anchorCtr="0" compatLnSpc="1">
            <a:prstTxWarp prst="textNoShape">
              <a:avLst/>
            </a:prstTxWarp>
            <a:norm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fa-IR" sz="4000" b="0" i="0" u="none" strike="noStrike" kern="1200" cap="none" spc="0" normalizeH="0" baseline="0" noProof="0" dirty="0" smtClean="0">
                <a:ln>
                  <a:noFill/>
                </a:ln>
                <a:solidFill>
                  <a:srgbClr val="FF0000"/>
                </a:solidFill>
                <a:effectLst/>
                <a:uLnTx/>
                <a:uFillTx/>
                <a:latin typeface="+mj-lt"/>
                <a:ea typeface="+mj-ea"/>
                <a:cs typeface="B Titr" pitchFamily="2" charset="-78"/>
              </a:rPr>
              <a:t>کارگاه</a:t>
            </a:r>
            <a:r>
              <a:rPr kumimoji="0" lang="fa-IR" sz="4000" b="0" i="0" u="none" strike="noStrike" kern="1200" cap="none" spc="0" normalizeH="0" noProof="0" dirty="0" smtClean="0">
                <a:ln>
                  <a:noFill/>
                </a:ln>
                <a:solidFill>
                  <a:srgbClr val="FF0000"/>
                </a:solidFill>
                <a:effectLst/>
                <a:uLnTx/>
                <a:uFillTx/>
                <a:latin typeface="+mj-lt"/>
                <a:ea typeface="+mj-ea"/>
                <a:cs typeface="B Titr" pitchFamily="2" charset="-78"/>
              </a:rPr>
              <a:t> مشترک مرکز تحقیقات عوامل اجتماعی موثر بر سلامت دانشگاه علوم پزشکی  و واحد پیشگیری از آسیب های اجتماعی و واحد سلامت و تندرستی آموزش و </a:t>
            </a:r>
            <a:r>
              <a:rPr kumimoji="0" lang="fa-IR" sz="4000" b="0" i="0" u="none" strike="noStrike" kern="1200" cap="none" spc="0" normalizeH="0" noProof="0" dirty="0" smtClean="0">
                <a:ln>
                  <a:noFill/>
                </a:ln>
                <a:solidFill>
                  <a:srgbClr val="FF0000"/>
                </a:solidFill>
                <a:effectLst/>
                <a:uLnTx/>
                <a:uFillTx/>
                <a:latin typeface="+mj-lt"/>
                <a:ea typeface="+mj-ea"/>
                <a:cs typeface="B Titr" pitchFamily="2" charset="-78"/>
              </a:rPr>
              <a:t>پرورش</a:t>
            </a:r>
          </a:p>
          <a:p>
            <a:pPr marL="0" marR="0" lvl="0" indent="0" algn="ctr" defTabSz="914400" rtl="1"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noProof="0" dirty="0" smtClean="0">
              <a:ln>
                <a:noFill/>
              </a:ln>
              <a:solidFill>
                <a:srgbClr val="FF0000"/>
              </a:solidFill>
              <a:effectLst/>
              <a:uLnTx/>
              <a:uFillTx/>
              <a:latin typeface="+mj-lt"/>
              <a:ea typeface="+mj-ea"/>
              <a:cs typeface="B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defRPr/>
            </a:pPr>
            <a:r>
              <a:rPr lang="fa-IR" sz="4000" noProof="0" dirty="0" smtClean="0">
                <a:solidFill>
                  <a:srgbClr val="FFFF00"/>
                </a:solidFill>
                <a:latin typeface="+mj-lt"/>
                <a:ea typeface="+mj-ea"/>
                <a:cs typeface="B Titr" pitchFamily="2" charset="-78"/>
              </a:rPr>
              <a:t>تهیه کننده: مهدی نعیم</a:t>
            </a:r>
            <a:endParaRPr kumimoji="0" lang="en-US" sz="4000" b="0" i="0" u="none" strike="noStrike" kern="1200" cap="none" spc="0" normalizeH="0" baseline="0" noProof="0" dirty="0">
              <a:ln>
                <a:noFill/>
              </a:ln>
              <a:solidFill>
                <a:srgbClr val="FFFF00"/>
              </a:solidFill>
              <a:effectLst/>
              <a:uLnTx/>
              <a:uFillTx/>
              <a:latin typeface="+mj-lt"/>
              <a:ea typeface="+mj-ea"/>
              <a:cs typeface="B Titr" pitchFamily="2" charset="-78"/>
            </a:endParaRPr>
          </a:p>
        </p:txBody>
      </p:sp>
      <p:sp>
        <p:nvSpPr>
          <p:cNvPr id="6" name="Content Placeholder 2"/>
          <p:cNvSpPr txBox="1">
            <a:spLocks/>
          </p:cNvSpPr>
          <p:nvPr/>
        </p:nvSpPr>
        <p:spPr bwMode="auto">
          <a:xfrm>
            <a:off x="-27296" y="5949280"/>
            <a:ext cx="9144000" cy="14110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1" eaLnBrk="0" fontAlgn="base" latinLnBrk="0" hangingPunct="0">
              <a:lnSpc>
                <a:spcPct val="100000"/>
              </a:lnSpc>
              <a:spcBef>
                <a:spcPts val="575"/>
              </a:spcBef>
              <a:spcAft>
                <a:spcPct val="0"/>
              </a:spcAft>
              <a:buClr>
                <a:schemeClr val="accent1"/>
              </a:buClr>
              <a:buSzPct val="85000"/>
              <a:buFont typeface="Wingdings 2" pitchFamily="18" charset="2"/>
              <a:buNone/>
              <a:tabLst/>
              <a:defRPr/>
            </a:pPr>
            <a:endParaRPr kumimoji="0" lang="fa-IR" sz="2600" b="0" i="0" u="none" strike="noStrike" kern="1200" cap="none" spc="0" normalizeH="0" baseline="0" noProof="0" dirty="0" smtClean="0">
              <a:ln>
                <a:noFill/>
              </a:ln>
              <a:solidFill>
                <a:schemeClr val="tx2"/>
              </a:solidFill>
              <a:effectLst/>
              <a:uLnTx/>
              <a:uFillTx/>
              <a:latin typeface="+mn-lt"/>
              <a:ea typeface="+mn-ea"/>
              <a:cs typeface="B Titr" pitchFamily="2" charset="-78"/>
            </a:endParaRPr>
          </a:p>
          <a:p>
            <a:pPr marL="0" marR="0" lvl="0" indent="0" algn="ctr" defTabSz="914400" rtl="1" eaLnBrk="0" fontAlgn="base" latinLnBrk="0" hangingPunct="0">
              <a:lnSpc>
                <a:spcPct val="100000"/>
              </a:lnSpc>
              <a:spcBef>
                <a:spcPts val="575"/>
              </a:spcBef>
              <a:spcAft>
                <a:spcPct val="0"/>
              </a:spcAft>
              <a:buClr>
                <a:schemeClr val="accent1"/>
              </a:buClr>
              <a:buSzPct val="85000"/>
              <a:buFont typeface="Wingdings 2" pitchFamily="18" charset="2"/>
              <a:buNone/>
              <a:tabLst/>
              <a:defRPr/>
            </a:pPr>
            <a:endParaRPr lang="fa-IR" sz="2600" dirty="0" smtClean="0">
              <a:solidFill>
                <a:schemeClr val="accent2">
                  <a:lumMod val="60000"/>
                  <a:lumOff val="40000"/>
                </a:schemeClr>
              </a:solidFill>
              <a:cs typeface="B Titr" pitchFamily="2" charset="-78"/>
            </a:endParaRPr>
          </a:p>
          <a:p>
            <a:pPr marL="0" marR="0" lvl="0" indent="0" algn="ctr" defTabSz="914400" rtl="1" eaLnBrk="0" fontAlgn="base" latinLnBrk="0" hangingPunct="0">
              <a:lnSpc>
                <a:spcPct val="100000"/>
              </a:lnSpc>
              <a:spcBef>
                <a:spcPts val="575"/>
              </a:spcBef>
              <a:spcAft>
                <a:spcPct val="0"/>
              </a:spcAft>
              <a:buClr>
                <a:schemeClr val="accent1"/>
              </a:buClr>
              <a:buSzPct val="85000"/>
              <a:buFont typeface="Wingdings 2" pitchFamily="18" charset="2"/>
              <a:buNone/>
              <a:tabLst/>
              <a:defRPr/>
            </a:pPr>
            <a:endParaRPr kumimoji="0" lang="fa-IR" sz="2600" b="0" i="0" u="none" strike="noStrike" kern="1200" cap="none" spc="0" normalizeH="0" baseline="0" noProof="0" dirty="0" smtClean="0">
              <a:ln>
                <a:noFill/>
              </a:ln>
              <a:solidFill>
                <a:schemeClr val="accent2">
                  <a:lumMod val="60000"/>
                  <a:lumOff val="40000"/>
                </a:schemeClr>
              </a:solidFill>
              <a:effectLst/>
              <a:uLnTx/>
              <a:uFillTx/>
              <a:latin typeface="+mn-lt"/>
              <a:ea typeface="+mn-ea"/>
              <a:cs typeface="B Titr" pitchFamily="2" charset="-78"/>
            </a:endParaRPr>
          </a:p>
          <a:p>
            <a:pPr marL="0" marR="0" lvl="0" indent="0" algn="ctr" defTabSz="914400" rtl="1" eaLnBrk="0" fontAlgn="base" latinLnBrk="0" hangingPunct="0">
              <a:lnSpc>
                <a:spcPct val="100000"/>
              </a:lnSpc>
              <a:spcBef>
                <a:spcPts val="575"/>
              </a:spcBef>
              <a:spcAft>
                <a:spcPct val="0"/>
              </a:spcAft>
              <a:buClr>
                <a:schemeClr val="accent1"/>
              </a:buClr>
              <a:buSzPct val="85000"/>
              <a:buFont typeface="Wingdings 2" pitchFamily="18" charset="2"/>
              <a:buNone/>
              <a:tabLst/>
              <a:defRPr/>
            </a:pPr>
            <a:endParaRPr kumimoji="0" lang="fa-IR" sz="2600" b="0" i="0" u="none" strike="noStrike" kern="1200" cap="none" spc="0" normalizeH="0" baseline="0" noProof="0" dirty="0" smtClean="0">
              <a:ln>
                <a:noFill/>
              </a:ln>
              <a:solidFill>
                <a:schemeClr val="accent2">
                  <a:lumMod val="60000"/>
                  <a:lumOff val="40000"/>
                </a:schemeClr>
              </a:solidFill>
              <a:effectLst/>
              <a:uLnTx/>
              <a:uFillTx/>
              <a:latin typeface="+mn-lt"/>
              <a:ea typeface="+mn-ea"/>
              <a:cs typeface="B Titr" pitchFamily="2" charset="-78"/>
            </a:endParaRPr>
          </a:p>
          <a:p>
            <a:pPr marL="0" marR="0" lvl="0" indent="0" algn="ctr" defTabSz="914400" rtl="1" eaLnBrk="0" fontAlgn="base" latinLnBrk="0" hangingPunct="0">
              <a:lnSpc>
                <a:spcPct val="100000"/>
              </a:lnSpc>
              <a:spcBef>
                <a:spcPts val="575"/>
              </a:spcBef>
              <a:spcAft>
                <a:spcPct val="0"/>
              </a:spcAft>
              <a:buClr>
                <a:schemeClr val="accent1"/>
              </a:buClr>
              <a:buSzPct val="85000"/>
              <a:buFont typeface="Wingdings 2" pitchFamily="18" charset="2"/>
              <a:buNone/>
              <a:tabLst/>
              <a:defRPr/>
            </a:pPr>
            <a:endParaRPr kumimoji="0" lang="en-US" sz="2600" b="0" i="0" u="none" strike="noStrike" kern="1200" cap="none" spc="0" normalizeH="0" baseline="0" noProof="0" dirty="0">
              <a:ln>
                <a:noFill/>
              </a:ln>
              <a:solidFill>
                <a:schemeClr val="accent2">
                  <a:lumMod val="60000"/>
                  <a:lumOff val="40000"/>
                </a:schemeClr>
              </a:solidFill>
              <a:effectLst/>
              <a:uLnTx/>
              <a:uFillTx/>
              <a:latin typeface="+mn-lt"/>
              <a:ea typeface="+mn-ea"/>
              <a:cs typeface="B Tit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265" y="476672"/>
            <a:ext cx="8229600" cy="1152128"/>
          </a:xfrm>
        </p:spPr>
        <p:txBody>
          <a:bodyPr>
            <a:normAutofit/>
          </a:bodyPr>
          <a:lstStyle/>
          <a:p>
            <a:pPr algn="ctr"/>
            <a:r>
              <a:rPr lang="fa-IR" sz="2800" dirty="0" smtClean="0">
                <a:solidFill>
                  <a:srgbClr val="FF0000"/>
                </a:solidFill>
                <a:cs typeface="B Titr" pitchFamily="2" charset="-78"/>
              </a:rPr>
              <a:t>اهداف </a:t>
            </a:r>
            <a:r>
              <a:rPr lang="fa-IR" sz="2800" dirty="0" smtClean="0">
                <a:solidFill>
                  <a:srgbClr val="FF0000"/>
                </a:solidFill>
                <a:cs typeface="B Titr" pitchFamily="2" charset="-78"/>
              </a:rPr>
              <a:t>ایجاد کارگاه</a:t>
            </a:r>
            <a:endParaRPr lang="en-US" sz="2800" dirty="0">
              <a:solidFill>
                <a:srgbClr val="FF0000"/>
              </a:solidFill>
              <a:cs typeface="B Titr" pitchFamily="2" charset="-78"/>
            </a:endParaRPr>
          </a:p>
        </p:txBody>
      </p:sp>
      <p:sp>
        <p:nvSpPr>
          <p:cNvPr id="3" name="Content Placeholder 2"/>
          <p:cNvSpPr>
            <a:spLocks noGrp="1"/>
          </p:cNvSpPr>
          <p:nvPr>
            <p:ph idx="1"/>
          </p:nvPr>
        </p:nvSpPr>
        <p:spPr>
          <a:xfrm>
            <a:off x="251520" y="1935480"/>
            <a:ext cx="8640960" cy="4661872"/>
          </a:xfrm>
        </p:spPr>
        <p:txBody>
          <a:bodyPr>
            <a:normAutofit fontScale="85000" lnSpcReduction="20000"/>
          </a:bodyPr>
          <a:lstStyle/>
          <a:p>
            <a:pPr lvl="0"/>
            <a:r>
              <a:rPr lang="fa-IR" b="1" i="1" u="sng" dirty="0" smtClean="0">
                <a:cs typeface="B Zar" panose="00000400000000000000" pitchFamily="2" charset="-78"/>
              </a:rPr>
              <a:t>هدف کلی </a:t>
            </a:r>
            <a:endParaRPr lang="en-US" dirty="0" smtClean="0">
              <a:cs typeface="B Zar" panose="00000400000000000000" pitchFamily="2" charset="-78"/>
            </a:endParaRPr>
          </a:p>
          <a:p>
            <a:pPr>
              <a:buNone/>
            </a:pPr>
            <a:r>
              <a:rPr lang="fa-IR" dirty="0" smtClean="0">
                <a:cs typeface="B Zar" panose="00000400000000000000" pitchFamily="2" charset="-78"/>
              </a:rPr>
              <a:t>آشنایی </a:t>
            </a:r>
            <a:r>
              <a:rPr lang="fa-IR" dirty="0">
                <a:cs typeface="B Zar" panose="00000400000000000000" pitchFamily="2" charset="-78"/>
              </a:rPr>
              <a:t>با  ماموریت‌ها و برنامه‌های مرکز پیشگیری از آسیب‌های اجتماعی و واحد سلامت و تندرستی آموزش و </a:t>
            </a:r>
            <a:r>
              <a:rPr lang="fa-IR" dirty="0" smtClean="0">
                <a:cs typeface="B Zar" panose="00000400000000000000" pitchFamily="2" charset="-78"/>
              </a:rPr>
              <a:t>پرورش</a:t>
            </a:r>
            <a:endParaRPr lang="en-US" dirty="0" smtClean="0">
              <a:cs typeface="B Zar" panose="00000400000000000000" pitchFamily="2" charset="-78"/>
            </a:endParaRPr>
          </a:p>
          <a:p>
            <a:pPr>
              <a:buNone/>
            </a:pPr>
            <a:r>
              <a:rPr lang="fa-IR" dirty="0" smtClean="0">
                <a:cs typeface="B Zar" panose="00000400000000000000" pitchFamily="2" charset="-78"/>
              </a:rPr>
              <a:t>بررسی راهکارهای پیشگیری از آسیب های اجتماعی، رفتارهای پرخطر و سوء مصرف مواد در بین دانش آموزان </a:t>
            </a:r>
            <a:endParaRPr lang="en-US" dirty="0" smtClean="0">
              <a:cs typeface="B Zar" panose="00000400000000000000" pitchFamily="2" charset="-78"/>
            </a:endParaRPr>
          </a:p>
          <a:p>
            <a:pPr>
              <a:buNone/>
            </a:pPr>
            <a:r>
              <a:rPr lang="fa-IR" dirty="0" smtClean="0">
                <a:cs typeface="B Zar" panose="00000400000000000000" pitchFamily="2" charset="-78"/>
              </a:rPr>
              <a:t> </a:t>
            </a:r>
            <a:endParaRPr lang="en-US" dirty="0" smtClean="0">
              <a:cs typeface="B Zar" panose="00000400000000000000" pitchFamily="2" charset="-78"/>
            </a:endParaRPr>
          </a:p>
          <a:p>
            <a:pPr lvl="0"/>
            <a:r>
              <a:rPr lang="fa-IR" b="1" i="1" u="sng" dirty="0" smtClean="0">
                <a:cs typeface="B Zar" panose="00000400000000000000" pitchFamily="2" charset="-78"/>
              </a:rPr>
              <a:t>اهداف اختصاصی </a:t>
            </a:r>
            <a:endParaRPr lang="en-US" dirty="0" smtClean="0">
              <a:cs typeface="B Zar" panose="00000400000000000000" pitchFamily="2" charset="-78"/>
            </a:endParaRPr>
          </a:p>
          <a:p>
            <a:pPr lvl="0">
              <a:buNone/>
            </a:pPr>
            <a:r>
              <a:rPr lang="fa-IR" dirty="0" smtClean="0">
                <a:cs typeface="B Zar" panose="00000400000000000000" pitchFamily="2" charset="-78"/>
              </a:rPr>
              <a:t>افزایش دانش و آگاهی در زمینه ی پیشگیری از آسیب های اجتماعی، رفتارهای پرخطر و اعتیاد</a:t>
            </a:r>
            <a:endParaRPr lang="en-US" dirty="0" smtClean="0">
              <a:cs typeface="B Zar" panose="00000400000000000000" pitchFamily="2" charset="-78"/>
            </a:endParaRPr>
          </a:p>
          <a:p>
            <a:pPr lvl="0">
              <a:buNone/>
            </a:pPr>
            <a:r>
              <a:rPr lang="fa-IR" dirty="0" smtClean="0">
                <a:cs typeface="B Zar" panose="00000400000000000000" pitchFamily="2" charset="-78"/>
              </a:rPr>
              <a:t>ارتقای توانمندی های روانی- اجتماعی در زمینه ی مراقبت در برابر آسیب های اجتماعی، رفتارهای پرخطر و اعتیاد</a:t>
            </a:r>
            <a:endParaRPr lang="en-US" dirty="0" smtClean="0">
              <a:cs typeface="B Zar" panose="00000400000000000000" pitchFamily="2" charset="-78"/>
            </a:endParaRPr>
          </a:p>
          <a:p>
            <a:pPr lvl="0">
              <a:buNone/>
            </a:pPr>
            <a:r>
              <a:rPr lang="fa-IR" dirty="0" smtClean="0">
                <a:cs typeface="B Zar" panose="00000400000000000000" pitchFamily="2" charset="-78"/>
              </a:rPr>
              <a:t>هماهنگی، ساماندهی و یکپارچه سازی طرح ها، فعالیت ها و خدمات پیشگیرانه</a:t>
            </a:r>
            <a:endParaRPr lang="en-US" dirty="0" smtClean="0">
              <a:cs typeface="B Zar" panose="00000400000000000000" pitchFamily="2" charset="-78"/>
            </a:endParaRPr>
          </a:p>
          <a:p>
            <a:pPr lvl="0">
              <a:buNone/>
            </a:pPr>
            <a:r>
              <a:rPr lang="fa-IR" dirty="0" smtClean="0">
                <a:cs typeface="B Zar" panose="00000400000000000000" pitchFamily="2" charset="-78"/>
              </a:rPr>
              <a:t>ارتقاء، توسعه و کیفیت بخشی طرح ها و برنامه های پیشگیرانه </a:t>
            </a:r>
            <a:endParaRPr lang="en-US" dirty="0" smtClean="0">
              <a:cs typeface="B Zar" panose="00000400000000000000" pitchFamily="2" charset="-78"/>
            </a:endParaRPr>
          </a:p>
          <a:p>
            <a:pPr lvl="0">
              <a:buNone/>
            </a:pPr>
            <a:r>
              <a:rPr lang="fa-IR" dirty="0" smtClean="0">
                <a:cs typeface="B Zar" panose="00000400000000000000" pitchFamily="2" charset="-78"/>
              </a:rPr>
              <a:t>بررسی راهکارهای کاهش عوامل مخاطره آمیز و تهدید کننده دانش آموزان </a:t>
            </a:r>
            <a:endParaRPr lang="en-US" dirty="0" smtClean="0">
              <a:cs typeface="B Zar" panose="00000400000000000000" pitchFamily="2" charset="-78"/>
            </a:endParaRPr>
          </a:p>
          <a:p>
            <a:pPr lvl="0">
              <a:buNone/>
            </a:pPr>
            <a:r>
              <a:rPr lang="fa-IR" dirty="0" smtClean="0">
                <a:cs typeface="B Zar" panose="00000400000000000000" pitchFamily="2" charset="-78"/>
              </a:rPr>
              <a:t>رصد وضعیت آسیب های اجتماعی دانش آموزان </a:t>
            </a:r>
          </a:p>
          <a:p>
            <a:pPr lvl="0">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14414" y="785794"/>
            <a:ext cx="6543675" cy="59150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3"/>
            <a:ext cx="8572560" cy="1071571"/>
          </a:xfrm>
          <a:solidFill>
            <a:schemeClr val="bg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a:normAutofit/>
          </a:bodyPr>
          <a:lstStyle/>
          <a:p>
            <a:pPr algn="ctr"/>
            <a:r>
              <a:rPr lang="fa-IR" sz="3200" b="1" dirty="0" smtClean="0">
                <a:solidFill>
                  <a:srgbClr val="FF0000"/>
                </a:solidFill>
              </a:rPr>
              <a:t>سیاستهای اصلی در پیشگیری از آسیبهای اجتماعی در مدارس</a:t>
            </a:r>
            <a:endParaRPr lang="en-US" sz="3200" dirty="0">
              <a:solidFill>
                <a:srgbClr val="FF0000"/>
              </a:solidFill>
            </a:endParaRPr>
          </a:p>
        </p:txBody>
      </p:sp>
      <p:sp>
        <p:nvSpPr>
          <p:cNvPr id="3" name="Content Placeholder 2"/>
          <p:cNvSpPr>
            <a:spLocks noGrp="1"/>
          </p:cNvSpPr>
          <p:nvPr>
            <p:ph idx="1"/>
          </p:nvPr>
        </p:nvSpPr>
        <p:spPr>
          <a:xfrm>
            <a:off x="285720" y="1357299"/>
            <a:ext cx="8572560" cy="5214974"/>
          </a:xfrm>
          <a:solidFill>
            <a:schemeClr val="bg1">
              <a:lumMod val="40000"/>
              <a:lumOff val="60000"/>
            </a:schemeClr>
          </a:solidFill>
          <a:ln w="57150">
            <a:solidFill>
              <a:schemeClr val="tx1"/>
            </a:solidFill>
          </a:ln>
          <a:effectLst>
            <a:outerShdw blurRad="50800" dist="38100" dir="5400000" algn="t" rotWithShape="0">
              <a:prstClr val="black">
                <a:alpha val="40000"/>
              </a:prstClr>
            </a:outerShdw>
          </a:effectLst>
          <a:scene3d>
            <a:camera prst="orthographicFront"/>
            <a:lightRig rig="threePt" dir="t"/>
          </a:scene3d>
          <a:sp3d>
            <a:bevelT w="114300" prst="hardEdge"/>
          </a:sp3d>
        </p:spPr>
        <p:txBody>
          <a:bodyPr>
            <a:normAutofit/>
          </a:bodyPr>
          <a:lstStyle/>
          <a:p>
            <a:pPr algn="r" rtl="1">
              <a:lnSpc>
                <a:spcPct val="150000"/>
              </a:lnSpc>
              <a:buNone/>
            </a:pPr>
            <a:r>
              <a:rPr lang="fa-IR" sz="2800" b="1" dirty="0" smtClean="0">
                <a:solidFill>
                  <a:schemeClr val="bg2"/>
                </a:solidFill>
              </a:rPr>
              <a:t>    </a:t>
            </a:r>
          </a:p>
          <a:p>
            <a:pPr marL="0">
              <a:lnSpc>
                <a:spcPct val="150000"/>
              </a:lnSpc>
              <a:spcBef>
                <a:spcPts val="0"/>
              </a:spcBef>
              <a:spcAft>
                <a:spcPts val="1000"/>
              </a:spcAft>
            </a:pPr>
            <a:r>
              <a:rPr lang="fa-IR" sz="2800" b="1" dirty="0" smtClean="0">
                <a:solidFill>
                  <a:srgbClr val="000000"/>
                </a:solidFill>
                <a:ea typeface="Calibri"/>
                <a:cs typeface="2  Mitra"/>
              </a:rPr>
              <a:t>استفاده از مشارکت  کارکنان ، اولیا ء و دانش آموزان </a:t>
            </a:r>
            <a:endParaRPr lang="en-US" sz="2000" dirty="0" smtClean="0">
              <a:ea typeface="Calibri"/>
              <a:cs typeface="Arial"/>
            </a:endParaRPr>
          </a:p>
          <a:p>
            <a:pPr marL="0" marR="0" algn="r" rtl="1">
              <a:lnSpc>
                <a:spcPct val="150000"/>
              </a:lnSpc>
              <a:spcBef>
                <a:spcPts val="0"/>
              </a:spcBef>
              <a:spcAft>
                <a:spcPts val="1000"/>
              </a:spcAft>
            </a:pPr>
            <a:r>
              <a:rPr lang="fa-IR" sz="2800" b="1" dirty="0" smtClean="0">
                <a:solidFill>
                  <a:srgbClr val="000000"/>
                </a:solidFill>
                <a:ea typeface="Calibri"/>
                <a:cs typeface="2  Mitra"/>
              </a:rPr>
              <a:t>انتخاب اهداف کوچک و سهل الوصول</a:t>
            </a:r>
            <a:endParaRPr lang="en-US" sz="2000" dirty="0" smtClean="0">
              <a:ea typeface="Calibri"/>
              <a:cs typeface="Arial"/>
            </a:endParaRPr>
          </a:p>
          <a:p>
            <a:pPr marL="0" marR="0" algn="r" rtl="1">
              <a:lnSpc>
                <a:spcPct val="150000"/>
              </a:lnSpc>
              <a:spcBef>
                <a:spcPts val="0"/>
              </a:spcBef>
              <a:spcAft>
                <a:spcPts val="1000"/>
              </a:spcAft>
            </a:pPr>
            <a:r>
              <a:rPr lang="fa-IR" sz="2800" b="1" dirty="0" smtClean="0">
                <a:solidFill>
                  <a:srgbClr val="000000"/>
                </a:solidFill>
                <a:ea typeface="Calibri"/>
                <a:cs typeface="2  Mitra"/>
              </a:rPr>
              <a:t>تمرکز روی عوامل آسیب پذیری شناخته شده</a:t>
            </a:r>
            <a:endParaRPr lang="en-US" sz="2000" dirty="0" smtClean="0">
              <a:ea typeface="Calibri"/>
              <a:cs typeface="Arial"/>
            </a:endParaRPr>
          </a:p>
          <a:p>
            <a:pPr marL="0" marR="0" algn="r" rtl="1">
              <a:lnSpc>
                <a:spcPct val="150000"/>
              </a:lnSpc>
              <a:spcBef>
                <a:spcPts val="0"/>
              </a:spcBef>
              <a:spcAft>
                <a:spcPts val="1000"/>
              </a:spcAft>
            </a:pPr>
            <a:r>
              <a:rPr lang="fa-IR" sz="2800" b="1" dirty="0" smtClean="0">
                <a:solidFill>
                  <a:srgbClr val="000000"/>
                </a:solidFill>
                <a:ea typeface="Calibri"/>
                <a:cs typeface="2  Mitra"/>
              </a:rPr>
              <a:t>بکارگیری برنامه های متناسب با دوره رشد روانی گروه هدف</a:t>
            </a:r>
            <a:endParaRPr lang="en-US" sz="2000" dirty="0" smtClean="0">
              <a:ea typeface="Calibri"/>
              <a:cs typeface="Arial"/>
            </a:endParaRPr>
          </a:p>
          <a:p>
            <a:pPr marL="0" marR="0" algn="r" rtl="1">
              <a:lnSpc>
                <a:spcPct val="150000"/>
              </a:lnSpc>
              <a:spcBef>
                <a:spcPts val="0"/>
              </a:spcBef>
              <a:spcAft>
                <a:spcPts val="1000"/>
              </a:spcAft>
            </a:pPr>
            <a:r>
              <a:rPr lang="fa-IR" sz="2800" b="1" dirty="0" smtClean="0">
                <a:solidFill>
                  <a:srgbClr val="000000"/>
                </a:solidFill>
                <a:ea typeface="Calibri"/>
                <a:cs typeface="2  Mitra"/>
              </a:rPr>
              <a:t>بکارگیری توام برنامه های مرتبط با چند عامل آسیب پذیری</a:t>
            </a:r>
            <a:endParaRPr lang="en-US" sz="2000" dirty="0" smtClean="0">
              <a:ea typeface="Calibri"/>
              <a:cs typeface="Arial"/>
            </a:endParaRPr>
          </a:p>
          <a:p>
            <a:pPr algn="r" rtl="1">
              <a:lnSpc>
                <a:spcPct val="150000"/>
              </a:lnSpc>
              <a:buNone/>
            </a:pPr>
            <a:endParaRPr lang="fa-IR" sz="2800" b="1" dirty="0" smtClean="0">
              <a:solidFill>
                <a:schemeClr val="bg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sz="5400" dirty="0" smtClean="0">
                <a:cs typeface="B Titr" pitchFamily="2" charset="-78"/>
              </a:rPr>
              <a:t>آشنایی با پیشگیری </a:t>
            </a:r>
            <a:br>
              <a:rPr lang="fa-IR" sz="5400" dirty="0" smtClean="0">
                <a:cs typeface="B Titr" pitchFamily="2" charset="-78"/>
              </a:rPr>
            </a:br>
            <a:r>
              <a:rPr lang="fa-IR" sz="5400" dirty="0" smtClean="0">
                <a:cs typeface="B Titr" pitchFamily="2" charset="-78"/>
              </a:rPr>
              <a:t>وطبقه بندی های آن</a:t>
            </a:r>
            <a:endParaRPr lang="fa-IR" dirty="0">
              <a:cs typeface="B Tit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14282" y="1285875"/>
            <a:ext cx="8715436" cy="4832092"/>
          </a:xfrm>
          <a:prstGeom prst="rect">
            <a:avLst/>
          </a:prstGeom>
          <a:noFill/>
          <a:ln w="12700">
            <a:noFill/>
            <a:miter lim="800000"/>
            <a:headEnd type="none" w="sm" len="sm"/>
            <a:tailEnd type="none" w="sm" len="sm"/>
          </a:ln>
        </p:spPr>
        <p:txBody>
          <a:bodyPr wrap="square">
            <a:spAutoFit/>
          </a:bodyPr>
          <a:lstStyle/>
          <a:p>
            <a:pPr fontAlgn="auto">
              <a:spcBef>
                <a:spcPts val="0"/>
              </a:spcBef>
              <a:spcAft>
                <a:spcPts val="0"/>
              </a:spcAft>
              <a:defRPr/>
            </a:pPr>
            <a:r>
              <a:rPr lang="fa-IR" sz="2800" dirty="0" smtClean="0"/>
              <a:t>در فرهنگ معین، «پیش گیری در لغت به معنای جلوگیری، دفع، منع سرایت مرض از پیش، تقدم بحفظ، صیانت، حفظ صحت، جلو مرض گرفتن» آمده است (معین،ص 933). از نظر ریشه شناسی، کلمه پیش گیری دارای دو بعد است:1- به معنی «پیش دستی کردن، پیشی گرفتن و به جلوی چیزی رفتن» و 2- به معنی «آگاه کردن، خبر چیزی را دادن و هشدار دادن» است. </a:t>
            </a:r>
            <a:endParaRPr lang="fa-IR" sz="2800" b="1" dirty="0" smtClean="0">
              <a:latin typeface="Times New Roman" pitchFamily="18" charset="0"/>
              <a:cs typeface="B Nazanin" pitchFamily="2" charset="-78"/>
            </a:endParaRPr>
          </a:p>
          <a:p>
            <a:pPr fontAlgn="auto">
              <a:spcBef>
                <a:spcPts val="0"/>
              </a:spcBef>
              <a:spcAft>
                <a:spcPts val="0"/>
              </a:spcAft>
              <a:defRPr/>
            </a:pPr>
            <a:r>
              <a:rPr lang="fa-IR" sz="2800" b="1" dirty="0" smtClean="0">
                <a:latin typeface="Times New Roman" pitchFamily="18" charset="0"/>
                <a:cs typeface="B Nazanin" pitchFamily="2" charset="-78"/>
              </a:rPr>
              <a:t>  </a:t>
            </a:r>
            <a:r>
              <a:rPr lang="fa-IR" sz="2800" b="1" dirty="0">
                <a:latin typeface="Times New Roman" pitchFamily="18" charset="0"/>
                <a:cs typeface="B Nazanin" pitchFamily="2" charset="-78"/>
              </a:rPr>
              <a:t>پیشگیری :</a:t>
            </a:r>
          </a:p>
          <a:p>
            <a:pPr algn="just" fontAlgn="auto">
              <a:spcBef>
                <a:spcPts val="0"/>
              </a:spcBef>
              <a:spcAft>
                <a:spcPts val="0"/>
              </a:spcAft>
              <a:buClr>
                <a:schemeClr val="tx2">
                  <a:lumMod val="50000"/>
                </a:schemeClr>
              </a:buClr>
              <a:buSzPct val="104000"/>
              <a:defRPr/>
            </a:pPr>
            <a:r>
              <a:rPr lang="fa-IR" sz="2800" b="1" dirty="0">
                <a:latin typeface="Times New Roman" pitchFamily="18" charset="0"/>
                <a:cs typeface="B Nazanin" pitchFamily="2" charset="-78"/>
              </a:rPr>
              <a:t>یک </a:t>
            </a:r>
            <a:r>
              <a:rPr lang="fa-IR" sz="2800" b="1" dirty="0">
                <a:solidFill>
                  <a:srgbClr val="C00000"/>
                </a:solidFill>
                <a:latin typeface="Times New Roman" pitchFamily="18" charset="0"/>
                <a:cs typeface="B Nazanin" pitchFamily="2" charset="-78"/>
              </a:rPr>
              <a:t>فرایند </a:t>
            </a:r>
            <a:r>
              <a:rPr lang="fa-IR" sz="2800" b="1" dirty="0" smtClean="0">
                <a:solidFill>
                  <a:srgbClr val="C00000"/>
                </a:solidFill>
                <a:latin typeface="Times New Roman" pitchFamily="18" charset="0"/>
                <a:cs typeface="B Nazanin" pitchFamily="2" charset="-78"/>
              </a:rPr>
              <a:t>فعال</a:t>
            </a:r>
          </a:p>
          <a:p>
            <a:pPr algn="just" fontAlgn="auto">
              <a:spcBef>
                <a:spcPts val="0"/>
              </a:spcBef>
              <a:spcAft>
                <a:spcPts val="0"/>
              </a:spcAft>
              <a:buClr>
                <a:schemeClr val="tx2">
                  <a:lumMod val="50000"/>
                </a:schemeClr>
              </a:buClr>
              <a:buSzPct val="104000"/>
              <a:defRPr/>
            </a:pPr>
            <a:r>
              <a:rPr lang="fa-IR" sz="2800" b="1" dirty="0" smtClean="0">
                <a:solidFill>
                  <a:srgbClr val="C00000"/>
                </a:solidFill>
                <a:latin typeface="Times New Roman" pitchFamily="18" charset="0"/>
                <a:cs typeface="B Nazanin" pitchFamily="2" charset="-78"/>
              </a:rPr>
              <a:t> </a:t>
            </a:r>
            <a:r>
              <a:rPr lang="fa-IR" sz="2800" b="1" dirty="0" smtClean="0">
                <a:latin typeface="Times New Roman" pitchFamily="18" charset="0"/>
                <a:cs typeface="B Nazanin" pitchFamily="2" charset="-78"/>
              </a:rPr>
              <a:t>ایجاد </a:t>
            </a:r>
            <a:r>
              <a:rPr lang="fa-IR" sz="2800" b="1" dirty="0">
                <a:solidFill>
                  <a:srgbClr val="C00000"/>
                </a:solidFill>
                <a:latin typeface="Times New Roman" pitchFamily="18" charset="0"/>
                <a:cs typeface="B Nazanin" pitchFamily="2" charset="-78"/>
              </a:rPr>
              <a:t>شرایط </a:t>
            </a:r>
            <a:r>
              <a:rPr lang="fa-IR" sz="2800" b="1" dirty="0" smtClean="0">
                <a:solidFill>
                  <a:srgbClr val="C00000"/>
                </a:solidFill>
                <a:latin typeface="Times New Roman" pitchFamily="18" charset="0"/>
                <a:cs typeface="B Nazanin" pitchFamily="2" charset="-78"/>
              </a:rPr>
              <a:t>است که به توان با استفاده از آن ویژگیهای </a:t>
            </a:r>
            <a:r>
              <a:rPr lang="fa-IR" sz="2800" b="1" dirty="0">
                <a:solidFill>
                  <a:srgbClr val="C00000"/>
                </a:solidFill>
                <a:latin typeface="Times New Roman" pitchFamily="18" charset="0"/>
                <a:cs typeface="B Nazanin" pitchFamily="2" charset="-78"/>
              </a:rPr>
              <a:t>شخصی یا محیطی</a:t>
            </a:r>
            <a:r>
              <a:rPr lang="fa-IR" sz="2800" b="1" dirty="0">
                <a:latin typeface="Times New Roman" pitchFamily="18" charset="0"/>
                <a:cs typeface="B Nazanin" pitchFamily="2" charset="-78"/>
              </a:rPr>
              <a:t> </a:t>
            </a:r>
            <a:r>
              <a:rPr lang="fa-IR" sz="2800" b="1" dirty="0" smtClean="0">
                <a:latin typeface="Times New Roman" pitchFamily="18" charset="0"/>
                <a:cs typeface="B Nazanin" pitchFamily="2" charset="-78"/>
              </a:rPr>
              <a:t>که </a:t>
            </a:r>
            <a:r>
              <a:rPr lang="fa-IR" sz="2800" b="1" dirty="0">
                <a:latin typeface="Times New Roman" pitchFamily="18" charset="0"/>
                <a:cs typeface="B Nazanin" pitchFamily="2" charset="-78"/>
              </a:rPr>
              <a:t>باعث </a:t>
            </a:r>
            <a:r>
              <a:rPr lang="fa-IR" sz="2800" b="1" dirty="0">
                <a:solidFill>
                  <a:srgbClr val="C00000"/>
                </a:solidFill>
                <a:latin typeface="Times New Roman" pitchFamily="18" charset="0"/>
                <a:cs typeface="B Nazanin" pitchFamily="2" charset="-78"/>
              </a:rPr>
              <a:t>عدم ابتلا افراد به یک بیماری(مثلا اعتیاد) </a:t>
            </a:r>
            <a:r>
              <a:rPr lang="fa-IR" sz="2800" b="1" dirty="0" smtClean="0">
                <a:latin typeface="Times New Roman" pitchFamily="18" charset="0"/>
                <a:cs typeface="B Nazanin" pitchFamily="2" charset="-78"/>
              </a:rPr>
              <a:t>یا </a:t>
            </a:r>
            <a:r>
              <a:rPr lang="fa-IR" sz="2800" b="1" dirty="0">
                <a:solidFill>
                  <a:srgbClr val="C00000"/>
                </a:solidFill>
                <a:latin typeface="Times New Roman" pitchFamily="18" charset="0"/>
                <a:cs typeface="B Nazanin" pitchFamily="2" charset="-78"/>
              </a:rPr>
              <a:t>ارتقاء سلامتی و بهزیستی </a:t>
            </a:r>
            <a:r>
              <a:rPr lang="fa-IR" sz="2800" b="1" dirty="0">
                <a:latin typeface="Times New Roman" pitchFamily="18" charset="0"/>
                <a:cs typeface="B Nazanin" pitchFamily="2" charset="-78"/>
              </a:rPr>
              <a:t>آنها می </a:t>
            </a:r>
            <a:r>
              <a:rPr lang="fa-IR" sz="2800" b="1" dirty="0" smtClean="0">
                <a:latin typeface="Times New Roman" pitchFamily="18" charset="0"/>
                <a:cs typeface="B Nazanin" pitchFamily="2" charset="-78"/>
              </a:rPr>
              <a:t>شود را افزایش داد.</a:t>
            </a:r>
            <a:endParaRPr lang="fa-IR" sz="2800" b="1" dirty="0">
              <a:latin typeface="Times New Roman" pitchFamily="18" charset="0"/>
              <a:cs typeface="B Nazanin" pitchFamily="2" charset="-78"/>
            </a:endParaRPr>
          </a:p>
        </p:txBody>
      </p:sp>
      <p:sp>
        <p:nvSpPr>
          <p:cNvPr id="7171" name="Rectangle 3"/>
          <p:cNvSpPr>
            <a:spLocks noChangeArrowheads="1"/>
          </p:cNvSpPr>
          <p:nvPr/>
        </p:nvSpPr>
        <p:spPr bwMode="auto">
          <a:xfrm>
            <a:off x="1219200" y="285750"/>
            <a:ext cx="7162800" cy="1200150"/>
          </a:xfrm>
          <a:prstGeom prst="rect">
            <a:avLst/>
          </a:prstGeom>
          <a:noFill/>
          <a:ln w="9525">
            <a:noFill/>
            <a:miter lim="800000"/>
            <a:headEnd/>
            <a:tailEnd/>
          </a:ln>
        </p:spPr>
        <p:txBody>
          <a:bodyPr>
            <a:spAutoFit/>
          </a:bodyPr>
          <a:lstStyle/>
          <a:p>
            <a:pPr algn="ctr" fontAlgn="auto">
              <a:spcBef>
                <a:spcPts val="0"/>
              </a:spcBef>
              <a:spcAft>
                <a:spcPts val="0"/>
              </a:spcAft>
              <a:defRPr/>
            </a:pPr>
            <a:r>
              <a:rPr lang="fa-IR" sz="4000" b="1" dirty="0">
                <a:solidFill>
                  <a:schemeClr val="tx2">
                    <a:lumMod val="90000"/>
                  </a:schemeClr>
                </a:solidFill>
                <a:latin typeface="Times New Roman" pitchFamily="18" charset="0"/>
                <a:cs typeface="B Nazanin" pitchFamily="2" charset="-78"/>
              </a:rPr>
              <a:t>پیشگیری چیست؟                       </a:t>
            </a:r>
            <a:endParaRPr lang="en-US" sz="4000" b="1" dirty="0">
              <a:solidFill>
                <a:schemeClr val="tx2">
                  <a:lumMod val="90000"/>
                </a:schemeClr>
              </a:solidFill>
              <a:latin typeface="Times New Roman" pitchFamily="18" charset="0"/>
              <a:cs typeface="B Nazanin" pitchFamily="2" charset="-78"/>
            </a:endParaRPr>
          </a:p>
          <a:p>
            <a:pPr fontAlgn="auto">
              <a:spcBef>
                <a:spcPts val="0"/>
              </a:spcBef>
              <a:spcAft>
                <a:spcPts val="0"/>
              </a:spcAft>
              <a:defRPr/>
            </a:pPr>
            <a:endParaRPr lang="en-US" sz="3200" b="1" dirty="0">
              <a:solidFill>
                <a:srgbClr val="800000"/>
              </a:solidFill>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0-#ppt_w/2"/>
                                          </p:val>
                                        </p:tav>
                                        <p:tav tm="100000">
                                          <p:val>
                                            <p:strVal val="#ppt_x"/>
                                          </p:val>
                                        </p:tav>
                                      </p:tavLst>
                                    </p:anim>
                                    <p:anim calcmode="lin" valueType="num">
                                      <p:cBhvr additive="base">
                                        <p:cTn id="8" dur="500" fill="hold"/>
                                        <p:tgtEl>
                                          <p:spTgt spid="717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0"/>
                                        </p:tgtEl>
                                        <p:attrNameLst>
                                          <p:attrName>style.visibility</p:attrName>
                                        </p:attrNameLst>
                                      </p:cBhvr>
                                      <p:to>
                                        <p:strVal val="visible"/>
                                      </p:to>
                                    </p:set>
                                    <p:anim calcmode="lin" valueType="num">
                                      <p:cBhvr additive="base">
                                        <p:cTn id="13" dur="500" fill="hold"/>
                                        <p:tgtEl>
                                          <p:spTgt spid="7170"/>
                                        </p:tgtEl>
                                        <p:attrNameLst>
                                          <p:attrName>ppt_x</p:attrName>
                                        </p:attrNameLst>
                                      </p:cBhvr>
                                      <p:tavLst>
                                        <p:tav tm="0">
                                          <p:val>
                                            <p:strVal val="0-#ppt_w/2"/>
                                          </p:val>
                                        </p:tav>
                                        <p:tav tm="100000">
                                          <p:val>
                                            <p:strVal val="#ppt_x"/>
                                          </p:val>
                                        </p:tav>
                                      </p:tavLst>
                                    </p:anim>
                                    <p:anim calcmode="lin" valueType="num">
                                      <p:cBhvr additive="base">
                                        <p:cTn id="14"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88" y="274638"/>
            <a:ext cx="8005762" cy="939784"/>
          </a:xfrm>
        </p:spPr>
        <p:txBody>
          <a:bodyPr/>
          <a:lstStyle/>
          <a:p>
            <a:pPr algn="ctr" fontAlgn="auto">
              <a:spcAft>
                <a:spcPts val="0"/>
              </a:spcAft>
              <a:defRPr/>
            </a:pPr>
            <a:r>
              <a:rPr lang="fa-IR" b="1" dirty="0" smtClean="0">
                <a:solidFill>
                  <a:schemeClr val="tx2">
                    <a:satMod val="200000"/>
                  </a:schemeClr>
                </a:solidFill>
                <a:cs typeface="B Nazanin" pitchFamily="2" charset="-78"/>
              </a:rPr>
              <a:t>آیاپیشگیری مقرون به صرفه است؟</a:t>
            </a:r>
            <a:endParaRPr lang="fa-IR" b="1" dirty="0">
              <a:solidFill>
                <a:schemeClr val="tx2">
                  <a:satMod val="200000"/>
                </a:schemeClr>
              </a:solidFill>
              <a:cs typeface="B Nazanin" pitchFamily="2" charset="-78"/>
            </a:endParaRPr>
          </a:p>
        </p:txBody>
      </p:sp>
      <p:sp>
        <p:nvSpPr>
          <p:cNvPr id="3" name="Content Placeholder 2"/>
          <p:cNvSpPr>
            <a:spLocks noGrp="1"/>
          </p:cNvSpPr>
          <p:nvPr>
            <p:ph idx="1"/>
          </p:nvPr>
        </p:nvSpPr>
        <p:spPr>
          <a:xfrm>
            <a:off x="914400" y="1571612"/>
            <a:ext cx="7772400" cy="4784738"/>
          </a:xfrm>
        </p:spPr>
        <p:txBody>
          <a:bodyPr/>
          <a:lstStyle/>
          <a:p>
            <a:r>
              <a:rPr lang="fa-IR" dirty="0" smtClean="0">
                <a:latin typeface="Arabic Typesetting" pitchFamily="66" charset="-78"/>
                <a:cs typeface="B Nazanin" pitchFamily="2" charset="-78"/>
              </a:rPr>
              <a:t>برنامه های پیشگیرانه مبتنی بر تحقیق می توانند به لحاظ هزینه – فایده مفید باشند. </a:t>
            </a:r>
          </a:p>
          <a:p>
            <a:r>
              <a:rPr lang="fa-IR" dirty="0" smtClean="0">
                <a:latin typeface="Arabic Typesetting" pitchFamily="66" charset="-78"/>
                <a:cs typeface="B Nazanin" pitchFamily="2" charset="-78"/>
              </a:rPr>
              <a:t>تحقیقات اخیر نشان داده اند به ازای یک دلار هزینه برای برنامه های پیشگیرانه، بالای ده دلار صرفه جویی در درمان به علت مصرف مواد به عمل می اید(اوس وهمکاران 2001، هاکینز و همکاران،1999، اسپات، 2002</a:t>
            </a:r>
            <a:r>
              <a:rPr lang="fa-IR" sz="3600" b="1" dirty="0" smtClean="0">
                <a:latin typeface="Arabic Typesetting" pitchFamily="66" charset="-78"/>
                <a:cs typeface="B Nazanin" pitchFamily="2" charset="-78"/>
              </a:rPr>
              <a:t>). </a:t>
            </a:r>
          </a:p>
          <a:p>
            <a:r>
              <a:rPr lang="fa-IR" sz="3600" b="1" dirty="0" smtClean="0">
                <a:latin typeface="Arabic Typesetting" pitchFamily="66" charset="-78"/>
                <a:cs typeface="B Nazanin" pitchFamily="2" charset="-78"/>
              </a:rPr>
              <a:t>به عنوان یکی از مدیران چه میزان اعتقاد به پیشگیری دارید؟</a:t>
            </a:r>
            <a:br>
              <a:rPr lang="fa-IR" sz="3600" b="1" dirty="0" smtClean="0">
                <a:latin typeface="Arabic Typesetting" pitchFamily="66" charset="-78"/>
                <a:cs typeface="B Nazanin" pitchFamily="2" charset="-78"/>
              </a:rPr>
            </a:br>
            <a:endParaRPr lang="fa-IR" dirty="0" smtClean="0">
              <a:cs typeface="B Nazanin"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381000"/>
            <a:ext cx="8686800" cy="761984"/>
          </a:xfrm>
        </p:spPr>
        <p:txBody>
          <a:bodyPr>
            <a:normAutofit fontScale="90000"/>
          </a:bodyPr>
          <a:lstStyle/>
          <a:p>
            <a:pPr algn="ctr" fontAlgn="auto">
              <a:spcAft>
                <a:spcPts val="0"/>
              </a:spcAft>
              <a:defRPr/>
            </a:pPr>
            <a:r>
              <a:rPr lang="fa-IR" b="1" dirty="0" smtClean="0">
                <a:solidFill>
                  <a:schemeClr val="tx2">
                    <a:lumMod val="90000"/>
                  </a:schemeClr>
                </a:solidFill>
                <a:cs typeface="B Nazanin" pitchFamily="2" charset="-78"/>
              </a:rPr>
              <a:t>طبقه بندی مداخلات پیشگیرانه</a:t>
            </a:r>
            <a:endParaRPr lang="en-GB" b="1" dirty="0" smtClean="0">
              <a:solidFill>
                <a:schemeClr val="tx2">
                  <a:lumMod val="90000"/>
                </a:schemeClr>
              </a:solidFill>
              <a:cs typeface="B Nazanin" pitchFamily="2" charset="-78"/>
            </a:endParaRPr>
          </a:p>
        </p:txBody>
      </p:sp>
      <p:sp>
        <p:nvSpPr>
          <p:cNvPr id="15363" name="Rectangle 3"/>
          <p:cNvSpPr>
            <a:spLocks noGrp="1" noChangeArrowheads="1"/>
          </p:cNvSpPr>
          <p:nvPr>
            <p:ph idx="1"/>
          </p:nvPr>
        </p:nvSpPr>
        <p:spPr>
          <a:xfrm>
            <a:off x="457200" y="1143000"/>
            <a:ext cx="8229600" cy="5486400"/>
          </a:xfrm>
        </p:spPr>
        <p:txBody>
          <a:bodyPr/>
          <a:lstStyle/>
          <a:p>
            <a:pPr>
              <a:buClr>
                <a:srgbClr val="FF3300"/>
              </a:buClr>
              <a:buSzPct val="90000"/>
              <a:buFont typeface="Wingdings" pitchFamily="2" charset="2"/>
              <a:buNone/>
            </a:pPr>
            <a:r>
              <a:rPr lang="fa-IR" sz="3600" b="1" smtClean="0">
                <a:latin typeface="Arabic Typesetting" pitchFamily="66" charset="-78"/>
                <a:cs typeface="B Lotus" pitchFamily="2" charset="-78"/>
              </a:rPr>
              <a:t>الف) سنتی</a:t>
            </a:r>
            <a:r>
              <a:rPr lang="en-GB" sz="3600" b="1" smtClean="0">
                <a:latin typeface="Arabic Typesetting" pitchFamily="66" charset="-78"/>
                <a:cs typeface="B Lotus" pitchFamily="2" charset="-78"/>
              </a:rPr>
              <a:t> </a:t>
            </a:r>
          </a:p>
          <a:p>
            <a:pPr lvl="1">
              <a:buFontTx/>
              <a:buNone/>
            </a:pPr>
            <a:r>
              <a:rPr lang="fa-IR" sz="3200" b="1" smtClean="0">
                <a:latin typeface="Arabic Typesetting" pitchFamily="66" charset="-78"/>
                <a:cs typeface="B Lotus" pitchFamily="2" charset="-78"/>
              </a:rPr>
              <a:t>  - اولیه</a:t>
            </a:r>
            <a:endParaRPr lang="en-GB" sz="3200" b="1" smtClean="0">
              <a:latin typeface="Arabic Typesetting" pitchFamily="66" charset="-78"/>
              <a:cs typeface="B Lotus" pitchFamily="2" charset="-78"/>
            </a:endParaRPr>
          </a:p>
          <a:p>
            <a:pPr lvl="1">
              <a:buFontTx/>
              <a:buNone/>
            </a:pPr>
            <a:r>
              <a:rPr lang="fa-IR" sz="3200" b="1" smtClean="0">
                <a:latin typeface="Arabic Typesetting" pitchFamily="66" charset="-78"/>
                <a:cs typeface="B Lotus" pitchFamily="2" charset="-78"/>
              </a:rPr>
              <a:t>  - ثانویه</a:t>
            </a:r>
            <a:endParaRPr lang="en-GB" sz="3200" b="1" smtClean="0">
              <a:latin typeface="Arabic Typesetting" pitchFamily="66" charset="-78"/>
              <a:cs typeface="B Lotus" pitchFamily="2" charset="-78"/>
            </a:endParaRPr>
          </a:p>
          <a:p>
            <a:pPr lvl="1">
              <a:buFontTx/>
              <a:buNone/>
            </a:pPr>
            <a:r>
              <a:rPr lang="fa-IR" sz="3200" b="1" smtClean="0">
                <a:latin typeface="Arabic Typesetting" pitchFamily="66" charset="-78"/>
                <a:cs typeface="B Lotus" pitchFamily="2" charset="-78"/>
              </a:rPr>
              <a:t> - ثالثیه </a:t>
            </a:r>
            <a:r>
              <a:rPr lang="en-GB" sz="3600" b="1" smtClean="0">
                <a:latin typeface="Arabic Typesetting" pitchFamily="66" charset="-78"/>
                <a:cs typeface="B Lotus" pitchFamily="2" charset="-78"/>
              </a:rPr>
              <a:t> </a:t>
            </a:r>
          </a:p>
          <a:p>
            <a:pPr>
              <a:buClr>
                <a:srgbClr val="FF3300"/>
              </a:buClr>
              <a:buFont typeface="Wingdings" pitchFamily="2" charset="2"/>
              <a:buNone/>
            </a:pPr>
            <a:r>
              <a:rPr lang="fa-IR" sz="3600" b="1" smtClean="0">
                <a:latin typeface="Arabic Typesetting" pitchFamily="66" charset="-78"/>
                <a:cs typeface="B Lotus" pitchFamily="2" charset="-78"/>
              </a:rPr>
              <a:t>ب) جدید</a:t>
            </a:r>
            <a:endParaRPr lang="en-GB" sz="3600" b="1" smtClean="0">
              <a:latin typeface="Arabic Typesetting" pitchFamily="66" charset="-78"/>
              <a:cs typeface="B Lotus" pitchFamily="2" charset="-78"/>
            </a:endParaRPr>
          </a:p>
          <a:p>
            <a:pPr lvl="1">
              <a:buFontTx/>
              <a:buNone/>
            </a:pPr>
            <a:r>
              <a:rPr lang="fa-IR" sz="3200" b="1" smtClean="0">
                <a:latin typeface="Arabic Typesetting" pitchFamily="66" charset="-78"/>
                <a:cs typeface="B Lotus" pitchFamily="2" charset="-78"/>
              </a:rPr>
              <a:t> - عمومی</a:t>
            </a:r>
            <a:endParaRPr lang="en-GB" sz="3200" b="1" smtClean="0">
              <a:latin typeface="Arabic Typesetting" pitchFamily="66" charset="-78"/>
              <a:cs typeface="B Lotus" pitchFamily="2" charset="-78"/>
            </a:endParaRPr>
          </a:p>
          <a:p>
            <a:pPr lvl="1">
              <a:buFontTx/>
              <a:buNone/>
            </a:pPr>
            <a:r>
              <a:rPr lang="fa-IR" sz="3200" b="1" smtClean="0">
                <a:latin typeface="Arabic Typesetting" pitchFamily="66" charset="-78"/>
                <a:cs typeface="B Lotus" pitchFamily="2" charset="-78"/>
              </a:rPr>
              <a:t> - انتخابی</a:t>
            </a:r>
          </a:p>
          <a:p>
            <a:pPr lvl="1">
              <a:buFontTx/>
              <a:buNone/>
            </a:pPr>
            <a:r>
              <a:rPr lang="fa-IR" sz="3200" b="1" smtClean="0">
                <a:latin typeface="Arabic Typesetting" pitchFamily="66" charset="-78"/>
                <a:cs typeface="B Lotus" pitchFamily="2" charset="-78"/>
              </a:rPr>
              <a:t> - نشانه دار</a:t>
            </a:r>
            <a:endParaRPr lang="en-GB" sz="3200" b="1" smtClean="0">
              <a:latin typeface="Arabic Typesetting" pitchFamily="66" charset="-78"/>
              <a:cs typeface="B Lotus" pitchFamily="2" charset="-78"/>
            </a:endParaRPr>
          </a:p>
          <a:p>
            <a:pPr lvl="1">
              <a:buFont typeface="Wingdings" pitchFamily="2" charset="2"/>
              <a:buChar char="Ø"/>
            </a:pPr>
            <a:endParaRPr lang="en-GB" b="1" smtClean="0">
              <a:cs typeface="B Lotus" pitchFamily="2" charset="-78"/>
            </a:endParaRPr>
          </a:p>
        </p:txBody>
      </p:sp>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0-#ppt_w/2"/>
                                          </p:val>
                                        </p:tav>
                                        <p:tav tm="100000">
                                          <p:val>
                                            <p:strVal val="#ppt_x"/>
                                          </p:val>
                                        </p:tav>
                                      </p:tavLst>
                                    </p:anim>
                                    <p:anim calcmode="lin" valueType="num">
                                      <p:cBhvr additive="base">
                                        <p:cTn id="8" dur="5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 calcmode="lin" valueType="num">
                                      <p:cBhvr additive="base">
                                        <p:cTn id="17"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536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 calcmode="lin" valueType="num">
                                      <p:cBhvr additive="base">
                                        <p:cTn id="21"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536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additive="base">
                                        <p:cTn id="31"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363">
                                            <p:txEl>
                                              <p:pRg st="4" end="4"/>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5363">
                                            <p:txEl>
                                              <p:pRg st="5" end="5"/>
                                            </p:txEl>
                                          </p:spTgt>
                                        </p:tgtEl>
                                        <p:attrNameLst>
                                          <p:attrName>style.visibility</p:attrName>
                                        </p:attrNameLst>
                                      </p:cBhvr>
                                      <p:to>
                                        <p:strVal val="visible"/>
                                      </p:to>
                                    </p:set>
                                    <p:anim calcmode="lin" valueType="num">
                                      <p:cBhvr additive="base">
                                        <p:cTn id="35"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5363">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5363">
                                            <p:txEl>
                                              <p:pRg st="6" end="6"/>
                                            </p:txEl>
                                          </p:spTgt>
                                        </p:tgtEl>
                                        <p:attrNameLst>
                                          <p:attrName>style.visibility</p:attrName>
                                        </p:attrNameLst>
                                      </p:cBhvr>
                                      <p:to>
                                        <p:strVal val="visible"/>
                                      </p:to>
                                    </p:set>
                                    <p:anim calcmode="lin" valueType="num">
                                      <p:cBhvr additive="base">
                                        <p:cTn id="39"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5363">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15363">
                                            <p:txEl>
                                              <p:pRg st="7" end="7"/>
                                            </p:txEl>
                                          </p:spTgt>
                                        </p:tgtEl>
                                        <p:attrNameLst>
                                          <p:attrName>style.visibility</p:attrName>
                                        </p:attrNameLst>
                                      </p:cBhvr>
                                      <p:to>
                                        <p:strVal val="visible"/>
                                      </p:to>
                                    </p:set>
                                    <p:anim calcmode="lin" valueType="num">
                                      <p:cBhvr additive="base">
                                        <p:cTn id="43" dur="500" fill="hold"/>
                                        <p:tgtEl>
                                          <p:spTgt spid="1536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36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388</TotalTime>
  <Words>782</Words>
  <Application>Microsoft Office PowerPoint</Application>
  <PresentationFormat>On-screen Show (4:3)</PresentationFormat>
  <Paragraphs>97</Paragraphs>
  <Slides>16</Slides>
  <Notes>3</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16</vt:i4>
      </vt:variant>
    </vt:vector>
  </HeadingPairs>
  <TitlesOfParts>
    <vt:vector size="33" baseType="lpstr">
      <vt:lpstr>MS PGothic</vt:lpstr>
      <vt:lpstr>2  Mitra</vt:lpstr>
      <vt:lpstr>Arabic Typesetting</vt:lpstr>
      <vt:lpstr>Arial</vt:lpstr>
      <vt:lpstr>B Lotus</vt:lpstr>
      <vt:lpstr>B Nazanin</vt:lpstr>
      <vt:lpstr>B Titr</vt:lpstr>
      <vt:lpstr>B Zar</vt:lpstr>
      <vt:lpstr>Calibri</vt:lpstr>
      <vt:lpstr>Constantia</vt:lpstr>
      <vt:lpstr>Corbel</vt:lpstr>
      <vt:lpstr>Majalla UI</vt:lpstr>
      <vt:lpstr>Tahoma</vt:lpstr>
      <vt:lpstr>Times New Roman</vt:lpstr>
      <vt:lpstr>Wingdings</vt:lpstr>
      <vt:lpstr>Wingdings 2</vt:lpstr>
      <vt:lpstr>Flow</vt:lpstr>
      <vt:lpstr>PowerPoint Presentation</vt:lpstr>
      <vt:lpstr>PowerPoint Presentation</vt:lpstr>
      <vt:lpstr>اهداف ایجاد کارگاه</vt:lpstr>
      <vt:lpstr>PowerPoint Presentation</vt:lpstr>
      <vt:lpstr>سیاستهای اصلی در پیشگیری از آسیبهای اجتماعی در مدارس</vt:lpstr>
      <vt:lpstr>آشنایی با پیشگیری  وطبقه بندی های آن</vt:lpstr>
      <vt:lpstr>PowerPoint Presentation</vt:lpstr>
      <vt:lpstr>آیاپیشگیری مقرون به صرفه است؟</vt:lpstr>
      <vt:lpstr>طبقه بندی مداخلات پیشگیرانه</vt:lpstr>
      <vt:lpstr>طبقه بندی سنتی پیشگیری</vt:lpstr>
      <vt:lpstr>طبقه بندی جدید مربوط به پیشگیری </vt:lpstr>
      <vt:lpstr>PowerPoint Presentation</vt:lpstr>
      <vt:lpstr>PowerPoint Presentation</vt:lpstr>
      <vt:lpstr>PowerPoint Presentation</vt:lpstr>
      <vt:lpstr>برخی عوامل محافظ و عوامل خطرساز</vt:lpstr>
      <vt:lpstr>برنامه های پیشگیری از آسیب های اجتماعی و اعتیاد در مدارس</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پیشگیری و طبقه بندی های آن</dc:title>
  <dc:creator>Windows User</dc:creator>
  <cp:lastModifiedBy>raheshab</cp:lastModifiedBy>
  <cp:revision>43</cp:revision>
  <dcterms:created xsi:type="dcterms:W3CDTF">2011-06-27T08:26:20Z</dcterms:created>
  <dcterms:modified xsi:type="dcterms:W3CDTF">2017-07-16T04:51:58Z</dcterms:modified>
</cp:coreProperties>
</file>