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9" r:id="rId17"/>
    <p:sldId id="272" r:id="rId18"/>
    <p:sldId id="273" r:id="rId19"/>
    <p:sldId id="274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E4BFED16-20FF-4D25-BE89-A70CF532F793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266F-A60C-499A-ADF5-D606819B022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B2B5-FD92-4505-85A3-06F93C88649B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1794-85D9-42B0-9CA4-4B940548247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4F2EA6C9-1718-48C7-805D-6A3617E9F5D0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F31-C8B6-4BD4-9D16-F3AC8DDC775F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959-6C9E-4BF8-9032-C5AB7C201A20}" type="datetime1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2FE-08FA-4C4D-9C91-CDD6CF99217C}" type="datetime1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2DE9-54D4-4956-9FD6-45392F923A05}" type="datetime1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2B2945AE-CC9C-46E0-A3F7-7AE51920CE85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5AC13F5E-AA95-4998-9B70-2E5CEC66FD9C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AA2D-5437-4499-B005-9B37D096D43E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Ectopic Pregnancy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علائم و نشانه ها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191500" cy="4800599"/>
          </a:xfrm>
        </p:spPr>
        <p:txBody>
          <a:bodyPr/>
          <a:lstStyle/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علائم کلاسیک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، درد شکمی یا لگنی و خونریزی واژینال یا لک بینی در حضور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مثبت می باشد.</a:t>
            </a:r>
          </a:p>
          <a:p>
            <a:pPr marL="457200" indent="-457200"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درد شکم و لگن 95%</a:t>
            </a:r>
          </a:p>
          <a:p>
            <a:pPr marL="457200" indent="-457200"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علائم گوارشی 80%</a:t>
            </a:r>
          </a:p>
          <a:p>
            <a:pPr marL="457200" indent="-457200"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سرگیجه 58%</a:t>
            </a:r>
          </a:p>
          <a:p>
            <a:pPr marL="457200" indent="-457200"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AUB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آمنوره همراه با درجاتی از لک بینی 80-60%</a:t>
            </a:r>
          </a:p>
          <a:p>
            <a:pPr marL="457200" indent="-457200"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حساسیت شکمی و لگنی در بیش از ¾ موارد</a:t>
            </a:r>
          </a:p>
          <a:p>
            <a:pPr marL="457200" indent="-457200"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تغییرات رحمی</a:t>
            </a:r>
          </a:p>
          <a:p>
            <a:pPr marL="457200" indent="-457200"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تغییرات علائم حیاتی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تشخیص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191500" cy="4800599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تغییرات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لکوسیتوز تا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30,000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 در بیش از 99% موارد مثبت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میزان پروژسترون سرم &gt;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mg/ml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25 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 R/O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 algn="r" rtl="1">
              <a:buNone/>
            </a:pP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&lt;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mg/ml</a:t>
            </a: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 - مرگ حاملگی داخل رحمی</a:t>
            </a:r>
          </a:p>
          <a:p>
            <a:pPr lvl="2" algn="r" rtl="1">
              <a:buNone/>
            </a:pP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	      -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</a:p>
          <a:p>
            <a:pPr lvl="2" algn="r" rtl="1">
              <a:lnSpc>
                <a:spcPct val="150000"/>
              </a:lnSpc>
            </a:pP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اکثر موارد مقدار پروژسترون سرم بین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mg/ml</a:t>
            </a: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25-10 می باشد، لذا کاربرد بالینی این آزمون محدود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259"/>
            <a:ext cx="8471647" cy="1461247"/>
          </a:xfrm>
        </p:spPr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نشانگرهای سرمی جدید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فاکتور رشد اندوتلیال عروق</a:t>
            </a:r>
          </a:p>
          <a:p>
            <a:pPr algn="r" rt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CA125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کراتین کیناز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فیبرونکتین جنینی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"/>
            <a:ext cx="7799294" cy="1447799"/>
          </a:xfrm>
        </p:spPr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سونوگرافی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191500" cy="5410199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الف) سونوگرافی ابدومینال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عدم مشاهده بارداری رحمی در سونوگرافی +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مثبت + وجود مایع در کلدوساک + یک توده لگنی غیر طبیعی =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سونوگرافی شکمی تشخیص ساک بارداری در هفته 5-4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LMP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و تشخیص قلب جنین در هفته 6 انجام می گیرد.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ب) سونوگرافی ترانس واژینال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ساک کاذب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کست دسیدوآ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توده آدنکس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fa-IR" smtClean="0">
                <a:latin typeface="Tahoma" pitchFamily="34" charset="0"/>
                <a:ea typeface="Tahoma" pitchFamily="34" charset="0"/>
                <a:cs typeface="Tahoma" pitchFamily="34" charset="0"/>
              </a:rPr>
              <a:t>	حلقه آتش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مایع در کلدوساک حتی در حد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ml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ج) کلدوسنتز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د) تشخیص به کمک چند روش: استفاده از الگوریتم</a:t>
            </a:r>
          </a:p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استفاده از الگوریتم تشخیصی تنها در زنانی مطرح است که وضعیت همودینامیکی پایداری دارند. در مواردی که شک قوی به پارگی وجود دارد، باید سریعاً درمان جراحی صورت گیرد.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mlU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mL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1500 : بارداری زنده داخل رحمی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زمان دو برابر شدن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در بارداری طبیعی 48 ساعت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پایین ترین حد طبیعی برای این افزایش در 48 ساعت 66% و در یک مطالعه 56%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پایین ترین حد طبیعی برای این افزایش در 24 ساعت 24% است.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1509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هـ) لاپاروسکوپی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طبی</a:t>
            </a:r>
          </a:p>
          <a:p>
            <a:pPr algn="r">
              <a:buNone/>
            </a:pPr>
            <a:endParaRPr lang="fa-IR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endParaRPr lang="fa-IR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fa-I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جراحی : - لاپاروسکوپی</a:t>
            </a:r>
          </a:p>
          <a:p>
            <a:pPr algn="r">
              <a:buNone/>
            </a:pPr>
            <a:r>
              <a:rPr lang="fa-I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               - لاپاروتومی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 طبی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581900" cy="4648199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متوتروکسات آنتاگونیست اسید فولیک بوده و تولید پورین و پریمیدین را مهار می کند و در تولید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DNA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و تکثیر سلولی اختلال ایجاد می کند.</a:t>
            </a:r>
          </a:p>
          <a:p>
            <a:pPr algn="just" rtl="1">
              <a:lnSpc>
                <a:spcPct val="150000"/>
              </a:lnSpc>
              <a:buNone/>
            </a:pP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تروفوبلاست های سریعاً تکثیر شونده وابستگی زیادی به اسید فولیک دارند و بنابراین نسبت به اثرات سیتوتوکسیک متوتروکسات بسیار حساسند.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تعریف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382000" cy="4800599"/>
          </a:xfrm>
        </p:spPr>
        <p:txBody>
          <a:bodyPr/>
          <a:lstStyle/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حاملگی نابجا به کاشته شدن تخمک لقاح یافته در خارج از حفره اندومتر گفته می شود.</a:t>
            </a:r>
          </a:p>
          <a:p>
            <a:pPr algn="r">
              <a:buNone/>
            </a:pPr>
            <a:endParaRPr lang="fa-IR" sz="5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fa-IR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اهمیت</a:t>
            </a:r>
          </a:p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حاملگی نابجا علت اصلی موربیدیتی تهدید کننده زندگی در سه ماهه اول بارداری است.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اندیکاسیون های درمان با متوتروکسات سیستمیک برای درمان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غیر عارضه دار:</a:t>
            </a:r>
          </a:p>
          <a:p>
            <a:pPr algn="r" rtl="1"/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پاره نشده (از نظر همودینامیک پایدار)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اندازه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UTZ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≥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 سانتی متر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تیتر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≥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10,000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میلی واحد/ میلی لیتر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وجود ضربان قلب جنین: با احتیاط عمل شود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تمایل بیمار برای درمان مراقبتی بعدی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نحوه برخورد با عدم پاسخ به متوتروکسات: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91600" cy="4953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هنگامی که احتمال پارگی زیاد است، باید عمل جراحی انجام شود. شامل: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درد شدید یا پایدار بدون توجه به تیتر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افت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هیپوتانسیون ارتوستاتیک</a:t>
            </a:r>
          </a:p>
          <a:p>
            <a:pPr algn="r" rtl="1">
              <a:buNone/>
            </a:pP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زمانی که علائم عدم پاسخ به درمان دیده شد، باید جراحی انجام شود، که شامل: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سطح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بین روزهای 4 و 7 حداقل 15% کاهش نیابد؛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سطح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بعد از گذشت یک هفته از درمان افزایش یافته یا ثابت بماند.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روش تزریق:</a:t>
            </a:r>
          </a:p>
          <a:p>
            <a:pPr algn="r">
              <a:buNone/>
            </a:pPr>
            <a:endParaRPr lang="fa-I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پس از چک تست های کبدی و کلیوی؛	</a:t>
            </a:r>
          </a:p>
          <a:p>
            <a:pPr algn="r">
              <a:buNone/>
            </a:pP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الف) تک دوز	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ب) دو دوز		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259"/>
            <a:ext cx="9143999" cy="1461247"/>
          </a:xfrm>
        </p:spPr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عوارض جانبی متوتروکسات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191500" cy="4800599"/>
          </a:xfrm>
        </p:spPr>
        <p:txBody>
          <a:bodyPr/>
          <a:lstStyle/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مهار مغز استخوان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هپاتوتوکسیسیتی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استوماتیت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فیبروز ریوی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آلوپسی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حساسیت به نور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این عوارض در روش های درمان کوتاه مدت که در درمان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استفاده می شوند، به ندرت رخ می دهند و می توان عوارض آنها را با تجویز لوکوورین کاهش داد.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5333999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عوارض جانبی متوتروکسات طی 3 تا 4 روز بعد از قطع درمان برطرف می شوند.</a:t>
            </a:r>
          </a:p>
          <a:p>
            <a:pPr algn="r">
              <a:lnSpc>
                <a:spcPct val="150000"/>
              </a:lnSpc>
              <a:buNone/>
            </a:pP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اختلال عملکرد کبدی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شایعترین عارضه جانبی متوتروکسات است.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به ندرت هموسالپنکس و هماتوسل لگنی به عنوان عارضه تاخیری متوتروکسات بعد از طبیعی شدن سطح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دیده شده است. این بیماران درد لگنی، خونریزی غیر طبیعی و یک توده لگنی و نیاز به مداخله جراحی 3 تا 5 ماه بعد از درمان دارند.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درد تفکیکی: 75-65% زنان تحت درمان چند روز بعد از درمان دچار درد خفیف بوده و با مسکن بهبود می یابند.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با توجه به اندک بودن عوارض جانبی و قابلیت تحمل خوب این دارو، متوتروکسات به عنوان اولین انتخاب قبل از درمان جراحی باقی مانده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 جراحی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52600"/>
            <a:ext cx="7239000" cy="5105399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بارداری نابجا درمان جراحی ارجح، لاپاروسکوپی است؛ مگر آنکه فرد از لحاظ همودینامیک ناپایدار باشد.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اگر درمان پیش از پاره شدن انجام گیرد، میزان مرگ و میر مادری و عوارض کاهش یافته و پیش آگهی باروری بهتر خواهد بود.</a:t>
            </a:r>
          </a:p>
          <a:p>
            <a:pPr algn="r">
              <a:buNone/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مزایای لاپاروسکوپی به لاپاروتومی: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کاهش زمان عمل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کاهش میزان خونریزی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کاهش نیاز به تجویز داروهای ضد درد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کاهش طول دوره بستری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کاهش هزینه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524000"/>
            <a:ext cx="7239000" cy="5333999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 جراحی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پاره شده: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سالپنژکتومی به روش لاپاروسکوپیک و یا لاپاروتومیک</a:t>
            </a:r>
          </a:p>
          <a:p>
            <a:pPr algn="r" rtl="1">
              <a:buNone/>
            </a:pP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</a:pP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</a:pP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 جراحی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پاره نشده: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سالپنگوستومی: طول محصولات کمتر از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cm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و در 1/3 دیستال لوله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سالپنگوتومی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حاملگی نابجای پایدار بعد از سالپنگوستومی</a:t>
            </a:r>
            <a:endParaRPr lang="en-US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0"/>
            <a:ext cx="7239000" cy="4800599"/>
          </a:xfrm>
        </p:spPr>
        <p:txBody>
          <a:bodyPr/>
          <a:lstStyle/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اگر تیتر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یک روز بعد از جراحی به کمتر از 50% افت نکند، تشخیص داده می شود.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درمان: تجویز متوتروکسات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عواملی که خطر بارداری نابجای پایدار را افزایش می دهند: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بارداری کوچک، کمتر از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cm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 زودرس، یعنی پیش از روز 42 قاعدگی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سرمی بالاتر از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mlU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mL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3000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لانه گزینی در سمت داخل محل سالپنگوستومی</a:t>
            </a:r>
          </a:p>
          <a:p>
            <a:pPr marL="457200" indent="-457200"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صورت ثابت ماندن یا افزایش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انجام درمان طبی یا جراحی ضرورت دارد.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شکمی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0"/>
            <a:ext cx="7239000" cy="4800599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شیوع: 1/8000 تولد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1.4% تمام حاملگی های نابجا را شامل می شود.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میزان مرگ و میر مادری 5.1 در هر 1000 مورد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خطر مرگ حاملگی شکمی 7.7 برابر بیشتر از سایر انواع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است و علت آن </a:t>
            </a:r>
            <a:r>
              <a:rPr lang="fa-I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تاخیر در تشخیص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به دو نوع اولیه و ثانویه تقسیم می شود؛ نوع اولیه نادر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سن زمان تشخیص از سه ماهه اول تا جنین ترم متغیر است.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انسیدانس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میزان بروز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بین سالهای 1970 تا 1992 از 4.5 در هزار به 19.7 درهزار افزایش یافته است.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علل: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افزایش ریسک فاکتورهای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افزایش روش های تشخیصی حساس و دقیق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افزایش استفاده از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ART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افزایش جراحی های روی لوله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افزایش استفاده از روش های عقیم سازی لوله ای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افزایش استفاده از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IUD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160000"/>
              </a:lnSpc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علت اصلی مرگ و میر مادری در سه ماهه اول بوده و 5 الی 6% از مرگ های مادران در ایالات متحده ناشی از این بیماری است.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نشانه ها: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حاملگی طبیعی	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درد شدید شکم	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خونریزی داخلی	</a:t>
            </a:r>
          </a:p>
          <a:p>
            <a:pPr marL="457200" indent="-457200"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ناپایداری همودینامیک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7962900" cy="4800599"/>
          </a:xfrm>
        </p:spPr>
        <p:txBody>
          <a:bodyPr/>
          <a:lstStyle/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حاملگی شکمی اولیه معمولا در سه ماهه اول به علت جدا شدن جفت سقط می شود.</a:t>
            </a:r>
          </a:p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وسیله تشخیصی انتخابی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سونوگرافی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است که رحم خالی را همراه با محصولات خارج رحمی بارداری نشان می دهد.</a:t>
            </a:r>
          </a:p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اگر جنین قابلیت حیات داشته باشد، مادر را بستری می کنیم.</a:t>
            </a:r>
          </a:p>
          <a:p>
            <a:pPr algn="r">
              <a:lnSpc>
                <a:spcPct val="150000"/>
              </a:lnSpc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اگر زمان اجازه دهد،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آمادگی روده ای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،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رزرو خون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تجویز آنتی بیوتیک پروفیلاکتیک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باید قبل از وضع حمل جراحی در دسترس باشد.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447800"/>
            <a:ext cx="7239000" cy="5410199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عوارض باقی ماندن جفت: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تشکیل آبسه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سپتی سمی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خونریزی ثانویه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تشکیل کیست آمنیون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هیپوفیبرینوژنیما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پره اکلامپسی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جفت باقی مانده بر خلاف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لوله ای، به متوتروکسات جواب نمی دهد؛ زیرا سلول های تروفوبلاست به ندرت در حال تقسیم فعال باقی می مانند.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حاملگی تخمدانی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828800"/>
            <a:ext cx="7239000" cy="5029199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شایعترین شکل حاملگی شکمی است و کمتر از 3% حاملگی های نابجا را تشکیل می دهد.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علائم آن مشابه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لوله ای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زنان مبتلا معمولا جوان و چندزا هستند.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تشخیص معمولاً با پاتولوژی است؛ زیرا بسیاری از آنها به اشتباه به عنوان جسم زرد پاره شده یا سایر تومور های تخمدانی تشخیص داده می شوند. تنها 28% در زمان لاپاروتومی تشخیص داده می شوند.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 شامل سیستکتومی، رزکسیون گوه ای یا اووفورکتومی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حاملگی گردن رحم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305800" cy="4800599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میزان بروز آن از1/2500 تا 1/12500 حاملگی متغیر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شایعترین عامل مستعد کننده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D&amp;C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قبلی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سایر عوامل مستعد کننده شامل سابقه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C.S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و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IVF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هستند.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شایعترین علامت آن خونریزی واژینال بدون درد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بطور شایع حین یک سونوگرافی روتین و یا در زمان جراحی برای سقط تشخیص داده می شوند.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تشخیص با سونوگرافی و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MRI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سونوگرافی وجود ساک حاملگی در گردن رحم زیر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internal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os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و تهاجم تروفوبلاستی مشخص است.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734300" cy="480059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صورت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stable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بودن بیمار، درمان شامل استفاده از متوتروکسات، تزریق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موضعی یا گلوکز هیپراسمولار، کورتاژ و یا ترکیبی از این روش هاست.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آمبولیزه کردن شریان رحمی قبل از کورتاژ، میزان خونریزی را به حداقل می رساند.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خونریزی وسیع ممکن است تنها راه نجات هیسترکتومی باشد.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درمان های دیگر شامل سرکلاژ و کورتاژ با تامپوناد می باشد.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انواع نادر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6515100" cy="3733800"/>
          </a:xfrm>
        </p:spPr>
        <p:txBody>
          <a:bodyPr/>
          <a:lstStyle/>
          <a:p>
            <a:pPr algn="r">
              <a:buNone/>
            </a:pP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طحالی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کبدی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رتروپریتونئال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امنتوم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زیر دیافراگم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حاملگی هتروتوپیک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8382000" cy="4495799"/>
          </a:xfrm>
        </p:spPr>
        <p:txBody>
          <a:bodyPr/>
          <a:lstStyle/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تعریف: وقوع همزمان حاملگی داخل رحمی و حاملگی خارج رحمی (93.9% لوله ای و 6.1% تخمدانی)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1/3889 تا 1/6778 حاملگی ها را تشکیل می دهد.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بیشتر موارد بعد از ایجاد علائم و نشانه های بالینی تشخیص داده می شوند.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50% بیماران برای جراحی اورژانسی بعد از پارگی بستری می شوند.</a:t>
            </a:r>
          </a:p>
          <a:p>
            <a:pPr algn="r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شایعترین شکایت، درد پایین شکم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077200" cy="4800599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سونوگرافی روتین تنها 50%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های لوله ای را شناسایی می کند و باقی حین لاپاروسکوپی یا لاپاروتومی تشخیص داده می شوند.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لاپاروتومی اکتشافی توصیه می شود (در صورت اختلال همودینامیک) در غیر این صورت می توان لاپاروسکوپی انجام داد.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رویکرد انتظاری را نمی توان دنبال کرد، چرا که سطح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hCG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را به حد کافی نمی توان پیگیری کرد.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تزریق سیستمیک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MTX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به علت حاملگی داخل رحمی توصیه نمی شود.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a-IR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fa-IR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با تشکر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پاتوژنز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191500" cy="502919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هر عاملی که توانایی لوله فالوپ در انتقال گامت و یا جنین را مختل نماید منجر به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می شود.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میزان تهاجم تروفوبلاستی، سن، حیات محصولات حاملگی و محل کاشته شدن جنین عاقبت نهایی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را رقم می زنند.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جنین غیر طبیعی است و در 80% موارد دژنره می شود.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عاقبت محصولات کاشته شده:  سقط لوله ای خود به خودی (50%)</a:t>
            </a:r>
          </a:p>
          <a:p>
            <a:pPr lvl="8" algn="r" rtl="1">
              <a:buNone/>
            </a:pP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پارگی لوله</a:t>
            </a:r>
          </a:p>
          <a:p>
            <a:pPr lvl="8" algn="r" rtl="1">
              <a:buNone/>
            </a:pP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پارگی مزمن لوله و ایجاد هماتوم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458200" cy="533399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شایعترین محل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لوله فالوپ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 باشد که 98.3% از تمام حاملگی های نابجا را شامل می شود.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بعد از لوله فالوپ به ترتیب: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شکمی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1.4%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    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تخمدانی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0.15%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    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سرویکال</a:t>
            </a:r>
            <a:r>
              <a:rPr lang="fa-IR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0.15% را به خود اختصاص میدهند.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لوله فالوپ:  آمپول 75%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 ایسم 12%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 فیمبریا 11%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interstitium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3-2%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33400"/>
          </a:xfrm>
        </p:spPr>
        <p:txBody>
          <a:bodyPr/>
          <a:lstStyle/>
          <a:p>
            <a:r>
              <a:rPr lang="en-US" sz="2000" dirty="0" smtClean="0">
                <a:solidFill>
                  <a:schemeClr val="bg1">
                    <a:alpha val="90000"/>
                  </a:schemeClr>
                </a:solidFill>
              </a:rPr>
              <a:t>Table 10.1 – Some Reported Risk Factors for Ectopic Pregnancy (Williams’ Gyn. 2010)</a:t>
            </a:r>
            <a:endParaRPr lang="en-US" sz="2000" dirty="0">
              <a:solidFill>
                <a:schemeClr val="bg1">
                  <a:alpha val="9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9860672"/>
              </p:ext>
            </p:extLst>
          </p:nvPr>
        </p:nvGraphicFramePr>
        <p:xfrm>
          <a:off x="0" y="533399"/>
          <a:ext cx="9144000" cy="6324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/>
                <a:gridCol w="4572000"/>
              </a:tblGrid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Relative Risk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 Ectopic Pregnancy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3 - 13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Tubal</a:t>
                      </a:r>
                      <a:r>
                        <a:rPr lang="en-US" baseline="0" dirty="0" smtClean="0"/>
                        <a:t> Corrective Surgery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Tubal</a:t>
                      </a:r>
                      <a:r>
                        <a:rPr lang="en-US" baseline="0" dirty="0" smtClean="0"/>
                        <a:t> Sterilization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IUD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1 - 4.2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Documented Tubal</a:t>
                      </a:r>
                      <a:r>
                        <a:rPr lang="en-US" baseline="0" dirty="0" smtClean="0"/>
                        <a:t> Pathology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3.8 - 21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Infertility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2.5 - 3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Assisted Reproductive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2 - 8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 Genital Infection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2 - 4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Chlamydia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</a:t>
                      </a:r>
                      <a:r>
                        <a:rPr lang="en-US" dirty="0" err="1" smtClean="0"/>
                        <a:t>Salpingitis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1.5 - 6.2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Smoking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1.7 - 4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 Abortion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0.6 - 3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Sexual Partners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1.21 - 3.5</a:t>
                      </a:r>
                      <a:endParaRPr lang="en-US" dirty="0"/>
                    </a:p>
                  </a:txBody>
                  <a:tcPr/>
                </a:tc>
              </a:tr>
              <a:tr h="4216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 Cesarean 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1 - 2.1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962900" cy="54864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بعد از یک مورد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، احتمال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بعدی 13% و بعد از دو مورد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، احتمال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بعدی 28% است.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بعد از جراحی های روی لوله،ریسک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به 21 برابر افزایش خواهد یافت.</a:t>
            </a:r>
          </a:p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نقش سیگار:  کاهش ایمنی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کاهش حرکت لوله</a:t>
            </a:r>
          </a:p>
          <a:p>
            <a:pPr algn="r" rtl="1">
              <a:buNone/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Life style</a:t>
            </a:r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fa-I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میزان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در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TL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به طریق کوتر بیشتر از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TL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با سایر روش ها می باشد و علت آن ایجاد فیستول می باشد که در 75% هیسترکتومی ها مشاهده شده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381000"/>
            <a:ext cx="6019800" cy="617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716741"/>
          </a:xfrm>
        </p:spPr>
        <p:txBody>
          <a:bodyPr/>
          <a:lstStyle/>
          <a:p>
            <a:pPr algn="r" rtl="1"/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مرگ و میر</a:t>
            </a:r>
            <a:b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a-I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</a:t>
            </a:r>
            <a:r>
              <a:rPr lang="fa-IR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مسئول 5% از موارد مرگ و میر مادران در کشورهای پیشرفته است.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1" y="1981200"/>
            <a:ext cx="9144001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Fresh_theme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Theme_Fresh_theme</Template>
  <TotalTime>507</TotalTime>
  <Words>1765</Words>
  <Application>Microsoft Office PowerPoint</Application>
  <PresentationFormat>On-screen Show (4:3)</PresentationFormat>
  <Paragraphs>242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Theme_Fresh_theme</vt:lpstr>
      <vt:lpstr>Ectopic Pregnancy</vt:lpstr>
      <vt:lpstr>تعریف</vt:lpstr>
      <vt:lpstr>انسیدانس</vt:lpstr>
      <vt:lpstr>پاتوژنز</vt:lpstr>
      <vt:lpstr>Slide 5</vt:lpstr>
      <vt:lpstr>Table 10.1 – Some Reported Risk Factors for Ectopic Pregnancy (Williams’ Gyn. 2010)</vt:lpstr>
      <vt:lpstr>Slide 7</vt:lpstr>
      <vt:lpstr>Slide 8</vt:lpstr>
      <vt:lpstr>مرگ و میر   EP مسئول 5% از موارد مرگ و میر مادران در کشورهای پیشرفته است.</vt:lpstr>
      <vt:lpstr>علائم و نشانه ها</vt:lpstr>
      <vt:lpstr>تشخیص</vt:lpstr>
      <vt:lpstr>نشانگرهای سرمی جدید</vt:lpstr>
      <vt:lpstr>سونوگرافی</vt:lpstr>
      <vt:lpstr>Slide 14</vt:lpstr>
      <vt:lpstr>Discrimination Zone</vt:lpstr>
      <vt:lpstr>Slide 16</vt:lpstr>
      <vt:lpstr>Slide 17</vt:lpstr>
      <vt:lpstr>درمان</vt:lpstr>
      <vt:lpstr>درمان طبی</vt:lpstr>
      <vt:lpstr>Slide 20</vt:lpstr>
      <vt:lpstr>نحوه برخورد با عدم پاسخ به متوتروکسات:</vt:lpstr>
      <vt:lpstr>Slide 22</vt:lpstr>
      <vt:lpstr>Slide 23</vt:lpstr>
      <vt:lpstr>عوارض جانبی متوتروکسات</vt:lpstr>
      <vt:lpstr>Slide 25</vt:lpstr>
      <vt:lpstr>درمان جراحی</vt:lpstr>
      <vt:lpstr>Slide 27</vt:lpstr>
      <vt:lpstr>حاملگی نابجای پایدار بعد از سالپنگوستومی</vt:lpstr>
      <vt:lpstr>EP شکمی</vt:lpstr>
      <vt:lpstr>Slide 30</vt:lpstr>
      <vt:lpstr>Slide 31</vt:lpstr>
      <vt:lpstr>Slide 32</vt:lpstr>
      <vt:lpstr>حاملگی تخمدانی</vt:lpstr>
      <vt:lpstr>حاملگی گردن رحم</vt:lpstr>
      <vt:lpstr>Slide 35</vt:lpstr>
      <vt:lpstr>انواع نادر EP</vt:lpstr>
      <vt:lpstr>حاملگی هتروتوپیک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Ectopic Pregnancy</dc:title>
  <dc:creator>Sevil</dc:creator>
  <cp:lastModifiedBy>Amoozesh</cp:lastModifiedBy>
  <cp:revision>58</cp:revision>
  <dcterms:created xsi:type="dcterms:W3CDTF">2011-06-02T15:22:05Z</dcterms:created>
  <dcterms:modified xsi:type="dcterms:W3CDTF">2016-01-31T06:08:28Z</dcterms:modified>
</cp:coreProperties>
</file>